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2" r:id="rId3"/>
    <p:sldMasterId id="2147483673" r:id="rId4"/>
    <p:sldMasterId id="2147483678" r:id="rId5"/>
    <p:sldMasterId id="2147483681" r:id="rId6"/>
    <p:sldMasterId id="2147483695" r:id="rId7"/>
  </p:sldMasterIdLst>
  <p:notesMasterIdLst>
    <p:notesMasterId r:id="rId9"/>
  </p:notesMasterIdLst>
  <p:handoutMasterIdLst>
    <p:handoutMasterId r:id="rId90"/>
  </p:handoutMasterIdLst>
  <p:sldIdLst>
    <p:sldId id="258" r:id="rId8"/>
    <p:sldId id="1929" r:id="rId10"/>
    <p:sldId id="2159" r:id="rId11"/>
    <p:sldId id="2179" r:id="rId12"/>
    <p:sldId id="2180" r:id="rId13"/>
    <p:sldId id="484" r:id="rId14"/>
    <p:sldId id="2182" r:id="rId15"/>
    <p:sldId id="2183" r:id="rId16"/>
    <p:sldId id="2185" r:id="rId17"/>
    <p:sldId id="2184" r:id="rId18"/>
    <p:sldId id="2181" r:id="rId19"/>
    <p:sldId id="445" r:id="rId20"/>
    <p:sldId id="2186" r:id="rId21"/>
    <p:sldId id="2187" r:id="rId22"/>
    <p:sldId id="2189" r:id="rId23"/>
    <p:sldId id="2188" r:id="rId24"/>
    <p:sldId id="2190" r:id="rId25"/>
    <p:sldId id="2191" r:id="rId26"/>
    <p:sldId id="2196" r:id="rId27"/>
    <p:sldId id="2194" r:id="rId28"/>
    <p:sldId id="2195" r:id="rId29"/>
    <p:sldId id="2197" r:id="rId30"/>
    <p:sldId id="2198" r:id="rId31"/>
    <p:sldId id="2199" r:id="rId32"/>
    <p:sldId id="2200" r:id="rId33"/>
    <p:sldId id="2201" r:id="rId34"/>
    <p:sldId id="2202" r:id="rId35"/>
    <p:sldId id="2203" r:id="rId36"/>
    <p:sldId id="2204" r:id="rId37"/>
    <p:sldId id="2205" r:id="rId38"/>
    <p:sldId id="2206" r:id="rId39"/>
    <p:sldId id="2208" r:id="rId40"/>
    <p:sldId id="2207" r:id="rId41"/>
    <p:sldId id="2210" r:id="rId42"/>
    <p:sldId id="2209" r:id="rId43"/>
    <p:sldId id="2211" r:id="rId44"/>
    <p:sldId id="2212" r:id="rId45"/>
    <p:sldId id="2213" r:id="rId46"/>
    <p:sldId id="2214" r:id="rId47"/>
    <p:sldId id="2215" r:id="rId48"/>
    <p:sldId id="2217" r:id="rId49"/>
    <p:sldId id="2216" r:id="rId50"/>
    <p:sldId id="2218" r:id="rId51"/>
    <p:sldId id="2219" r:id="rId52"/>
    <p:sldId id="2239" r:id="rId53"/>
    <p:sldId id="2220" r:id="rId54"/>
    <p:sldId id="2221" r:id="rId55"/>
    <p:sldId id="2222" r:id="rId56"/>
    <p:sldId id="2258" r:id="rId57"/>
    <p:sldId id="2223" r:id="rId58"/>
    <p:sldId id="2224" r:id="rId59"/>
    <p:sldId id="2225" r:id="rId60"/>
    <p:sldId id="2226" r:id="rId61"/>
    <p:sldId id="2240" r:id="rId62"/>
    <p:sldId id="2227" r:id="rId63"/>
    <p:sldId id="2228" r:id="rId64"/>
    <p:sldId id="2229" r:id="rId65"/>
    <p:sldId id="2230" r:id="rId66"/>
    <p:sldId id="2231" r:id="rId67"/>
    <p:sldId id="2232" r:id="rId68"/>
    <p:sldId id="2233" r:id="rId69"/>
    <p:sldId id="2234" r:id="rId70"/>
    <p:sldId id="2235" r:id="rId71"/>
    <p:sldId id="2236" r:id="rId72"/>
    <p:sldId id="2238" r:id="rId73"/>
    <p:sldId id="2248" r:id="rId74"/>
    <p:sldId id="2259" r:id="rId75"/>
    <p:sldId id="2241" r:id="rId76"/>
    <p:sldId id="2237" r:id="rId77"/>
    <p:sldId id="2242" r:id="rId78"/>
    <p:sldId id="2244" r:id="rId79"/>
    <p:sldId id="2243" r:id="rId80"/>
    <p:sldId id="2245" r:id="rId81"/>
    <p:sldId id="2246" r:id="rId82"/>
    <p:sldId id="2247" r:id="rId83"/>
    <p:sldId id="2251" r:id="rId84"/>
    <p:sldId id="2252" r:id="rId85"/>
    <p:sldId id="2253" r:id="rId86"/>
    <p:sldId id="2256" r:id="rId87"/>
    <p:sldId id="2255" r:id="rId88"/>
    <p:sldId id="2257" r:id="rId89"/>
  </p:sldIdLst>
  <p:sldSz cx="12192000" cy="6858000"/>
  <p:notesSz cx="6858000" cy="9144000"/>
  <p:custDataLst>
    <p:tags r:id="rId9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D7D31"/>
    <a:srgbClr val="A8DEEC"/>
    <a:srgbClr val="1387B7"/>
    <a:srgbClr val="C6C6C6"/>
    <a:srgbClr val="2E4E7E"/>
    <a:srgbClr val="A5A5A5"/>
    <a:srgbClr val="5B9BD5"/>
    <a:srgbClr val="0066FF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479" autoAdjust="0"/>
    <p:restoredTop sz="80729" autoAdjust="0"/>
  </p:normalViewPr>
  <p:slideViewPr>
    <p:cSldViewPr snapToGrid="0">
      <p:cViewPr varScale="1">
        <p:scale>
          <a:sx n="58" d="100"/>
          <a:sy n="58" d="100"/>
        </p:scale>
        <p:origin x="102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2516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4" Type="http://schemas.openxmlformats.org/officeDocument/2006/relationships/tags" Target="tags/tag4.xml"/><Relationship Id="rId93" Type="http://schemas.openxmlformats.org/officeDocument/2006/relationships/tableStyles" Target="tableStyles.xml"/><Relationship Id="rId92" Type="http://schemas.openxmlformats.org/officeDocument/2006/relationships/viewProps" Target="viewProps.xml"/><Relationship Id="rId91" Type="http://schemas.openxmlformats.org/officeDocument/2006/relationships/presProps" Target="presProps.xml"/><Relationship Id="rId90" Type="http://schemas.openxmlformats.org/officeDocument/2006/relationships/handoutMaster" Target="handoutMasters/handoutMaster1.xml"/><Relationship Id="rId9" Type="http://schemas.openxmlformats.org/officeDocument/2006/relationships/notesMaster" Target="notesMasters/notesMaster1.xml"/><Relationship Id="rId89" Type="http://schemas.openxmlformats.org/officeDocument/2006/relationships/slide" Target="slides/slide81.xml"/><Relationship Id="rId88" Type="http://schemas.openxmlformats.org/officeDocument/2006/relationships/slide" Target="slides/slide80.xml"/><Relationship Id="rId87" Type="http://schemas.openxmlformats.org/officeDocument/2006/relationships/slide" Target="slides/slide79.xml"/><Relationship Id="rId86" Type="http://schemas.openxmlformats.org/officeDocument/2006/relationships/slide" Target="slides/slide78.xml"/><Relationship Id="rId85" Type="http://schemas.openxmlformats.org/officeDocument/2006/relationships/slide" Target="slides/slide77.xml"/><Relationship Id="rId84" Type="http://schemas.openxmlformats.org/officeDocument/2006/relationships/slide" Target="slides/slide76.xml"/><Relationship Id="rId83" Type="http://schemas.openxmlformats.org/officeDocument/2006/relationships/slide" Target="slides/slide75.xml"/><Relationship Id="rId82" Type="http://schemas.openxmlformats.org/officeDocument/2006/relationships/slide" Target="slides/slide74.xml"/><Relationship Id="rId81" Type="http://schemas.openxmlformats.org/officeDocument/2006/relationships/slide" Target="slides/slide73.xml"/><Relationship Id="rId80" Type="http://schemas.openxmlformats.org/officeDocument/2006/relationships/slide" Target="slides/slide72.xml"/><Relationship Id="rId8" Type="http://schemas.openxmlformats.org/officeDocument/2006/relationships/slide" Target="slides/slide1.xml"/><Relationship Id="rId79" Type="http://schemas.openxmlformats.org/officeDocument/2006/relationships/slide" Target="slides/slide71.xml"/><Relationship Id="rId78" Type="http://schemas.openxmlformats.org/officeDocument/2006/relationships/slide" Target="slides/slide70.xml"/><Relationship Id="rId77" Type="http://schemas.openxmlformats.org/officeDocument/2006/relationships/slide" Target="slides/slide69.xml"/><Relationship Id="rId76" Type="http://schemas.openxmlformats.org/officeDocument/2006/relationships/slide" Target="slides/slide68.xml"/><Relationship Id="rId75" Type="http://schemas.openxmlformats.org/officeDocument/2006/relationships/slide" Target="slides/slide67.xml"/><Relationship Id="rId74" Type="http://schemas.openxmlformats.org/officeDocument/2006/relationships/slide" Target="slides/slide66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61.xml"/><Relationship Id="rId68" Type="http://schemas.openxmlformats.org/officeDocument/2006/relationships/slide" Target="slides/slide60.xml"/><Relationship Id="rId67" Type="http://schemas.openxmlformats.org/officeDocument/2006/relationships/slide" Target="slides/slide59.xml"/><Relationship Id="rId66" Type="http://schemas.openxmlformats.org/officeDocument/2006/relationships/slide" Target="slides/slide58.xml"/><Relationship Id="rId65" Type="http://schemas.openxmlformats.org/officeDocument/2006/relationships/slide" Target="slides/slide57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60" Type="http://schemas.openxmlformats.org/officeDocument/2006/relationships/slide" Target="slides/slide52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51.xml"/><Relationship Id="rId58" Type="http://schemas.openxmlformats.org/officeDocument/2006/relationships/slide" Target="slides/slide50.xml"/><Relationship Id="rId57" Type="http://schemas.openxmlformats.org/officeDocument/2006/relationships/slide" Target="slides/slide49.xml"/><Relationship Id="rId56" Type="http://schemas.openxmlformats.org/officeDocument/2006/relationships/slide" Target="slides/slide48.xml"/><Relationship Id="rId55" Type="http://schemas.openxmlformats.org/officeDocument/2006/relationships/slide" Target="slides/slide47.xml"/><Relationship Id="rId54" Type="http://schemas.openxmlformats.org/officeDocument/2006/relationships/slide" Target="slides/slide46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0" Type="http://schemas.openxmlformats.org/officeDocument/2006/relationships/slide" Target="slides/slide32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0" Type="http://schemas.openxmlformats.org/officeDocument/2006/relationships/slide" Target="slides/slide12.xml"/><Relationship Id="rId2" Type="http://schemas.openxmlformats.org/officeDocument/2006/relationships/theme" Target="theme/theme1.xml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A9D10-00A1-4316-9DBF-1CFF2F39C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21E0D4-31D8-4080-A573-64BBB9E87E7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7FD3C-5E99-4122-A1EC-C8FBF6B078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DD2B0-5759-4DD9-95D4-54D76B42FB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DD2B0-5759-4DD9-95D4-54D76B42FB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DD2B0-5759-4DD9-95D4-54D76B42FB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DD2B0-5759-4DD9-95D4-54D76B42FB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microsoft.com/office/2007/relationships/hdphoto" Target="../media/image6.wdp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77079-01EB-4C20-A4C0-793E8392987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38D32-4767-4777-837E-909F3C761614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C4F4C-62A2-43D4-ACF7-3CF0C755D0F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04D-74F3-442C-BEA0-A4B04CBF96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3"/>
          <p:cNvSpPr/>
          <p:nvPr userDrawn="1"/>
        </p:nvSpPr>
        <p:spPr>
          <a:xfrm>
            <a:off x="0" y="6656053"/>
            <a:ext cx="12192000" cy="201946"/>
          </a:xfrm>
          <a:prstGeom prst="rect">
            <a:avLst/>
          </a:prstGeom>
          <a:gradFill>
            <a:gsLst>
              <a:gs pos="0">
                <a:srgbClr val="FF0000">
                  <a:lumMod val="9000"/>
                  <a:lumOff val="91000"/>
                </a:srgb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4434" y="1"/>
            <a:ext cx="10515600" cy="1077122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FZZhunYuan-M02" panose="03000509000000000000" pitchFamily="66" charset="-122"/>
                <a:ea typeface="FZZhunYuan-M02" panose="03000509000000000000" pitchFamily="66" charset="-122"/>
              </a:defRPr>
            </a:lvl1pPr>
          </a:lstStyle>
          <a:p>
            <a:r>
              <a:rPr lang="en-US" dirty="0" err="1"/>
              <a:t>页标题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4434" y="1351725"/>
            <a:ext cx="10983132" cy="4825238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Wingdings" panose="05000000000000000000" pitchFamily="2" charset="2"/>
              <a:buChar char="q"/>
              <a:defRPr b="0" i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黑体" panose="02010609060101010101" pitchFamily="49" charset="-122"/>
              </a:defRPr>
            </a:lvl1pPr>
            <a:lvl2pPr marL="685800" indent="-228600">
              <a:lnSpc>
                <a:spcPct val="100000"/>
              </a:lnSpc>
              <a:buFont typeface="Wingdings" panose="05000000000000000000" pitchFamily="2" charset="2"/>
              <a:buChar char="q"/>
              <a:defRPr b="0" i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00000"/>
              </a:lnSpc>
              <a:buFont typeface="Wingdings" panose="05000000000000000000" pitchFamily="2" charset="2"/>
              <a:buChar char="q"/>
              <a:defRPr b="0" i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00000"/>
              </a:lnSpc>
              <a:buFont typeface="Wingdings" panose="05000000000000000000" pitchFamily="2" charset="2"/>
              <a:buChar char="q"/>
              <a:defRPr b="0" i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宋体" panose="02010600030101010101" pitchFamily="2" charset="-122"/>
              </a:defRPr>
            </a:lvl4pPr>
            <a:lvl5pPr marL="2057400" indent="-228600">
              <a:buFont typeface="Wingdings" panose="05000000000000000000" pitchFamily="2" charset="2"/>
              <a:buChar char="q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dirty="0" err="1"/>
              <a:t>一级子标题</a:t>
            </a:r>
            <a:endParaRPr lang="en-US" dirty="0"/>
          </a:p>
          <a:p>
            <a:pPr lvl="1"/>
            <a:r>
              <a:rPr lang="en-US" dirty="0" err="1"/>
              <a:t>二级子标题</a:t>
            </a:r>
            <a:endParaRPr lang="en-US" dirty="0"/>
          </a:p>
          <a:p>
            <a:pPr lvl="2"/>
            <a:r>
              <a:rPr lang="en-US" dirty="0" err="1"/>
              <a:t>三级子标题</a:t>
            </a:r>
            <a:endParaRPr lang="en-US" dirty="0"/>
          </a:p>
          <a:p>
            <a:pPr lvl="3"/>
            <a:r>
              <a:rPr lang="en-US" dirty="0" err="1"/>
              <a:t>四级子标题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960" y="6638461"/>
            <a:ext cx="3081240" cy="201946"/>
          </a:xfrm>
        </p:spPr>
        <p:txBody>
          <a:bodyPr/>
          <a:lstStyle/>
          <a:p>
            <a:fld id="{032D8BDE-9946-6144-9409-AE8D001960BF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640144"/>
            <a:ext cx="6184900" cy="20194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09100" y="6636669"/>
            <a:ext cx="2882900" cy="201946"/>
          </a:xfrm>
        </p:spPr>
        <p:txBody>
          <a:bodyPr/>
          <a:lstStyle/>
          <a:p>
            <a:fld id="{08A53482-69AC-C044-9115-D1F88F3EDDF4}" type="slidenum">
              <a:rPr lang="en-US" smtClean="0"/>
            </a:fld>
            <a:endParaRPr lang="en-US"/>
          </a:p>
        </p:txBody>
      </p:sp>
      <p:cxnSp>
        <p:nvCxnSpPr>
          <p:cNvPr id="7" name="直接连接符 7"/>
          <p:cNvCxnSpPr/>
          <p:nvPr userDrawn="1"/>
        </p:nvCxnSpPr>
        <p:spPr>
          <a:xfrm>
            <a:off x="604434" y="107712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0639" y="0"/>
            <a:ext cx="1431361" cy="108812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1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PhAnim="0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 smtClean="0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 smtClean="0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PhAnim="0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PhAnim="0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51" y="6023137"/>
            <a:ext cx="12192000" cy="8366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23500" y="6237288"/>
            <a:ext cx="1354667" cy="476250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07A58F-92FA-4C20-BF32-9E303ED892C9}" type="slidenum">
              <a:rPr lang="en-US" altLang="zh-CN" smtClean="0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 showMasterPhAnim="0" showMasterSp="0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灯片编号占位符 3"/>
          <p:cNvSpPr txBox="1"/>
          <p:nvPr userDrawn="1"/>
        </p:nvSpPr>
        <p:spPr>
          <a:xfrm>
            <a:off x="11748790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</a:fld>
            <a:endParaRPr lang="zh-CN" altLang="en-US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7024"/>
          </a:xfrm>
          <a:prstGeom prst="rect">
            <a:avLst/>
          </a:prstGeom>
        </p:spPr>
        <p:txBody>
          <a:bodyPr/>
          <a:lstStyle>
            <a:lvl1pPr marL="342900" indent="-3429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2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2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1" name="图片 10" descr="徽标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181" y="84409"/>
            <a:ext cx="1323996" cy="1005857"/>
          </a:xfrm>
          <a:prstGeom prst="rect">
            <a:avLst/>
          </a:prstGeom>
        </p:spPr>
      </p:pic>
      <p:sp>
        <p:nvSpPr>
          <p:cNvPr id="14" name="日期占位符 3"/>
          <p:cNvSpPr>
            <a:spLocks noGrp="1"/>
          </p:cNvSpPr>
          <p:nvPr>
            <p:ph type="dt" sz="half" idx="2"/>
          </p:nvPr>
        </p:nvSpPr>
        <p:spPr>
          <a:xfrm>
            <a:off x="229536" y="6488734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C98141F-29B4-4214-BA0A-9B9F10A822A9}" type="datetime1">
              <a:rPr lang="zh-CN" altLang="en-US" smtClean="0"/>
            </a:fld>
            <a:endParaRPr lang="en-US" dirty="0"/>
          </a:p>
        </p:txBody>
      </p:sp>
      <p:sp>
        <p:nvSpPr>
          <p:cNvPr id="16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48873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17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1925" y="6488734"/>
            <a:ext cx="3558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3A857A3-1012-4184-86F6-41658C62E65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showMasterSp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1AEAE50-C3AF-4598-95AE-5BAFB385DF26}" type="datetime1">
              <a:rPr lang="zh-CN" altLang="en-US" smtClean="0"/>
            </a:fld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</a:fld>
            <a:r>
              <a:rPr lang="en-US" altLang="zh-CN" sz="1200"/>
              <a:t> </a:t>
            </a:r>
            <a:endParaRPr lang="en-US" altLang="zh-CN" sz="120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showMasterPhAnim="0" showMasterSp="0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79A5052-FA02-4D74-AB56-D3F0AAF65D95}" type="datetime1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showMasterPhAnim="0" showMasterSp="0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A4FD474-F02A-41C9-ABAF-0F42055F1069}" type="datetime1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showMasterPhAnim="0" showMasterSp="0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A409F9A-CEE5-41BC-96F1-0F9652277307}" type="datetime1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381" y="214313"/>
            <a:ext cx="10972800" cy="58261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dirty="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565" y="116632"/>
            <a:ext cx="10668000" cy="648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0"/>
          </p:nvPr>
        </p:nvSpPr>
        <p:spPr>
          <a:xfrm>
            <a:off x="527381" y="3429000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 rotWithShape="1">
          <a:blip r:embed="rId2"/>
          <a:srcRect l="2404" t="-5367" r="14962" b="24558"/>
          <a:stretch>
            <a:fillRect/>
          </a:stretch>
        </p:blipFill>
        <p:spPr>
          <a:xfrm rot="16200000" flipH="1">
            <a:off x="7369494" y="2035492"/>
            <a:ext cx="6857998" cy="2787017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 userDrawn="1"/>
        </p:nvPicPr>
        <p:blipFill rotWithShape="1">
          <a:blip r:embed="rId2"/>
          <a:srcRect l="2404" r="33315" b="46267"/>
          <a:stretch>
            <a:fillRect/>
          </a:stretch>
        </p:blipFill>
        <p:spPr>
          <a:xfrm rot="5400000" flipH="1">
            <a:off x="-1108285" y="1108283"/>
            <a:ext cx="3396401" cy="11798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"/>
            <a:ext cx="12192000" cy="6857841"/>
          </a:xfrm>
          <a:prstGeom prst="rect">
            <a:avLst/>
          </a:prstGeom>
        </p:spPr>
      </p:pic>
      <p:pic>
        <p:nvPicPr>
          <p:cNvPr id="10" name="图片 9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46"/>
          <a:stretch>
            <a:fillRect/>
          </a:stretch>
        </p:blipFill>
        <p:spPr>
          <a:xfrm rot="5400000" flipH="1">
            <a:off x="6586760" y="1273196"/>
            <a:ext cx="6857999" cy="4352484"/>
          </a:xfrm>
          <a:prstGeom prst="rect">
            <a:avLst/>
          </a:prstGeom>
        </p:spPr>
      </p:pic>
      <p:pic>
        <p:nvPicPr>
          <p:cNvPr id="11" name="图片 10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" r="26146" b="66609"/>
          <a:stretch>
            <a:fillRect/>
          </a:stretch>
        </p:blipFill>
        <p:spPr>
          <a:xfrm rot="16200000" flipH="1">
            <a:off x="-2770703" y="2770706"/>
            <a:ext cx="6857999" cy="1316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815FC-F7F6-4D17-99D8-F04BDC7E9D38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47" y="6774"/>
            <a:ext cx="12203853" cy="6852073"/>
          </a:xfrm>
          <a:prstGeom prst="rect">
            <a:avLst/>
          </a:prstGeom>
          <a:gradFill>
            <a:gsLst>
              <a:gs pos="0">
                <a:srgbClr val="2E4E7E"/>
              </a:gs>
              <a:gs pos="100000">
                <a:srgbClr val="1387B7"/>
              </a:gs>
            </a:gsLst>
            <a:lin ang="19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693" y="-7620"/>
            <a:ext cx="12187767" cy="68664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矩形 8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矩形 9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CB777-0776-43FE-BDC5-8ABFDA34A6E4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10038"/>
            <a:ext cx="10515600" cy="285323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90266"/>
            <a:ext cx="10515600" cy="15004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8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2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E6F0B-95F4-475F-A696-C9CBC8C790E4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35FE5-97E0-497C-8299-7C821727BF9B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89"/>
            <a:ext cx="10515600" cy="1325795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5267"/>
            <a:ext cx="5157787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6067"/>
            <a:ext cx="5157787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745267"/>
            <a:ext cx="5183188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616067"/>
            <a:ext cx="5183188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5C102-6C33-4C3D-A043-E0C59345CD0E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0DFDC-19C7-49B2-BF58-0C2331E944D4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1DF26-E2F0-4705-BBA7-01A5B434E3D0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CB8F5-168F-49A5-A82A-6E3FFB2252FA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713797"/>
            <a:ext cx="4681655" cy="142841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798"/>
            <a:ext cx="5711883" cy="54045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835" indent="0">
              <a:buNone/>
              <a:defRPr sz="2000"/>
            </a:lvl7pPr>
            <a:lvl8pPr marL="3201035" indent="0">
              <a:buNone/>
              <a:defRPr sz="2000"/>
            </a:lvl8pPr>
            <a:lvl9pPr marL="3658235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1" y="2314278"/>
            <a:ext cx="4681655" cy="381225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835" indent="0">
              <a:buNone/>
              <a:defRPr sz="1000"/>
            </a:lvl7pPr>
            <a:lvl8pPr marL="3201035" indent="0">
              <a:buNone/>
              <a:defRPr sz="1000"/>
            </a:lvl8pPr>
            <a:lvl9pPr marL="3658235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8E068-885A-40C8-A02D-283A25A878FE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9" y="365190"/>
            <a:ext cx="908901" cy="5812855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90"/>
            <a:ext cx="9446443" cy="5812855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60B82-3E14-4391-9122-3D7C8C553C1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A0B6-FEF1-4FEB-9598-EEDE03C16841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640"/>
            <a:ext cx="10515600" cy="555994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5332486-88F3-4A48-9EC2-66646CFA1BC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3571F94-E5E5-4A54-8A06-F305846661D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5C251E5-7CCA-4DA3-AA80-A42DA27621B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F4039E46-F4C7-49A4-9367-76E34A81F6C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B85E15E-130D-48C6-81EB-CEA992FB9F7C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DBD5A7A5-A845-4344-86D1-29C7FA977B6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D1B44A1-4939-4887-84BB-7FB130EEC19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1E315-D24F-43C4-95DF-3E1B6156B394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9373BB8-A121-4608-AD20-8BEECCC372C4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FB61761-3FF1-4F59-B9D7-6E756298F23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96BC17B-A293-4B9D-B715-8101B30D6396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E860031F-1906-46A1-B9A0-5E9CA84BEE1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3A14CFCF-D29E-4EF7-BE8F-F195BB74B9B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CBC37-6424-4E75-8DE3-4CF3ADE637A5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1FF47-64A0-40A1-98E1-7044C09479F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674DE-4357-49AF-AA9B-76843798068A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12" Type="http://schemas.openxmlformats.org/officeDocument/2006/relationships/image" Target="../media/image4.png"/><Relationship Id="rId11" Type="http://schemas.openxmlformats.org/officeDocument/2006/relationships/image" Target="../media/image3.png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7" Type="http://schemas.openxmlformats.org/officeDocument/2006/relationships/theme" Target="../theme/theme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7" Type="http://schemas.openxmlformats.org/officeDocument/2006/relationships/theme" Target="../theme/theme5.xml"/><Relationship Id="rId16" Type="http://schemas.openxmlformats.org/officeDocument/2006/relationships/tags" Target="../tags/tag3.xml"/><Relationship Id="rId15" Type="http://schemas.openxmlformats.org/officeDocument/2006/relationships/tags" Target="../tags/tag2.xml"/><Relationship Id="rId14" Type="http://schemas.openxmlformats.org/officeDocument/2006/relationships/tags" Target="../tags/tag1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0.xml"/><Relationship Id="rId7" Type="http://schemas.openxmlformats.org/officeDocument/2006/relationships/slideLayout" Target="../slideLayouts/slideLayout49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4" Type="http://schemas.openxmlformats.org/officeDocument/2006/relationships/theme" Target="../theme/theme6.xml"/><Relationship Id="rId13" Type="http://schemas.openxmlformats.org/officeDocument/2006/relationships/image" Target="../media/image3.png"/><Relationship Id="rId1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06DDF64-C1FC-4086-8BDC-27D7D2D0832A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  <a:endParaRPr lang="zh-CN" altLang="en-US" dirty="0"/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838200" y="365189"/>
            <a:ext cx="10515600" cy="1325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838200" y="1825944"/>
            <a:ext cx="10515600" cy="4352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4B76A18A-CC5F-459A-B0F5-C9F7F9CFF471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7462"/>
            <a:ext cx="41148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</p:sldLayoutIdLst>
  <p:hf hdr="0" ft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2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l" eaLnBrk="1" hangingPunct="1"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417" y="6524625"/>
            <a:ext cx="1919816" cy="196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0" hangingPunct="0">
              <a:defRPr sz="1000" b="1"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E5DDCFB-3ACE-4311-B546-53507CE1A8DE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1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文本&#10;&#10;描述已自动生成"/>
          <p:cNvPicPr>
            <a:picLocks noChangeAspect="1"/>
          </p:cNvPicPr>
          <p:nvPr/>
        </p:nvPicPr>
        <p:blipFill>
          <a:blip r:embed="rId1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17557"/>
            <a:ext cx="12192000" cy="2933700"/>
          </a:xfrm>
          <a:prstGeom prst="rect">
            <a:avLst/>
          </a:prstGeom>
        </p:spPr>
      </p:pic>
      <p:sp>
        <p:nvSpPr>
          <p:cNvPr id="8" name="Title 1"/>
          <p:cNvSpPr txBox="1"/>
          <p:nvPr/>
        </p:nvSpPr>
        <p:spPr>
          <a:xfrm>
            <a:off x="838200" y="129915"/>
            <a:ext cx="8555182" cy="21944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Century" panose="02040604050505020304" pitchFamily="18" charset="0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sz="4400" b="1" dirty="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sz="4400" b="1" dirty="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br>
              <a:rPr lang="en-US" b="1" dirty="0">
                <a:latin typeface="Centaur" panose="02030504050205020304" pitchFamily="18" charset="77"/>
              </a:rPr>
            </a:br>
            <a:r>
              <a:rPr lang="zh-CN" altLang="en-US" b="1" dirty="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文法和语言</a:t>
            </a:r>
            <a:endParaRPr lang="en-US" b="1" dirty="0">
              <a:solidFill>
                <a:srgbClr val="2E4E7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 Placeholder 2"/>
          <p:cNvSpPr txBox="1"/>
          <p:nvPr/>
        </p:nvSpPr>
        <p:spPr>
          <a:xfrm>
            <a:off x="838200" y="2500506"/>
            <a:ext cx="10515600" cy="825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chemeClr val="tx1"/>
                </a:solidFill>
                <a:effectLst>
                  <a:outerShdw blurRad="50800" dist="50800" dir="5400000" algn="ctr" rotWithShape="0">
                    <a:srgbClr val="000000">
                      <a:alpha val="5000"/>
                    </a:srgbClr>
                  </a:outerShdw>
                </a:effectLst>
                <a:latin typeface="Centaur" panose="02030504050205020304" pitchFamily="18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Chapter 2  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Grammar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solidFill>
                  <a:sysClr val="windowText" lastClr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>
                <a:outerShdw blurRad="50800" dist="50800" dir="5400000" algn="ctr" rotWithShape="0">
                  <a:srgbClr val="000000">
                    <a:alpha val="5000"/>
                  </a:srgbClr>
                </a:outerShdw>
              </a:effectLst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图片 11" descr="徽标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213" y="84409"/>
            <a:ext cx="1323996" cy="100585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64276" y="5092019"/>
            <a:ext cx="7438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主讲人：杨茂林    </a:t>
            </a:r>
            <a:r>
              <a:rPr lang="en-US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kylin@hust.edu.cn</a:t>
            </a:r>
            <a:endParaRPr lang="zh-CN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2.1 </a:t>
            </a:r>
            <a:r>
              <a:rPr lang="zh-CN" altLang="en-US" b="1" dirty="0"/>
              <a:t>文法的直观概念</a:t>
            </a:r>
            <a:r>
              <a:rPr lang="en-US" altLang="zh-CN" b="1" dirty="0"/>
              <a:t>-</a:t>
            </a:r>
            <a:r>
              <a:rPr lang="zh-CN" altLang="en-US" b="1" dirty="0"/>
              <a:t>从自然语言説起</a:t>
            </a:r>
            <a:endParaRPr lang="zh-CN" altLang="en-US" b="1" dirty="0"/>
          </a:p>
          <a:p>
            <a:pPr>
              <a:lnSpc>
                <a:spcPct val="160000"/>
              </a:lnSpc>
              <a:defRPr/>
            </a:pPr>
            <a:r>
              <a:rPr lang="zh-CN" altLang="en-US" b="1" u="sng" dirty="0">
                <a:solidFill>
                  <a:srgbClr val="C00000"/>
                </a:solidFill>
              </a:rPr>
              <a:t> </a:t>
            </a:r>
            <a:r>
              <a:rPr lang="en-US" altLang="zh-CN" b="1" u="sng" dirty="0">
                <a:solidFill>
                  <a:srgbClr val="C00000"/>
                </a:solidFill>
              </a:rPr>
              <a:t>2.2</a:t>
            </a:r>
            <a:r>
              <a:rPr lang="zh-CN" altLang="en-US" b="1" u="sng" dirty="0">
                <a:solidFill>
                  <a:srgbClr val="C00000"/>
                </a:solidFill>
              </a:rPr>
              <a:t> 符号和符号串</a:t>
            </a:r>
            <a:r>
              <a:rPr lang="en-US" altLang="zh-CN" b="1" u="sng" dirty="0">
                <a:solidFill>
                  <a:srgbClr val="C00000"/>
                </a:solidFill>
              </a:rPr>
              <a:t>-</a:t>
            </a:r>
            <a:r>
              <a:rPr lang="zh-CN" altLang="en-US" b="1" u="sng" dirty="0">
                <a:solidFill>
                  <a:srgbClr val="C00000"/>
                </a:solidFill>
              </a:rPr>
              <a:t>文法的基本要素</a:t>
            </a:r>
            <a:endParaRPr lang="zh-CN" altLang="en-US" b="1" u="sng" dirty="0">
              <a:solidFill>
                <a:srgbClr val="C00000"/>
              </a:solidFill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2.3 </a:t>
            </a:r>
            <a:r>
              <a:rPr lang="zh-CN" altLang="en-US" b="1" dirty="0"/>
              <a:t>文法和语言的形式化定义</a:t>
            </a:r>
            <a:endParaRPr lang="zh-CN" altLang="en-US" b="1" dirty="0"/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2.4 </a:t>
            </a:r>
            <a:r>
              <a:rPr lang="zh-CN" altLang="en-US" b="1" dirty="0"/>
              <a:t>文法的类型</a:t>
            </a:r>
            <a:r>
              <a:rPr lang="en-US" altLang="zh-CN" b="1" dirty="0"/>
              <a:t>-0</a:t>
            </a:r>
            <a:r>
              <a:rPr lang="zh-CN" altLang="en-US" b="1" dirty="0"/>
              <a:t>型文法、</a:t>
            </a:r>
            <a:r>
              <a:rPr lang="en-US" altLang="zh-CN" b="1" dirty="0"/>
              <a:t>1</a:t>
            </a:r>
            <a:r>
              <a:rPr lang="zh-CN" altLang="en-US" b="1" dirty="0"/>
              <a:t>型文法、</a:t>
            </a:r>
            <a:r>
              <a:rPr lang="en-US" altLang="zh-CN" b="1" dirty="0"/>
              <a:t>2</a:t>
            </a:r>
            <a:r>
              <a:rPr lang="zh-CN" altLang="en-US" b="1" dirty="0"/>
              <a:t>型文法和</a:t>
            </a:r>
            <a:r>
              <a:rPr lang="en-US" altLang="zh-CN" b="1" dirty="0"/>
              <a:t>3</a:t>
            </a:r>
            <a:r>
              <a:rPr lang="zh-CN" altLang="en-US" b="1" dirty="0"/>
              <a:t>型文法</a:t>
            </a:r>
            <a:endParaRPr lang="zh-CN" altLang="en-US" b="1" dirty="0"/>
          </a:p>
          <a:p>
            <a:pPr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2.5</a:t>
            </a:r>
            <a:r>
              <a:rPr lang="zh-CN" altLang="en-US" b="1" dirty="0"/>
              <a:t>上下文无关文法及其语法树</a:t>
            </a:r>
            <a:r>
              <a:rPr lang="en-US" altLang="zh-CN" b="1" dirty="0"/>
              <a:t>-</a:t>
            </a:r>
            <a:r>
              <a:rPr lang="zh-CN" altLang="en-US" b="1" dirty="0"/>
              <a:t>程序语言的描述工具</a:t>
            </a:r>
            <a:endParaRPr lang="en-US" altLang="zh-CN" b="1" dirty="0"/>
          </a:p>
          <a:p>
            <a:pPr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2.6</a:t>
            </a:r>
            <a:r>
              <a:rPr lang="zh-CN" altLang="en-US" b="1" dirty="0"/>
              <a:t> 句型的分析</a:t>
            </a:r>
            <a:r>
              <a:rPr lang="en-US" altLang="zh-CN" b="1" dirty="0"/>
              <a:t>-</a:t>
            </a:r>
            <a:r>
              <a:rPr lang="zh-CN" altLang="en-US" b="1" dirty="0"/>
              <a:t>文法推导和归约</a:t>
            </a:r>
            <a:endParaRPr lang="zh-CN" altLang="en-US" b="1" dirty="0"/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2.7</a:t>
            </a:r>
            <a:r>
              <a:rPr lang="zh-CN" altLang="en-US" b="1" dirty="0"/>
              <a:t> 补充说明</a:t>
            </a:r>
            <a:r>
              <a:rPr lang="en-US" altLang="zh-CN" b="1" dirty="0"/>
              <a:t>-</a:t>
            </a:r>
            <a:r>
              <a:rPr lang="zh-CN" altLang="en-US" b="1" dirty="0"/>
              <a:t>文法中的多余规则和</a:t>
            </a:r>
            <a:r>
              <a:rPr lang="en-US" altLang="zh-CN" b="1" dirty="0"/>
              <a:t>epsilon (ε) </a:t>
            </a:r>
            <a:r>
              <a:rPr lang="zh-CN" altLang="en-US" b="1" dirty="0"/>
              <a:t>规则</a:t>
            </a:r>
            <a:endParaRPr lang="zh-CN" altLang="en-US" b="1" dirty="0"/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2.8 </a:t>
            </a:r>
            <a:r>
              <a:rPr lang="zh-CN" altLang="en-US" b="1" dirty="0"/>
              <a:t>例题</a:t>
            </a: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符号和符号串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5072" y="942764"/>
            <a:ext cx="11674990" cy="5637024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 </a:t>
            </a:r>
            <a:r>
              <a:rPr lang="zh-CN" altLang="en-US" sz="3200" dirty="0">
                <a:solidFill>
                  <a:srgbClr val="FF0000"/>
                </a:solidFill>
              </a:rPr>
              <a:t>字母表</a:t>
            </a:r>
            <a:r>
              <a:rPr lang="zh-CN" altLang="en-US" sz="3200" dirty="0"/>
              <a:t>：字母表∑是非空有穷集合，其元素称为符号。</a:t>
            </a:r>
            <a:endParaRPr lang="zh-CN" altLang="en-US" sz="3200" dirty="0"/>
          </a:p>
          <a:p>
            <a:r>
              <a:rPr lang="zh-CN" altLang="en-US" sz="3200" dirty="0"/>
              <a:t> </a:t>
            </a:r>
            <a:r>
              <a:rPr lang="zh-CN" altLang="en-US" sz="3200" dirty="0">
                <a:solidFill>
                  <a:srgbClr val="FF0000"/>
                </a:solidFill>
              </a:rPr>
              <a:t>符号串</a:t>
            </a:r>
            <a:r>
              <a:rPr lang="zh-CN" altLang="en-US" sz="3200" dirty="0"/>
              <a:t>：由字母表∑中的符号组成的有穷序列称为 </a:t>
            </a:r>
            <a:r>
              <a:rPr lang="en-US" altLang="zh-CN" sz="3200" dirty="0"/>
              <a:t>(</a:t>
            </a:r>
            <a:r>
              <a:rPr lang="zh-CN" altLang="en-US" sz="3200" dirty="0"/>
              <a:t>字母表∑上的</a:t>
            </a:r>
            <a:r>
              <a:rPr lang="en-US" altLang="zh-CN" sz="3200" dirty="0"/>
              <a:t>)</a:t>
            </a:r>
            <a:r>
              <a:rPr lang="zh-CN" altLang="en-US" sz="3200" dirty="0"/>
              <a:t>符号串</a:t>
            </a:r>
            <a:r>
              <a:rPr lang="en-US" altLang="zh-CN" sz="3200" dirty="0"/>
              <a:t>. </a:t>
            </a:r>
            <a:r>
              <a:rPr lang="zh-CN" altLang="en-US" sz="3200" dirty="0"/>
              <a:t>不含任何符号的有穷序列称为</a:t>
            </a:r>
            <a:r>
              <a:rPr lang="zh-CN" altLang="en-US" sz="3200" dirty="0">
                <a:solidFill>
                  <a:srgbClr val="FF0000"/>
                </a:solidFill>
              </a:rPr>
              <a:t>空串</a:t>
            </a:r>
            <a:r>
              <a:rPr lang="en-US" altLang="zh-CN" sz="3200" dirty="0"/>
              <a:t>,</a:t>
            </a:r>
            <a:r>
              <a:rPr lang="zh-CN" altLang="en-US" sz="3200" dirty="0"/>
              <a:t>记为</a:t>
            </a:r>
            <a:r>
              <a:rPr lang="en-US" altLang="zh-CN" sz="3200" dirty="0">
                <a:solidFill>
                  <a:srgbClr val="FF0000"/>
                </a:solidFill>
              </a:rPr>
              <a:t>ε</a:t>
            </a:r>
            <a:r>
              <a:rPr lang="zh-CN" altLang="en-US" sz="3200" dirty="0"/>
              <a:t>。</a:t>
            </a:r>
            <a:endParaRPr lang="zh-CN" altLang="en-US" sz="3200" dirty="0">
              <a:solidFill>
                <a:srgbClr val="0000FF"/>
              </a:solidFill>
            </a:endParaRPr>
          </a:p>
          <a:p>
            <a:r>
              <a:rPr lang="zh-CN" altLang="en-US" sz="3200" dirty="0"/>
              <a:t> </a:t>
            </a:r>
            <a:r>
              <a:rPr lang="zh-CN" altLang="en-US" sz="3200" dirty="0">
                <a:solidFill>
                  <a:srgbClr val="FF0000"/>
                </a:solidFill>
              </a:rPr>
              <a:t>规则</a:t>
            </a:r>
            <a:r>
              <a:rPr lang="zh-CN" altLang="en-US" sz="3200" dirty="0"/>
              <a:t>：以某种形式表达的在一定范围内共同遵守的章程和制度；这里，指符号串的组成规则。</a:t>
            </a:r>
            <a:endParaRPr lang="en-US" altLang="zh-CN" sz="3200" dirty="0"/>
          </a:p>
          <a:p>
            <a:pPr lvl="1"/>
            <a:r>
              <a:rPr lang="zh-CN" altLang="en-US" sz="3200" dirty="0">
                <a:solidFill>
                  <a:schemeClr val="tx1"/>
                </a:solidFill>
              </a:rPr>
              <a:t>例：设字母表∑＝｛</a:t>
            </a:r>
            <a:r>
              <a:rPr lang="en-US" altLang="zh-CN" sz="3200" dirty="0">
                <a:solidFill>
                  <a:schemeClr val="tx1"/>
                </a:solidFill>
              </a:rPr>
              <a:t>0</a:t>
            </a:r>
            <a:r>
              <a:rPr lang="zh-CN" altLang="en-US" sz="3200" dirty="0">
                <a:solidFill>
                  <a:schemeClr val="tx1"/>
                </a:solidFill>
              </a:rPr>
              <a:t>，</a:t>
            </a:r>
            <a:r>
              <a:rPr lang="en-US" altLang="zh-CN" sz="3200" dirty="0">
                <a:solidFill>
                  <a:schemeClr val="tx1"/>
                </a:solidFill>
              </a:rPr>
              <a:t>1</a:t>
            </a:r>
            <a:r>
              <a:rPr lang="zh-CN" altLang="en-US" sz="3200" dirty="0">
                <a:solidFill>
                  <a:schemeClr val="tx1"/>
                </a:solidFill>
              </a:rPr>
              <a:t>｝，则</a:t>
            </a:r>
            <a:r>
              <a:rPr lang="en-US" altLang="zh-CN" sz="3200" dirty="0">
                <a:solidFill>
                  <a:schemeClr val="tx1"/>
                </a:solidFill>
              </a:rPr>
              <a:t>:</a:t>
            </a:r>
            <a:endParaRPr lang="zh-CN" altLang="en-US" sz="3200" dirty="0">
              <a:solidFill>
                <a:schemeClr val="tx1"/>
              </a:solidFill>
            </a:endParaRPr>
          </a:p>
          <a:p>
            <a:pPr lvl="1"/>
            <a:r>
              <a:rPr lang="zh-CN" altLang="en-US" sz="3200" dirty="0">
                <a:solidFill>
                  <a:schemeClr val="tx1"/>
                </a:solidFill>
              </a:rPr>
              <a:t>    </a:t>
            </a:r>
            <a:r>
              <a:rPr lang="en-US" altLang="zh-CN" sz="3200" dirty="0">
                <a:solidFill>
                  <a:schemeClr val="tx1"/>
                </a:solidFill>
              </a:rPr>
              <a:t>101</a:t>
            </a:r>
            <a:r>
              <a:rPr lang="zh-CN" altLang="en-US" sz="3200" dirty="0">
                <a:solidFill>
                  <a:schemeClr val="tx1"/>
                </a:solidFill>
              </a:rPr>
              <a:t>是∑上的符号串，    </a:t>
            </a:r>
            <a:r>
              <a:rPr lang="en-US" altLang="zh-CN" sz="3200" dirty="0">
                <a:solidFill>
                  <a:schemeClr val="tx1"/>
                </a:solidFill>
              </a:rPr>
              <a:t>201</a:t>
            </a:r>
            <a:r>
              <a:rPr lang="zh-CN" altLang="en-US" sz="3200" dirty="0">
                <a:solidFill>
                  <a:schemeClr val="tx1"/>
                </a:solidFill>
              </a:rPr>
              <a:t>不是∑上的符号串。</a:t>
            </a:r>
            <a:endParaRPr lang="zh-CN" altLang="en-US" sz="3200" dirty="0">
              <a:solidFill>
                <a:schemeClr val="tx1"/>
              </a:solidFill>
            </a:endParaRPr>
          </a:p>
          <a:p>
            <a:r>
              <a:rPr lang="en-US" altLang="zh-CN" sz="3200" dirty="0"/>
              <a:t> </a:t>
            </a:r>
            <a:r>
              <a:rPr lang="en-US" altLang="zh-CN" sz="3200" dirty="0">
                <a:solidFill>
                  <a:srgbClr val="0000FF"/>
                </a:solidFill>
              </a:rPr>
              <a:t>PL/0</a:t>
            </a:r>
            <a:r>
              <a:rPr lang="zh-CN" altLang="en-US" sz="3200" dirty="0">
                <a:solidFill>
                  <a:srgbClr val="0000FF"/>
                </a:solidFill>
              </a:rPr>
              <a:t>语言的字母表？</a:t>
            </a:r>
            <a:endParaRPr lang="zh-CN" altLang="en-US" sz="3200" dirty="0">
              <a:solidFill>
                <a:srgbClr val="0000FF"/>
              </a:solidFill>
            </a:endParaRPr>
          </a:p>
          <a:p>
            <a:endParaRPr lang="zh-CN" altLang="en-US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7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2.2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符号和符号串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072" y="963362"/>
            <a:ext cx="11382750" cy="2810616"/>
          </a:xfrm>
        </p:spPr>
        <p:txBody>
          <a:bodyPr>
            <a:normAutofit/>
          </a:bodyPr>
          <a:lstStyle/>
          <a:p>
            <a:r>
              <a:rPr kumimoji="1" lang="zh-CN" altLang="en-US" sz="3200" dirty="0">
                <a:solidFill>
                  <a:srgbClr val="FF6600"/>
                </a:solidFill>
                <a:latin typeface="Times New Roman" panose="02020603050405020304" pitchFamily="18" charset="0"/>
              </a:rPr>
              <a:t>符号串长度</a:t>
            </a:r>
            <a:r>
              <a:rPr kumimoji="1" lang="zh-CN" altLang="en-US" sz="3200" dirty="0">
                <a:latin typeface="Times New Roman" panose="02020603050405020304" pitchFamily="18" charset="0"/>
              </a:rPr>
              <a:t>  符号串</a:t>
            </a:r>
            <a:r>
              <a:rPr kumimoji="1" lang="en-US" altLang="zh-CN" sz="3200" dirty="0">
                <a:latin typeface="Times New Roman" panose="02020603050405020304" pitchFamily="18" charset="0"/>
              </a:rPr>
              <a:t>α</a:t>
            </a:r>
            <a:r>
              <a:rPr kumimoji="1" lang="zh-CN" altLang="en-US" sz="3200" dirty="0">
                <a:latin typeface="Times New Roman" panose="02020603050405020304" pitchFamily="18" charset="0"/>
              </a:rPr>
              <a:t>的长度是指符号串</a:t>
            </a:r>
            <a:r>
              <a:rPr kumimoji="1" lang="en-US" altLang="zh-CN" sz="3200" dirty="0">
                <a:latin typeface="Times New Roman" panose="02020603050405020304" pitchFamily="18" charset="0"/>
              </a:rPr>
              <a:t>α</a:t>
            </a:r>
            <a:r>
              <a:rPr kumimoji="1" lang="zh-CN" altLang="en-US" sz="3200" dirty="0">
                <a:latin typeface="Times New Roman" panose="02020603050405020304" pitchFamily="18" charset="0"/>
              </a:rPr>
              <a:t>中含有符号的个数，记为</a:t>
            </a:r>
            <a:r>
              <a:rPr kumimoji="1" lang="en-US" altLang="zh-CN" sz="3200" dirty="0">
                <a:latin typeface="Times New Roman" panose="02020603050405020304" pitchFamily="18" charset="0"/>
              </a:rPr>
              <a:t>︱α︱</a:t>
            </a:r>
            <a:r>
              <a:rPr kumimoji="1" lang="zh-CN" altLang="en-US" sz="3200" dirty="0">
                <a:latin typeface="Times New Roman" panose="02020603050405020304" pitchFamily="18" charset="0"/>
              </a:rPr>
              <a:t>。特别约定，空串</a:t>
            </a:r>
            <a:r>
              <a:rPr kumimoji="1" lang="en-US" altLang="zh-CN" sz="3200" dirty="0">
                <a:latin typeface="Times New Roman" panose="02020603050405020304" pitchFamily="18" charset="0"/>
              </a:rPr>
              <a:t>ε</a:t>
            </a:r>
            <a:r>
              <a:rPr kumimoji="1" lang="zh-CN" altLang="en-US" sz="3200" dirty="0">
                <a:latin typeface="Times New Roman" panose="02020603050405020304" pitchFamily="18" charset="0"/>
              </a:rPr>
              <a:t>为零，即</a:t>
            </a:r>
            <a:r>
              <a:rPr kumimoji="1" lang="en-US" altLang="zh-CN" sz="3200" dirty="0">
                <a:latin typeface="Times New Roman" panose="02020603050405020304" pitchFamily="18" charset="0"/>
              </a:rPr>
              <a:t>︱ ε ︱</a:t>
            </a:r>
            <a:r>
              <a:rPr kumimoji="1" lang="zh-CN" altLang="en-US" sz="3200" dirty="0">
                <a:latin typeface="Times New Roman" panose="02020603050405020304" pitchFamily="18" charset="0"/>
              </a:rPr>
              <a:t>＝</a:t>
            </a:r>
            <a:r>
              <a:rPr kumimoji="1" lang="en-US" altLang="zh-CN" sz="3200" dirty="0">
                <a:latin typeface="Times New Roman" panose="02020603050405020304" pitchFamily="18" charset="0"/>
              </a:rPr>
              <a:t>0</a:t>
            </a:r>
            <a:r>
              <a:rPr kumimoji="1" lang="zh-CN" altLang="en-US" sz="3200" dirty="0">
                <a:latin typeface="Times New Roman" panose="02020603050405020304" pitchFamily="18" charset="0"/>
              </a:rPr>
              <a:t>。 </a:t>
            </a:r>
            <a:endParaRPr kumimoji="1" lang="zh-CN" altLang="en-US" sz="3200" dirty="0">
              <a:latin typeface="Times New Roman" panose="02020603050405020304" pitchFamily="18" charset="0"/>
            </a:endParaRPr>
          </a:p>
          <a:p>
            <a:r>
              <a:rPr kumimoji="1" lang="en-US" altLang="zh-CN" sz="3200" dirty="0">
                <a:latin typeface="Times New Roman" panose="02020603050405020304" pitchFamily="18" charset="0"/>
              </a:rPr>
              <a:t> </a:t>
            </a:r>
            <a:r>
              <a:rPr kumimoji="1" lang="zh-CN" altLang="en-US" sz="3200" dirty="0">
                <a:solidFill>
                  <a:srgbClr val="FF6600"/>
                </a:solidFill>
                <a:latin typeface="Times New Roman" panose="02020603050405020304" pitchFamily="18" charset="0"/>
              </a:rPr>
              <a:t>符号串集合</a:t>
            </a:r>
            <a:r>
              <a:rPr kumimoji="1" lang="zh-CN" altLang="en-US" sz="3200" dirty="0">
                <a:latin typeface="Times New Roman" panose="02020603050405020304" pitchFamily="18" charset="0"/>
              </a:rPr>
              <a:t>  如果集合</a:t>
            </a:r>
            <a:r>
              <a:rPr kumimoji="1" lang="en-US" altLang="zh-CN" sz="3200" dirty="0">
                <a:latin typeface="Times New Roman" panose="02020603050405020304" pitchFamily="18" charset="0"/>
              </a:rPr>
              <a:t>A</a:t>
            </a:r>
            <a:r>
              <a:rPr kumimoji="1" lang="zh-CN" altLang="en-US" sz="3200" dirty="0">
                <a:latin typeface="Times New Roman" panose="02020603050405020304" pitchFamily="18" charset="0"/>
              </a:rPr>
              <a:t>的元素都是字母表∑上的符号串，则称集合</a:t>
            </a:r>
            <a:r>
              <a:rPr kumimoji="1" lang="en-US" altLang="zh-CN" sz="3200" dirty="0">
                <a:latin typeface="Times New Roman" panose="02020603050405020304" pitchFamily="18" charset="0"/>
              </a:rPr>
              <a:t>A</a:t>
            </a:r>
            <a:r>
              <a:rPr kumimoji="1" lang="zh-CN" altLang="en-US" sz="3200" dirty="0">
                <a:latin typeface="Times New Roman" panose="02020603050405020304" pitchFamily="18" charset="0"/>
              </a:rPr>
              <a:t>为∑上的符号串集合，简称串集。 </a:t>
            </a:r>
            <a:endParaRPr kumimoji="1" lang="zh-CN" altLang="en-US" sz="3200" dirty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sz="3200" dirty="0"/>
          </a:p>
        </p:txBody>
      </p:sp>
      <p:sp>
        <p:nvSpPr>
          <p:cNvPr id="8" name="灯片编号占位符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b="1" smtClean="0">
                <a:latin typeface="宋体" panose="02010600030101010101" pitchFamily="2" charset="-122"/>
                <a:ea typeface="宋体" panose="02010600030101010101" pitchFamily="2" charset="-122"/>
              </a:rPr>
            </a:fld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Content Placeholder 2"/>
          <p:cNvSpPr txBox="1"/>
          <p:nvPr/>
        </p:nvSpPr>
        <p:spPr>
          <a:xfrm>
            <a:off x="487822" y="4139357"/>
            <a:ext cx="10983132" cy="2261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2800" b="0" i="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黑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q"/>
              <a:defRPr sz="2400" b="0" i="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q"/>
              <a:defRPr sz="2000" b="0" i="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q"/>
              <a:defRPr sz="1800" b="0" i="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dirty="0">
                <a:latin typeface="Times New Roman" panose="02020603050405020304" pitchFamily="18" charset="0"/>
              </a:rPr>
              <a:t>例</a:t>
            </a:r>
            <a:r>
              <a:rPr kumimoji="1" lang="en-US" altLang="zh-CN" dirty="0">
                <a:latin typeface="Times New Roman" panose="02020603050405020304" pitchFamily="18" charset="0"/>
              </a:rPr>
              <a:t>:</a:t>
            </a:r>
            <a:endParaRPr kumimoji="1" lang="en-US" altLang="zh-CN" dirty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zh-CN" altLang="en-US" dirty="0">
                <a:latin typeface="Times New Roman" panose="02020603050405020304" pitchFamily="18" charset="0"/>
              </a:rPr>
              <a:t>设字母表∑＝｛</a:t>
            </a:r>
            <a:r>
              <a:rPr kumimoji="1" lang="en-US" altLang="zh-CN" dirty="0">
                <a:latin typeface="Times New Roman" panose="02020603050405020304" pitchFamily="18" charset="0"/>
              </a:rPr>
              <a:t>a</a:t>
            </a:r>
            <a:r>
              <a:rPr kumimoji="1" lang="zh-CN" altLang="en-US" dirty="0">
                <a:latin typeface="Times New Roman" panose="02020603050405020304" pitchFamily="18" charset="0"/>
              </a:rPr>
              <a:t>，</a:t>
            </a:r>
            <a:r>
              <a:rPr kumimoji="1" lang="en-US" altLang="zh-CN" dirty="0">
                <a:latin typeface="Times New Roman" panose="02020603050405020304" pitchFamily="18" charset="0"/>
              </a:rPr>
              <a:t>b</a:t>
            </a:r>
            <a:r>
              <a:rPr kumimoji="1" lang="zh-CN" altLang="en-US" dirty="0">
                <a:latin typeface="Times New Roman" panose="02020603050405020304" pitchFamily="18" charset="0"/>
              </a:rPr>
              <a:t>，</a:t>
            </a:r>
            <a:r>
              <a:rPr kumimoji="1" lang="en-US" altLang="zh-CN" dirty="0">
                <a:latin typeface="Times New Roman" panose="02020603050405020304" pitchFamily="18" charset="0"/>
              </a:rPr>
              <a:t>c</a:t>
            </a:r>
            <a:r>
              <a:rPr kumimoji="1" lang="zh-CN" altLang="en-US" dirty="0">
                <a:latin typeface="Times New Roman" panose="02020603050405020304" pitchFamily="18" charset="0"/>
              </a:rPr>
              <a:t>｝，</a:t>
            </a:r>
            <a:r>
              <a:rPr kumimoji="1" lang="en-US" altLang="zh-CN" dirty="0">
                <a:latin typeface="Times New Roman" panose="02020603050405020304" pitchFamily="18" charset="0"/>
              </a:rPr>
              <a:t>A</a:t>
            </a:r>
            <a:r>
              <a:rPr kumimoji="1" lang="zh-CN" altLang="en-US" dirty="0">
                <a:latin typeface="Times New Roman" panose="02020603050405020304" pitchFamily="18" charset="0"/>
              </a:rPr>
              <a:t>＝｛</a:t>
            </a:r>
            <a:r>
              <a:rPr kumimoji="1" lang="en-US" altLang="zh-CN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ε</a:t>
            </a:r>
            <a:r>
              <a:rPr kumimoji="1" lang="zh-CN" altLang="en-US" dirty="0">
                <a:latin typeface="Times New Roman" panose="02020603050405020304" pitchFamily="18" charset="0"/>
              </a:rPr>
              <a:t>，</a:t>
            </a:r>
            <a:r>
              <a:rPr kumimoji="1" lang="en-US" altLang="zh-CN" dirty="0">
                <a:latin typeface="Times New Roman" panose="02020603050405020304" pitchFamily="18" charset="0"/>
              </a:rPr>
              <a:t>a</a:t>
            </a:r>
            <a:r>
              <a:rPr kumimoji="1" lang="zh-CN" altLang="en-US" dirty="0">
                <a:latin typeface="Times New Roman" panose="02020603050405020304" pitchFamily="18" charset="0"/>
              </a:rPr>
              <a:t>，</a:t>
            </a:r>
            <a:r>
              <a:rPr kumimoji="1" lang="en-US" altLang="zh-CN" dirty="0" err="1">
                <a:latin typeface="Times New Roman" panose="02020603050405020304" pitchFamily="18" charset="0"/>
              </a:rPr>
              <a:t>ba</a:t>
            </a:r>
            <a:r>
              <a:rPr kumimoji="1" lang="zh-CN" altLang="en-US" dirty="0">
                <a:latin typeface="Times New Roman" panose="02020603050405020304" pitchFamily="18" charset="0"/>
              </a:rPr>
              <a:t>，</a:t>
            </a:r>
            <a:r>
              <a:rPr kumimoji="1" lang="en-US" altLang="zh-CN" dirty="0">
                <a:latin typeface="Times New Roman" panose="02020603050405020304" pitchFamily="18" charset="0"/>
              </a:rPr>
              <a:t>cab</a:t>
            </a:r>
            <a:r>
              <a:rPr kumimoji="1" lang="zh-CN" altLang="en-US" dirty="0">
                <a:latin typeface="Times New Roman" panose="02020603050405020304" pitchFamily="18" charset="0"/>
              </a:rPr>
              <a:t>｝，</a:t>
            </a:r>
            <a:r>
              <a:rPr kumimoji="1" lang="en-US" altLang="zh-CN" dirty="0">
                <a:latin typeface="Times New Roman" panose="02020603050405020304" pitchFamily="18" charset="0"/>
              </a:rPr>
              <a:t>B</a:t>
            </a:r>
            <a:r>
              <a:rPr kumimoji="1" lang="zh-CN" altLang="en-US" dirty="0">
                <a:latin typeface="Times New Roman" panose="02020603050405020304" pitchFamily="18" charset="0"/>
              </a:rPr>
              <a:t>＝｛</a:t>
            </a:r>
            <a:r>
              <a:rPr kumimoji="1" lang="en-US" altLang="zh-CN" dirty="0">
                <a:latin typeface="Times New Roman" panose="02020603050405020304" pitchFamily="18" charset="0"/>
              </a:rPr>
              <a:t>a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dirty="0">
                <a:latin typeface="Times New Roman" panose="02020603050405020304" pitchFamily="18" charset="0"/>
              </a:rPr>
              <a:t>，</a:t>
            </a:r>
            <a:r>
              <a:rPr kumimoji="1" lang="en-US" altLang="zh-CN" dirty="0" err="1">
                <a:latin typeface="Times New Roman" panose="02020603050405020304" pitchFamily="18" charset="0"/>
              </a:rPr>
              <a:t>ba</a:t>
            </a:r>
            <a:r>
              <a:rPr kumimoji="1" lang="zh-CN" altLang="en-US" dirty="0">
                <a:latin typeface="Times New Roman" panose="02020603050405020304" pitchFamily="18" charset="0"/>
              </a:rPr>
              <a:t>，</a:t>
            </a:r>
            <a:r>
              <a:rPr kumimoji="1" lang="en-US" altLang="zh-CN" dirty="0">
                <a:latin typeface="Times New Roman" panose="02020603050405020304" pitchFamily="18" charset="0"/>
              </a:rPr>
              <a:t>cab</a:t>
            </a:r>
            <a:r>
              <a:rPr kumimoji="1" lang="zh-CN" altLang="en-US" dirty="0">
                <a:latin typeface="Times New Roman" panose="02020603050405020304" pitchFamily="18" charset="0"/>
              </a:rPr>
              <a:t>｝，则 </a:t>
            </a:r>
            <a:r>
              <a:rPr kumimoji="1" lang="en-US" altLang="zh-CN" dirty="0">
                <a:latin typeface="Times New Roman" panose="02020603050405020304" pitchFamily="18" charset="0"/>
              </a:rPr>
              <a:t>A</a:t>
            </a:r>
            <a:r>
              <a:rPr kumimoji="1" lang="zh-CN" altLang="en-US" dirty="0">
                <a:latin typeface="Times New Roman" panose="02020603050405020304" pitchFamily="18" charset="0"/>
              </a:rPr>
              <a:t>是∑上的符号串集合，</a:t>
            </a:r>
            <a:r>
              <a:rPr kumimoji="1" lang="en-US" altLang="zh-CN" dirty="0">
                <a:latin typeface="Times New Roman" panose="02020603050405020304" pitchFamily="18" charset="0"/>
              </a:rPr>
              <a:t>B</a:t>
            </a:r>
            <a:r>
              <a:rPr kumimoji="1" lang="zh-CN" altLang="en-US" dirty="0">
                <a:latin typeface="Times New Roman" panose="02020603050405020304" pitchFamily="18" charset="0"/>
              </a:rPr>
              <a:t>不是∑上的符号串集合。 </a:t>
            </a:r>
            <a:endParaRPr kumimoji="1" lang="zh-CN" alt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ct val="30000"/>
              </a:spcBef>
              <a:buNone/>
            </a:pPr>
            <a:endParaRPr kumimoji="1"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advTm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符号和符号串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1938" y="942764"/>
            <a:ext cx="11375881" cy="5911095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 符号串的运算</a:t>
            </a:r>
            <a:r>
              <a:rPr lang="en-US" altLang="zh-CN" sz="3200" dirty="0"/>
              <a:t>-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设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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,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为两个符号串，则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：</a:t>
            </a:r>
            <a:endParaRPr lang="en-US" altLang="zh-CN" sz="3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latin typeface="+mn-ea"/>
              <a:ea typeface="+mn-ea"/>
            </a:endParaRPr>
          </a:p>
          <a:p>
            <a:pPr lvl="1"/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连接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：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</a:t>
            </a:r>
            <a:r>
              <a:rPr kumimoji="1" lang="en-US" altLang="zh-CN" sz="2800" b="1" dirty="0">
                <a:solidFill>
                  <a:schemeClr val="tx1"/>
                </a:solidFill>
                <a:latin typeface="宋体" panose="02010600030101010101" pitchFamily="2" charset="-122"/>
              </a:rPr>
              <a:t>·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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 =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     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如：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a</a:t>
            </a:r>
            <a:r>
              <a:rPr kumimoji="1" lang="en-US" altLang="zh-CN" sz="2800" b="1" dirty="0">
                <a:solidFill>
                  <a:schemeClr val="tx1"/>
                </a:solidFill>
                <a:latin typeface="宋体" panose="02010600030101010101" pitchFamily="2" charset="-122"/>
              </a:rPr>
              <a:t>·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b=ab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+mn-ea"/>
              <a:ea typeface="+mn-ea"/>
              <a:cs typeface="+mn-cs"/>
              <a:sym typeface="Symbol" panose="05050102010706020507" pitchFamily="18" charset="2"/>
            </a:endParaRPr>
          </a:p>
          <a:p>
            <a:pPr lvl="1"/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或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：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| = 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或者</a:t>
            </a:r>
            <a:endParaRPr lang="en-US" altLang="zh-CN" sz="28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latin typeface="+mn-ea"/>
              <a:ea typeface="+mn-ea"/>
              <a:sym typeface="Symbol" panose="05050102010706020507" pitchFamily="18" charset="2"/>
            </a:endParaRPr>
          </a:p>
          <a:p>
            <a:pPr lvl="1"/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方幂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： 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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n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=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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 …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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 =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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n-1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 =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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n-1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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+mn-ea"/>
              <a:ea typeface="+mn-ea"/>
              <a:cs typeface="+mn-cs"/>
              <a:sym typeface="Symbol" panose="05050102010706020507" pitchFamily="18" charset="2"/>
            </a:endParaRPr>
          </a:p>
          <a:p>
            <a:pPr marL="457200" lvl="1" indent="0">
              <a:buNone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          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+mn-ea"/>
              <a:ea typeface="+mn-ea"/>
              <a:cs typeface="+mn-cs"/>
            </a:endParaRPr>
          </a:p>
          <a:p>
            <a:pPr marL="457200" lvl="1" indent="0">
              <a:buNone/>
            </a:pPr>
            <a:r>
              <a:rPr lang="en-US" altLang="zh-CN" sz="28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  <a:ea typeface="+mn-ea"/>
              </a:rPr>
              <a:t>             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※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  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0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=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 (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空符号串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)   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什么符号也没有的符号串 ！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        </a:t>
            </a:r>
            <a:endParaRPr lang="en-US" altLang="zh-CN" sz="2800" noProof="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latin typeface="+mn-ea"/>
              <a:ea typeface="+mn-ea"/>
            </a:endParaRPr>
          </a:p>
          <a:p>
            <a:pPr lvl="1"/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闭包：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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1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=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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； 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2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=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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；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…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+mn-ea"/>
              <a:ea typeface="+mn-ea"/>
              <a:cs typeface="+mn-cs"/>
              <a:sym typeface="Symbol" panose="05050102010706020507" pitchFamily="18" charset="2"/>
            </a:endParaRPr>
          </a:p>
          <a:p>
            <a:pPr marL="1016000" lvl="2" algn="l">
              <a:lnSpc>
                <a:spcPct val="90000"/>
              </a:lnSpc>
              <a:spcBef>
                <a:spcPct val="20000"/>
              </a:spcBef>
              <a:buClr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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的正闭包：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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+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=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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1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|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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2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|…|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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|…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+mn-ea"/>
              <a:ea typeface="+mn-ea"/>
              <a:cs typeface="+mn-cs"/>
            </a:endParaRPr>
          </a:p>
          <a:p>
            <a:pPr marL="787400" lvl="2" indent="0" algn="l">
              <a:lnSpc>
                <a:spcPct val="90000"/>
              </a:lnSpc>
              <a:spcBef>
                <a:spcPct val="20000"/>
              </a:spcBef>
              <a:buClr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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的星闭包：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</a:t>
            </a:r>
            <a:r>
              <a:rPr kumimoji="0" lang="zh-CN" alt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*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=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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0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|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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1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|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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2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|…|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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|…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+mn-ea"/>
              <a:ea typeface="+mn-ea"/>
              <a:cs typeface="+mn-cs"/>
            </a:endParaRPr>
          </a:p>
          <a:p>
            <a:endParaRPr lang="en-US" altLang="zh-CN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sp>
        <p:nvSpPr>
          <p:cNvPr id="9" name="Text Box 12"/>
          <p:cNvSpPr txBox="1">
            <a:spLocks noChangeArrowheads="1"/>
          </p:cNvSpPr>
          <p:nvPr/>
        </p:nvSpPr>
        <p:spPr bwMode="auto">
          <a:xfrm>
            <a:off x="3515413" y="3316778"/>
            <a:ext cx="1066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个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AutoShape 11"/>
          <p:cNvSpPr/>
          <p:nvPr/>
        </p:nvSpPr>
        <p:spPr bwMode="auto">
          <a:xfrm rot="16213810">
            <a:off x="3688339" y="2779004"/>
            <a:ext cx="152400" cy="1143000"/>
          </a:xfrm>
          <a:prstGeom prst="leftBrace">
            <a:avLst>
              <a:gd name="adj1" fmla="val 62500"/>
              <a:gd name="adj2" fmla="val 49097"/>
            </a:avLst>
          </a:prstGeom>
          <a:solidFill>
            <a:srgbClr val="CCCCFF"/>
          </a:solidFill>
          <a:ln w="28575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符号和符号串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1439" y="942764"/>
            <a:ext cx="10960244" cy="5911095"/>
          </a:xfrm>
        </p:spPr>
        <p:txBody>
          <a:bodyPr>
            <a:normAutofit lnSpcReduction="10000"/>
          </a:bodyPr>
          <a:lstStyle/>
          <a:p>
            <a:r>
              <a:rPr lang="zh-CN" altLang="en-US" sz="3200" dirty="0"/>
              <a:t> 符号串的运算举例：</a:t>
            </a:r>
            <a:endParaRPr lang="en-US" altLang="zh-CN" sz="3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latin typeface="+mn-ea"/>
              <a:ea typeface="+mn-ea"/>
            </a:endParaRPr>
          </a:p>
          <a:p>
            <a:pPr marL="0" indent="0">
              <a:buNone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  (1) 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abc</a:t>
            </a:r>
            <a:r>
              <a:rPr kumimoji="1" lang="en-US" altLang="zh-CN" sz="2800" b="1" dirty="0">
                <a:solidFill>
                  <a:schemeClr val="tx1"/>
                </a:solidFill>
                <a:latin typeface="宋体" panose="02010600030101010101" pitchFamily="2" charset="-122"/>
              </a:rPr>
              <a:t>·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de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=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abcde</a:t>
            </a:r>
            <a:endParaRPr lang="en-US" altLang="zh-CN" sz="28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latin typeface="Linux Biolinum O" panose="02000503000000000000" pitchFamily="2" charset="0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  (2) 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abc</a:t>
            </a:r>
            <a:r>
              <a:rPr kumimoji="1" lang="en-US" altLang="zh-CN" sz="2800" b="1" dirty="0">
                <a:solidFill>
                  <a:schemeClr val="tx1"/>
                </a:solidFill>
                <a:latin typeface="宋体" panose="02010600030101010101" pitchFamily="2" charset="-122"/>
              </a:rPr>
              <a:t>·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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 =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</a:t>
            </a:r>
            <a:r>
              <a:rPr kumimoji="1" lang="en-US" altLang="zh-CN" sz="2800" b="1" dirty="0">
                <a:solidFill>
                  <a:schemeClr val="tx1"/>
                </a:solidFill>
                <a:latin typeface="宋体" panose="02010600030101010101" pitchFamily="2" charset="-122"/>
              </a:rPr>
              <a:t>·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abc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=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abc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Linux Biolinum O" panose="02000503000000000000" pitchFamily="2" charset="0"/>
              <a:ea typeface="黑体" panose="02010609060101010101" pitchFamily="49" charset="-122"/>
              <a:cs typeface="+mn-cs"/>
            </a:endParaRPr>
          </a:p>
          <a:p>
            <a:pPr marL="0" indent="0">
              <a:buNone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  (3) 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ab|cd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 = ab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或者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cd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Linux Biolinum O" panose="02000503000000000000" pitchFamily="2" charset="0"/>
              <a:ea typeface="黑体" panose="02010609060101010101" pitchFamily="49" charset="-122"/>
              <a:cs typeface="+mn-cs"/>
            </a:endParaRPr>
          </a:p>
          <a:p>
            <a:pPr marL="0" indent="0">
              <a:buNone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  (4)  (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a|b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)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1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=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(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a|b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)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=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a|b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Linux Biolinum O" panose="02000503000000000000" pitchFamily="2" charset="0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	  (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a|b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)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2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=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(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a|b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)(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a|b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)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=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aa|ab|ba|bb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Linux Biolinum O" panose="02000503000000000000" pitchFamily="2" charset="0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	  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…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Linux Biolinum O" panose="02000503000000000000" pitchFamily="2" charset="0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	  (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a|b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)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*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=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(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a|b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)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0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|(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a|b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)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1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|(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a|b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)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2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|…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Linux Biolinum O" panose="02000503000000000000" pitchFamily="2" charset="0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	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即：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(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a|b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)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*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= (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a|b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)</a:t>
            </a:r>
            <a:r>
              <a:rPr kumimoji="0" lang="en-US" altLang="zh-CN" sz="3200" b="0" i="0" u="none" strike="noStrike" kern="1200" cap="none" spc="0" normalizeH="0" baseline="30000" noProof="0" dirty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n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n≥0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CC3300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Linux Biolinum O" panose="02000503000000000000" pitchFamily="2" charset="0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	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同理：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(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a|b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)</a:t>
            </a:r>
            <a:r>
              <a:rPr kumimoji="0" lang="en-US" altLang="zh-CN" sz="3200" b="0" i="0" u="none" strike="noStrike" kern="1200" cap="none" spc="0" normalizeH="0" baseline="30000" noProof="0" dirty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+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= (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a|b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)</a:t>
            </a:r>
            <a:r>
              <a:rPr kumimoji="0" lang="en-US" altLang="zh-CN" sz="3200" b="0" i="0" u="none" strike="noStrike" kern="1200" cap="none" spc="0" normalizeH="0" baseline="30000" noProof="0" dirty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n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＞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0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CC3300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Linux Biolinum O" panose="02000503000000000000" pitchFamily="2" charset="0"/>
              <a:ea typeface="黑体" panose="02010609060101010101" pitchFamily="49" charset="-122"/>
              <a:cs typeface="+mn-cs"/>
            </a:endParaRPr>
          </a:p>
          <a:p>
            <a:endParaRPr lang="en-US" altLang="zh-CN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符号和符号串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1563" y="942764"/>
            <a:ext cx="10910367" cy="5911095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 符号串集合的运算</a:t>
            </a:r>
            <a:r>
              <a:rPr lang="en-US" altLang="zh-CN" sz="3200" dirty="0"/>
              <a:t>-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设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,B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为两个符号串集合，则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：</a:t>
            </a:r>
            <a:endParaRPr lang="en-US" altLang="zh-CN" sz="3200" noProof="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latin typeface="+mn-ea"/>
              <a:ea typeface="+mn-ea"/>
            </a:endParaRPr>
          </a:p>
          <a:p>
            <a:pPr lvl="1"/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E7B06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乘积：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AB = {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xy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 |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x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A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且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yB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}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Linux Biolinum O" panose="02000503000000000000" pitchFamily="2" charset="0"/>
              <a:ea typeface="黑体" panose="02010609060101010101" pitchFamily="49" charset="-122"/>
              <a:cs typeface="+mn-cs"/>
              <a:sym typeface="Symbol" panose="05050102010706020507" pitchFamily="18" charset="2"/>
            </a:endParaRPr>
          </a:p>
          <a:p>
            <a:pPr lvl="1"/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E7B06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和：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A∪B = A+B = { x |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x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A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或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xB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}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Linux Biolinum O" panose="02000503000000000000" pitchFamily="2" charset="0"/>
              <a:ea typeface="黑体" panose="02010609060101010101" pitchFamily="49" charset="-122"/>
              <a:cs typeface="+mn-cs"/>
              <a:sym typeface="Symbol" panose="05050102010706020507" pitchFamily="18" charset="2"/>
            </a:endParaRPr>
          </a:p>
          <a:p>
            <a:pPr lvl="1"/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E7B06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方幂：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A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n 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= AA…A = AA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n-1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 = A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n-1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A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Linux Biolinum O" panose="02000503000000000000" pitchFamily="2" charset="0"/>
              <a:ea typeface="黑体" panose="02010609060101010101" pitchFamily="49" charset="-122"/>
              <a:cs typeface="+mn-cs"/>
            </a:endParaRPr>
          </a:p>
          <a:p>
            <a:pPr marL="469900" lvl="1" indent="0">
              <a:buNone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  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Linux Biolinum O" panose="02000503000000000000" pitchFamily="2" charset="0"/>
              <a:ea typeface="黑体" panose="02010609060101010101" pitchFamily="49" charset="-122"/>
              <a:cs typeface="+mn-cs"/>
            </a:endParaRPr>
          </a:p>
          <a:p>
            <a:pPr marL="469900" lvl="1" indent="0">
              <a:buNone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         ※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A</a:t>
            </a:r>
            <a:r>
              <a:rPr kumimoji="0" lang="en-US" altLang="zh-CN" sz="2800" b="1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0 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= {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 }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;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Linux Biolinum O" panose="02000503000000000000" pitchFamily="2" charset="0"/>
              <a:ea typeface="黑体" panose="02010609060101010101" pitchFamily="49" charset="-122"/>
              <a:cs typeface="+mn-cs"/>
              <a:sym typeface="Symbol" panose="05050102010706020507" pitchFamily="18" charset="2"/>
            </a:endParaRPr>
          </a:p>
          <a:p>
            <a:pPr marL="469900" lvl="1" indent="0">
              <a:buNone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         A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1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=A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;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A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2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=AA ; A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3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=AAA ; …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Linux Biolinum O" panose="02000503000000000000" pitchFamily="2" charset="0"/>
              <a:ea typeface="黑体" panose="02010609060101010101" pitchFamily="49" charset="-122"/>
              <a:cs typeface="+mn-cs"/>
            </a:endParaRPr>
          </a:p>
          <a:p>
            <a:pPr lvl="1"/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E7B06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闭包：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E7B06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Linux Biolinum O" panose="02000503000000000000" pitchFamily="2" charset="0"/>
              <a:ea typeface="黑体" panose="02010609060101010101" pitchFamily="49" charset="-122"/>
              <a:cs typeface="+mn-cs"/>
            </a:endParaRPr>
          </a:p>
          <a:p>
            <a:pPr marL="1016000" lvl="2" algn="l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12000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A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的正闭包：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A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+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= A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1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∪A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2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∪…∪A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∪…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Linux Biolinum O" panose="02000503000000000000" pitchFamily="2" charset="0"/>
              <a:ea typeface="黑体" panose="02010609060101010101" pitchFamily="49" charset="-122"/>
              <a:cs typeface="+mn-cs"/>
            </a:endParaRPr>
          </a:p>
          <a:p>
            <a:pPr marL="1016000" lvl="2" algn="l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12000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A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的星闭包：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A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*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= A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0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∪A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1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∪A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2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∪…∪A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∪…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Linux Biolinum O" panose="02000503000000000000" pitchFamily="2" charset="0"/>
              <a:ea typeface="黑体" panose="02010609060101010101" pitchFamily="49" charset="-122"/>
              <a:cs typeface="+mn-cs"/>
            </a:endParaRPr>
          </a:p>
          <a:p>
            <a:endParaRPr lang="en-US" altLang="zh-CN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sp>
        <p:nvSpPr>
          <p:cNvPr id="9" name="Text Box 12"/>
          <p:cNvSpPr txBox="1">
            <a:spLocks noChangeArrowheads="1"/>
          </p:cNvSpPr>
          <p:nvPr/>
        </p:nvSpPr>
        <p:spPr bwMode="auto">
          <a:xfrm>
            <a:off x="3083163" y="3316778"/>
            <a:ext cx="1066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个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AutoShape 11"/>
          <p:cNvSpPr/>
          <p:nvPr/>
        </p:nvSpPr>
        <p:spPr bwMode="auto">
          <a:xfrm rot="16213810">
            <a:off x="3256089" y="2779004"/>
            <a:ext cx="152400" cy="1143000"/>
          </a:xfrm>
          <a:prstGeom prst="leftBrace">
            <a:avLst>
              <a:gd name="adj1" fmla="val 62500"/>
              <a:gd name="adj2" fmla="val 49097"/>
            </a:avLst>
          </a:prstGeom>
          <a:solidFill>
            <a:srgbClr val="CCCCFF"/>
          </a:solidFill>
          <a:ln w="28575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符号和符号串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1439" y="942764"/>
            <a:ext cx="10960244" cy="902661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 符号串集合的运算举例：</a:t>
            </a:r>
            <a:endParaRPr lang="en-US" altLang="zh-CN" sz="3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sp>
        <p:nvSpPr>
          <p:cNvPr id="5" name="AutoShape 16"/>
          <p:cNvSpPr>
            <a:spLocks noChangeArrowheads="1"/>
          </p:cNvSpPr>
          <p:nvPr/>
        </p:nvSpPr>
        <p:spPr bwMode="auto">
          <a:xfrm>
            <a:off x="468351" y="3769110"/>
            <a:ext cx="10682869" cy="2743200"/>
          </a:xfrm>
          <a:prstGeom prst="roundRect">
            <a:avLst>
              <a:gd name="adj" fmla="val 10834"/>
            </a:avLst>
          </a:prstGeom>
          <a:solidFill>
            <a:schemeClr val="accent2">
              <a:lumMod val="40000"/>
              <a:lumOff val="60000"/>
              <a:alpha val="50000"/>
            </a:schemeClr>
          </a:solidFill>
          <a:ln w="12700" cap="sq">
            <a:solidFill>
              <a:schemeClr val="accent2">
                <a:lumMod val="40000"/>
                <a:lumOff val="6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AutoShape 15"/>
          <p:cNvSpPr>
            <a:spLocks noChangeArrowheads="1"/>
          </p:cNvSpPr>
          <p:nvPr/>
        </p:nvSpPr>
        <p:spPr bwMode="auto">
          <a:xfrm>
            <a:off x="554660" y="1652973"/>
            <a:ext cx="10469212" cy="170180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  <a:alpha val="50000"/>
            </a:schemeClr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705053" y="1805373"/>
            <a:ext cx="10041897" cy="16002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>
                <a:ea typeface="黑体" panose="02010609060101010101" pitchFamily="49" charset="-122"/>
              </a:rPr>
              <a:t>【</a:t>
            </a:r>
            <a:r>
              <a:rPr lang="zh-CN" altLang="en-US">
                <a:ea typeface="黑体" panose="02010609060101010101" pitchFamily="49" charset="-122"/>
              </a:rPr>
              <a:t>例</a:t>
            </a:r>
            <a:r>
              <a:rPr lang="en-US" altLang="zh-CN">
                <a:ea typeface="黑体" panose="02010609060101010101" pitchFamily="49" charset="-122"/>
              </a:rPr>
              <a:t>】 </a:t>
            </a:r>
            <a:r>
              <a:rPr lang="zh-CN" altLang="en-US">
                <a:ea typeface="黑体" panose="02010609060101010101" pitchFamily="49" charset="-122"/>
              </a:rPr>
              <a:t>设 </a:t>
            </a:r>
            <a:r>
              <a:rPr lang="en-US" altLang="zh-CN">
                <a:ea typeface="黑体" panose="02010609060101010101" pitchFamily="49" charset="-122"/>
              </a:rPr>
              <a:t>A={a,</a:t>
            </a:r>
            <a:r>
              <a:rPr lang="zh-CN" altLang="en-US">
                <a:ea typeface="黑体" panose="02010609060101010101" pitchFamily="49" charset="-122"/>
              </a:rPr>
              <a:t> </a:t>
            </a:r>
            <a:r>
              <a:rPr lang="en-US" altLang="zh-CN">
                <a:ea typeface="黑体" panose="02010609060101010101" pitchFamily="49" charset="-122"/>
              </a:rPr>
              <a:t>b},</a:t>
            </a:r>
            <a:r>
              <a:rPr lang="zh-CN" altLang="en-US">
                <a:ea typeface="黑体" panose="02010609060101010101" pitchFamily="49" charset="-122"/>
              </a:rPr>
              <a:t> </a:t>
            </a:r>
            <a:r>
              <a:rPr lang="en-US" altLang="zh-CN">
                <a:ea typeface="黑体" panose="02010609060101010101" pitchFamily="49" charset="-122"/>
              </a:rPr>
              <a:t>B={c,</a:t>
            </a:r>
            <a:r>
              <a:rPr lang="zh-CN" altLang="en-US">
                <a:ea typeface="黑体" panose="02010609060101010101" pitchFamily="49" charset="-122"/>
              </a:rPr>
              <a:t> </a:t>
            </a:r>
            <a:r>
              <a:rPr lang="en-US" altLang="zh-CN">
                <a:ea typeface="黑体" panose="02010609060101010101" pitchFamily="49" charset="-122"/>
              </a:rPr>
              <a:t>d}</a:t>
            </a:r>
            <a:endParaRPr lang="en-US" altLang="zh-CN"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>
                <a:ea typeface="黑体" panose="02010609060101010101" pitchFamily="49" charset="-122"/>
              </a:rPr>
              <a:t>   </a:t>
            </a:r>
            <a:r>
              <a:rPr lang="zh-CN" altLang="en-US">
                <a:ea typeface="黑体" panose="02010609060101010101" pitchFamily="49" charset="-122"/>
              </a:rPr>
              <a:t>则   </a:t>
            </a:r>
            <a:r>
              <a:rPr lang="en-US" altLang="zh-CN">
                <a:ea typeface="黑体" panose="02010609060101010101" pitchFamily="49" charset="-122"/>
              </a:rPr>
              <a:t>A+B={a,</a:t>
            </a:r>
            <a:r>
              <a:rPr lang="zh-CN" altLang="en-US">
                <a:ea typeface="黑体" panose="02010609060101010101" pitchFamily="49" charset="-122"/>
              </a:rPr>
              <a:t> </a:t>
            </a:r>
            <a:r>
              <a:rPr lang="en-US" altLang="zh-CN">
                <a:ea typeface="黑体" panose="02010609060101010101" pitchFamily="49" charset="-122"/>
              </a:rPr>
              <a:t>b,</a:t>
            </a:r>
            <a:r>
              <a:rPr lang="zh-CN" altLang="en-US">
                <a:ea typeface="黑体" panose="02010609060101010101" pitchFamily="49" charset="-122"/>
              </a:rPr>
              <a:t> </a:t>
            </a:r>
            <a:r>
              <a:rPr lang="en-US" altLang="zh-CN">
                <a:ea typeface="黑体" panose="02010609060101010101" pitchFamily="49" charset="-122"/>
              </a:rPr>
              <a:t>c,</a:t>
            </a:r>
            <a:r>
              <a:rPr lang="zh-CN" altLang="en-US">
                <a:ea typeface="黑体" panose="02010609060101010101" pitchFamily="49" charset="-122"/>
              </a:rPr>
              <a:t> </a:t>
            </a:r>
            <a:r>
              <a:rPr lang="en-US" altLang="zh-CN">
                <a:ea typeface="黑体" panose="02010609060101010101" pitchFamily="49" charset="-122"/>
              </a:rPr>
              <a:t>d} </a:t>
            </a:r>
            <a:endParaRPr lang="en-US" altLang="zh-CN"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>
                <a:ea typeface="黑体" panose="02010609060101010101" pitchFamily="49" charset="-122"/>
              </a:rPr>
              <a:t>   </a:t>
            </a:r>
            <a:r>
              <a:rPr lang="zh-CN" altLang="en-US">
                <a:ea typeface="黑体" panose="02010609060101010101" pitchFamily="49" charset="-122"/>
              </a:rPr>
              <a:t>则   </a:t>
            </a:r>
            <a:r>
              <a:rPr lang="en-US" altLang="zh-CN">
                <a:ea typeface="黑体" panose="02010609060101010101" pitchFamily="49" charset="-122"/>
              </a:rPr>
              <a:t>AB={xy|x</a:t>
            </a:r>
            <a:r>
              <a:rPr lang="en-US" altLang="zh-CN">
                <a:ea typeface="黑体" panose="02010609060101010101" pitchFamily="49" charset="-122"/>
                <a:sym typeface="Symbol" panose="05050102010706020507" pitchFamily="18" charset="2"/>
              </a:rPr>
              <a:t>A,</a:t>
            </a:r>
            <a:r>
              <a:rPr lang="zh-CN" altLang="en-US">
                <a:ea typeface="黑体" panose="02010609060101010101" pitchFamily="49" charset="-122"/>
                <a:sym typeface="Symbol" panose="05050102010706020507" pitchFamily="18" charset="2"/>
              </a:rPr>
              <a:t> </a:t>
            </a:r>
            <a:r>
              <a:rPr lang="en-US" altLang="zh-CN">
                <a:ea typeface="黑体" panose="02010609060101010101" pitchFamily="49" charset="-122"/>
                <a:sym typeface="Symbol" panose="05050102010706020507" pitchFamily="18" charset="2"/>
              </a:rPr>
              <a:t>yB}=</a:t>
            </a:r>
            <a:r>
              <a:rPr lang="en-US" altLang="zh-CN">
                <a:ea typeface="黑体" panose="02010609060101010101" pitchFamily="49" charset="-122"/>
              </a:rPr>
              <a:t>{ac,</a:t>
            </a:r>
            <a:r>
              <a:rPr lang="zh-CN" altLang="en-US">
                <a:ea typeface="黑体" panose="02010609060101010101" pitchFamily="49" charset="-122"/>
              </a:rPr>
              <a:t> </a:t>
            </a:r>
            <a:r>
              <a:rPr lang="en-US" altLang="zh-CN">
                <a:ea typeface="黑体" panose="02010609060101010101" pitchFamily="49" charset="-122"/>
              </a:rPr>
              <a:t>ad,</a:t>
            </a:r>
            <a:r>
              <a:rPr lang="zh-CN" altLang="en-US">
                <a:ea typeface="黑体" panose="02010609060101010101" pitchFamily="49" charset="-122"/>
              </a:rPr>
              <a:t> </a:t>
            </a:r>
            <a:r>
              <a:rPr lang="en-US" altLang="zh-CN">
                <a:ea typeface="黑体" panose="02010609060101010101" pitchFamily="49" charset="-122"/>
              </a:rPr>
              <a:t>bc,</a:t>
            </a:r>
            <a:r>
              <a:rPr lang="zh-CN" altLang="en-US">
                <a:ea typeface="黑体" panose="02010609060101010101" pitchFamily="49" charset="-122"/>
              </a:rPr>
              <a:t> </a:t>
            </a:r>
            <a:r>
              <a:rPr lang="en-US" altLang="zh-CN">
                <a:ea typeface="黑体" panose="02010609060101010101" pitchFamily="49" charset="-122"/>
              </a:rPr>
              <a:t>bd}</a:t>
            </a:r>
            <a:endParaRPr lang="en-US" altLang="zh-CN" dirty="0">
              <a:ea typeface="黑体" panose="02010609060101010101" pitchFamily="49" charset="-122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705053" y="3919945"/>
            <a:ext cx="6092825" cy="257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latin typeface="Linux Biolinum O" panose="02000503000000000000" pitchFamily="2" charset="0"/>
                <a:ea typeface="黑体" panose="02010609060101010101" pitchFamily="49" charset="-122"/>
              </a:rPr>
              <a:t>【</a:t>
            </a:r>
            <a:r>
              <a:rPr lang="zh-CN" altLang="en-US" sz="2800" dirty="0">
                <a:latin typeface="Linux Biolinum O" panose="02000503000000000000" pitchFamily="2" charset="0"/>
                <a:ea typeface="黑体" panose="02010609060101010101" pitchFamily="49" charset="-122"/>
              </a:rPr>
              <a:t>例</a:t>
            </a:r>
            <a:r>
              <a:rPr lang="en-US" altLang="zh-CN" sz="2800" dirty="0">
                <a:latin typeface="Linux Biolinum O" panose="02000503000000000000" pitchFamily="2" charset="0"/>
                <a:ea typeface="黑体" panose="02010609060101010101" pitchFamily="49" charset="-122"/>
              </a:rPr>
              <a:t>】</a:t>
            </a:r>
            <a:r>
              <a:rPr lang="zh-CN" altLang="en-US" sz="2800" dirty="0">
                <a:latin typeface="Linux Biolinum O" panose="02000503000000000000" pitchFamily="2" charset="0"/>
                <a:ea typeface="黑体" panose="02010609060101010101" pitchFamily="49" charset="-122"/>
              </a:rPr>
              <a:t>设  </a:t>
            </a:r>
            <a:r>
              <a:rPr lang="en-US" altLang="zh-CN" sz="2800" dirty="0">
                <a:latin typeface="Linux Biolinum O" panose="02000503000000000000" pitchFamily="2" charset="0"/>
                <a:ea typeface="黑体" panose="02010609060101010101" pitchFamily="49" charset="-122"/>
              </a:rPr>
              <a:t>A={a}</a:t>
            </a:r>
            <a:endParaRPr lang="en-US" altLang="zh-CN" sz="2800" dirty="0">
              <a:latin typeface="Linux Biolinum O" panose="02000503000000000000" pitchFamily="2" charset="0"/>
              <a:ea typeface="黑体" panose="02010609060101010101" pitchFamily="49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latin typeface="Linux Biolinum O" panose="02000503000000000000" pitchFamily="2" charset="0"/>
                <a:ea typeface="黑体" panose="02010609060101010101" pitchFamily="49" charset="-122"/>
              </a:rPr>
              <a:t>     </a:t>
            </a:r>
            <a:r>
              <a:rPr lang="zh-CN" altLang="en-US" sz="2800" dirty="0">
                <a:latin typeface="Linux Biolinum O" panose="02000503000000000000" pitchFamily="2" charset="0"/>
                <a:ea typeface="黑体" panose="02010609060101010101" pitchFamily="49" charset="-122"/>
              </a:rPr>
              <a:t>则 </a:t>
            </a:r>
            <a:r>
              <a:rPr lang="en-US" altLang="zh-CN" sz="2800" dirty="0">
                <a:latin typeface="Linux Biolinum O" panose="02000503000000000000" pitchFamily="2" charset="0"/>
                <a:ea typeface="黑体" panose="02010609060101010101" pitchFamily="49" charset="-122"/>
              </a:rPr>
              <a:t>A</a:t>
            </a:r>
            <a:r>
              <a:rPr lang="en-US" altLang="zh-CN" sz="2800" baseline="30000" dirty="0">
                <a:latin typeface="Linux Biolinum O" panose="02000503000000000000" pitchFamily="2" charset="0"/>
                <a:ea typeface="黑体" panose="02010609060101010101" pitchFamily="49" charset="-122"/>
              </a:rPr>
              <a:t>* </a:t>
            </a:r>
            <a:r>
              <a:rPr lang="en-US" altLang="zh-CN" sz="2800" dirty="0">
                <a:latin typeface="Linux Biolinum O" panose="02000503000000000000" pitchFamily="2" charset="0"/>
                <a:ea typeface="黑体" panose="02010609060101010101" pitchFamily="49" charset="-122"/>
              </a:rPr>
              <a:t>= A</a:t>
            </a:r>
            <a:r>
              <a:rPr lang="en-US" altLang="zh-CN" sz="2800" baseline="30000" dirty="0">
                <a:latin typeface="Linux Biolinum O" panose="02000503000000000000" pitchFamily="2" charset="0"/>
                <a:ea typeface="黑体" panose="02010609060101010101" pitchFamily="49" charset="-122"/>
              </a:rPr>
              <a:t>0</a:t>
            </a:r>
            <a:r>
              <a:rPr lang="en-US" altLang="zh-CN" sz="2800" dirty="0">
                <a:latin typeface="Linux Biolinum O" panose="02000503000000000000" pitchFamily="2" charset="0"/>
                <a:ea typeface="黑体" panose="02010609060101010101" pitchFamily="49" charset="-122"/>
              </a:rPr>
              <a:t>∪A</a:t>
            </a:r>
            <a:r>
              <a:rPr lang="en-US" altLang="zh-CN" sz="2800" baseline="30000" dirty="0">
                <a:latin typeface="Linux Biolinum O" panose="02000503000000000000" pitchFamily="2" charset="0"/>
                <a:ea typeface="黑体" panose="02010609060101010101" pitchFamily="49" charset="-122"/>
              </a:rPr>
              <a:t>1</a:t>
            </a:r>
            <a:r>
              <a:rPr lang="en-US" altLang="zh-CN" sz="2800" dirty="0">
                <a:latin typeface="Linux Biolinum O" panose="02000503000000000000" pitchFamily="2" charset="0"/>
                <a:ea typeface="黑体" panose="02010609060101010101" pitchFamily="49" charset="-122"/>
              </a:rPr>
              <a:t>∪A</a:t>
            </a:r>
            <a:r>
              <a:rPr lang="en-US" altLang="zh-CN" sz="2800" baseline="30000" dirty="0">
                <a:latin typeface="Linux Biolinum O" panose="02000503000000000000" pitchFamily="2" charset="0"/>
                <a:ea typeface="黑体" panose="02010609060101010101" pitchFamily="49" charset="-122"/>
              </a:rPr>
              <a:t>2</a:t>
            </a:r>
            <a:r>
              <a:rPr lang="en-US" altLang="zh-CN" sz="2800" dirty="0">
                <a:latin typeface="Linux Biolinum O" panose="02000503000000000000" pitchFamily="2" charset="0"/>
                <a:ea typeface="黑体" panose="02010609060101010101" pitchFamily="49" charset="-122"/>
              </a:rPr>
              <a:t>∪…∪A</a:t>
            </a:r>
            <a:r>
              <a:rPr lang="en-US" altLang="zh-CN" sz="2800" baseline="30000" dirty="0">
                <a:latin typeface="Linux Biolinum O" panose="02000503000000000000" pitchFamily="2" charset="0"/>
                <a:ea typeface="黑体" panose="02010609060101010101" pitchFamily="49" charset="-122"/>
              </a:rPr>
              <a:t>n</a:t>
            </a:r>
            <a:r>
              <a:rPr lang="en-US" altLang="zh-CN" sz="2800" dirty="0">
                <a:latin typeface="Linux Biolinum O" panose="02000503000000000000" pitchFamily="2" charset="0"/>
                <a:ea typeface="黑体" panose="02010609060101010101" pitchFamily="49" charset="-122"/>
              </a:rPr>
              <a:t>∪…</a:t>
            </a:r>
            <a:endParaRPr lang="en-US" altLang="zh-CN" sz="2800" dirty="0">
              <a:latin typeface="Linux Biolinum O" panose="02000503000000000000" pitchFamily="2" charset="0"/>
              <a:ea typeface="黑体" panose="02010609060101010101" pitchFamily="49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latin typeface="Linux Biolinum O" panose="02000503000000000000" pitchFamily="2" charset="0"/>
                <a:ea typeface="黑体" panose="02010609060101010101" pitchFamily="49" charset="-122"/>
              </a:rPr>
              <a:t>          ={</a:t>
            </a:r>
            <a:r>
              <a:rPr lang="en-US" altLang="zh-CN" sz="2800" dirty="0">
                <a:latin typeface="Linux Biolinum O" panose="02000503000000000000" pitchFamily="2" charset="0"/>
                <a:ea typeface="黑体" panose="02010609060101010101" pitchFamily="49" charset="-122"/>
                <a:sym typeface="Symbol" panose="05050102010706020507" pitchFamily="18" charset="2"/>
              </a:rPr>
              <a:t>}+{a}+{aa}+{</a:t>
            </a:r>
            <a:r>
              <a:rPr lang="en-US" altLang="zh-CN" sz="2800" dirty="0" err="1">
                <a:latin typeface="Linux Biolinum O" panose="02000503000000000000" pitchFamily="2" charset="0"/>
                <a:ea typeface="黑体" panose="02010609060101010101" pitchFamily="49" charset="-122"/>
                <a:sym typeface="Symbol" panose="05050102010706020507" pitchFamily="18" charset="2"/>
              </a:rPr>
              <a:t>aaa</a:t>
            </a:r>
            <a:r>
              <a:rPr lang="en-US" altLang="zh-CN" sz="2800" dirty="0">
                <a:latin typeface="Linux Biolinum O" panose="02000503000000000000" pitchFamily="2" charset="0"/>
                <a:ea typeface="黑体" panose="02010609060101010101" pitchFamily="49" charset="-122"/>
                <a:sym typeface="Symbol" panose="05050102010706020507" pitchFamily="18" charset="2"/>
              </a:rPr>
              <a:t>}+…</a:t>
            </a:r>
            <a:endParaRPr lang="en-US" altLang="zh-CN" sz="2800" dirty="0">
              <a:latin typeface="Linux Biolinum O" panose="02000503000000000000" pitchFamily="2" charset="0"/>
              <a:ea typeface="黑体" panose="02010609060101010101" pitchFamily="49" charset="-12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latin typeface="Linux Biolinum O" panose="02000503000000000000" pitchFamily="2" charset="0"/>
                <a:ea typeface="黑体" panose="02010609060101010101" pitchFamily="49" charset="-122"/>
              </a:rPr>
              <a:t>          ={</a:t>
            </a:r>
            <a:r>
              <a:rPr lang="en-US" altLang="zh-CN" sz="2800" dirty="0">
                <a:latin typeface="Linux Biolinum O" panose="02000503000000000000" pitchFamily="2" charset="0"/>
                <a:ea typeface="黑体" panose="02010609060101010101" pitchFamily="49" charset="-122"/>
                <a:sym typeface="Symbol" panose="05050102010706020507" pitchFamily="18" charset="2"/>
              </a:rPr>
              <a:t>,</a:t>
            </a:r>
            <a:r>
              <a:rPr lang="en-US" altLang="zh-CN" sz="2800" dirty="0" err="1">
                <a:latin typeface="Linux Biolinum O" panose="02000503000000000000" pitchFamily="2" charset="0"/>
                <a:ea typeface="黑体" panose="02010609060101010101" pitchFamily="49" charset="-122"/>
                <a:sym typeface="Symbol" panose="05050102010706020507" pitchFamily="18" charset="2"/>
              </a:rPr>
              <a:t>a,aa,aaa</a:t>
            </a:r>
            <a:r>
              <a:rPr lang="en-US" altLang="zh-CN" sz="2800" dirty="0">
                <a:latin typeface="Linux Biolinum O" panose="02000503000000000000" pitchFamily="2" charset="0"/>
                <a:ea typeface="黑体" panose="02010609060101010101" pitchFamily="49" charset="-122"/>
                <a:sym typeface="Symbol" panose="05050102010706020507" pitchFamily="18" charset="2"/>
              </a:rPr>
              <a:t>,…}</a:t>
            </a:r>
            <a:endParaRPr lang="en-US" altLang="zh-CN" sz="2800" dirty="0">
              <a:latin typeface="Linux Biolinum O" panose="02000503000000000000" pitchFamily="2" charset="0"/>
              <a:ea typeface="黑体" panose="02010609060101010101" pitchFamily="49" charset="-122"/>
              <a:sym typeface="Symbol" panose="05050102010706020507" pitchFamily="18" charset="2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latin typeface="Linux Biolinum O" panose="02000503000000000000" pitchFamily="2" charset="0"/>
                <a:ea typeface="黑体" panose="02010609060101010101" pitchFamily="49" charset="-122"/>
                <a:sym typeface="Symbol" panose="05050102010706020507" pitchFamily="18" charset="2"/>
              </a:rPr>
              <a:t>          ={a</a:t>
            </a:r>
            <a:r>
              <a:rPr lang="en-US" altLang="zh-CN" sz="2800" baseline="30000" dirty="0">
                <a:latin typeface="Linux Biolinum O" panose="02000503000000000000" pitchFamily="2" charset="0"/>
                <a:ea typeface="黑体" panose="02010609060101010101" pitchFamily="49" charset="-122"/>
                <a:sym typeface="Symbol" panose="05050102010706020507" pitchFamily="18" charset="2"/>
              </a:rPr>
              <a:t>n</a:t>
            </a:r>
            <a:r>
              <a:rPr lang="en-US" altLang="zh-CN" sz="2800" dirty="0">
                <a:latin typeface="Linux Biolinum O" panose="02000503000000000000" pitchFamily="2" charset="0"/>
                <a:ea typeface="黑体" panose="02010609060101010101" pitchFamily="49" charset="-122"/>
                <a:sym typeface="Symbol" panose="05050102010706020507" pitchFamily="18" charset="2"/>
              </a:rPr>
              <a:t>|n≥0}   </a:t>
            </a:r>
            <a:endParaRPr lang="en-US" altLang="zh-CN" sz="2800" dirty="0">
              <a:latin typeface="Linux Biolinum O" panose="02000503000000000000" pitchFamily="2" charset="0"/>
              <a:ea typeface="黑体" panose="02010609060101010101" pitchFamily="49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符号和符号串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1439" y="942764"/>
            <a:ext cx="10960244" cy="902661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 符号串集合的运算举例</a:t>
            </a:r>
            <a:r>
              <a:rPr lang="en-US" altLang="zh-CN" sz="3200" dirty="0"/>
              <a:t>(</a:t>
            </a:r>
            <a:r>
              <a:rPr lang="zh-CN" altLang="en-US" sz="3200" dirty="0"/>
              <a:t>续</a:t>
            </a:r>
            <a:r>
              <a:rPr lang="en-US" altLang="zh-CN" sz="3200" dirty="0"/>
              <a:t>)</a:t>
            </a:r>
            <a:r>
              <a:rPr lang="zh-CN" altLang="en-US" sz="3200" dirty="0"/>
              <a:t>：</a:t>
            </a:r>
            <a:endParaRPr lang="en-US" altLang="zh-CN" sz="3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266006" y="1617845"/>
            <a:ext cx="11671069" cy="4077754"/>
          </a:xfrm>
          <a:prstGeom prst="roundRect">
            <a:avLst>
              <a:gd name="adj" fmla="val 8023"/>
            </a:avLst>
          </a:prstGeom>
          <a:solidFill>
            <a:schemeClr val="accent1">
              <a:lumMod val="40000"/>
              <a:lumOff val="60000"/>
              <a:alpha val="50000"/>
            </a:schemeClr>
          </a:solidFill>
          <a:ln w="12700" cap="sq">
            <a:solidFill>
              <a:schemeClr val="accent1">
                <a:lumMod val="40000"/>
                <a:lumOff val="6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300053" y="5806439"/>
            <a:ext cx="11637022" cy="954107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 w="28575" cap="sq">
            <a:solidFill>
              <a:schemeClr val="accent2">
                <a:lumMod val="60000"/>
                <a:lumOff val="40000"/>
              </a:schemeClr>
            </a:solidFill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FF0000"/>
                </a:solidFill>
                <a:latin typeface="Linux Biolinum O" panose="02000503000000000000" pitchFamily="2" charset="0"/>
                <a:ea typeface="黑体" panose="02010609060101010101" pitchFamily="49" charset="-122"/>
                <a:sym typeface="Symbol" panose="05050102010706020507" pitchFamily="18" charset="2"/>
              </a:rPr>
              <a:t> </a:t>
            </a:r>
            <a:r>
              <a:rPr lang="zh-CN" altLang="en-US" sz="2800" dirty="0">
                <a:solidFill>
                  <a:srgbClr val="FF0000"/>
                </a:solidFill>
                <a:latin typeface="Linux Biolinum O" panose="02000503000000000000" pitchFamily="2" charset="0"/>
                <a:ea typeface="黑体" panose="02010609060101010101" pitchFamily="49" charset="-122"/>
                <a:sym typeface="Symbol" panose="05050102010706020507" pitchFamily="18" charset="2"/>
              </a:rPr>
              <a:t>推论</a:t>
            </a:r>
            <a:r>
              <a:rPr lang="zh-CN" altLang="en-US" sz="2800" dirty="0">
                <a:latin typeface="Linux Biolinum O" panose="02000503000000000000" pitchFamily="2" charset="0"/>
                <a:ea typeface="黑体" panose="02010609060101010101" pitchFamily="49" charset="-122"/>
                <a:sym typeface="Symbol" panose="05050102010706020507" pitchFamily="18" charset="2"/>
              </a:rPr>
              <a:t>：若 </a:t>
            </a:r>
            <a:r>
              <a:rPr lang="en-US" altLang="zh-CN" sz="2800" dirty="0">
                <a:latin typeface="Linux Biolinum O" panose="02000503000000000000" pitchFamily="2" charset="0"/>
                <a:ea typeface="黑体" panose="02010609060101010101" pitchFamily="49" charset="-122"/>
                <a:sym typeface="Symbol" panose="05050102010706020507" pitchFamily="18" charset="2"/>
              </a:rPr>
              <a:t>A </a:t>
            </a:r>
            <a:r>
              <a:rPr lang="zh-CN" altLang="en-US" sz="2800" dirty="0">
                <a:latin typeface="Linux Biolinum O" panose="02000503000000000000" pitchFamily="2" charset="0"/>
                <a:ea typeface="黑体" panose="02010609060101010101" pitchFamily="49" charset="-122"/>
                <a:sym typeface="Symbol" panose="05050102010706020507" pitchFamily="18" charset="2"/>
              </a:rPr>
              <a:t>为任一字母表，则 </a:t>
            </a:r>
            <a:r>
              <a:rPr lang="en-US" altLang="zh-CN" sz="2800" dirty="0">
                <a:latin typeface="Linux Biolinum O" panose="02000503000000000000" pitchFamily="2" charset="0"/>
                <a:ea typeface="黑体" panose="02010609060101010101" pitchFamily="49" charset="-122"/>
              </a:rPr>
              <a:t>A</a:t>
            </a:r>
            <a:r>
              <a:rPr lang="en-US" altLang="zh-CN" sz="2800" baseline="30000" dirty="0">
                <a:latin typeface="Linux Biolinum O" panose="02000503000000000000" pitchFamily="2" charset="0"/>
                <a:ea typeface="黑体" panose="02010609060101010101" pitchFamily="49" charset="-122"/>
              </a:rPr>
              <a:t>* </a:t>
            </a:r>
            <a:r>
              <a:rPr lang="zh-CN" altLang="en-US" sz="2800" dirty="0">
                <a:latin typeface="Linux Biolinum O" panose="02000503000000000000" pitchFamily="2" charset="0"/>
                <a:ea typeface="黑体" panose="02010609060101010101" pitchFamily="49" charset="-122"/>
              </a:rPr>
              <a:t>就是该字母</a:t>
            </a:r>
            <a:r>
              <a:rPr lang="zh-CN" altLang="en-US" sz="2800" dirty="0">
                <a:ea typeface="黑体" panose="02010609060101010101" pitchFamily="49" charset="-122"/>
              </a:rPr>
              <a:t>表</a:t>
            </a:r>
            <a:r>
              <a:rPr lang="zh-CN" altLang="en-US" sz="2800" dirty="0">
                <a:latin typeface="Linux Biolinum O" panose="02000503000000000000" pitchFamily="2" charset="0"/>
                <a:ea typeface="黑体" panose="02010609060101010101" pitchFamily="49" charset="-122"/>
              </a:rPr>
              <a:t>上</a:t>
            </a:r>
            <a:r>
              <a:rPr lang="zh-CN" altLang="en-US" sz="2800" dirty="0">
                <a:latin typeface="Linux Biolinum O" panose="02000503000000000000" pitchFamily="2" charset="0"/>
                <a:ea typeface="黑体" panose="02010609060101010101" pitchFamily="49" charset="-122"/>
                <a:sym typeface="Symbol" panose="05050102010706020507" pitchFamily="18" charset="2"/>
              </a:rPr>
              <a:t>的所有符号串</a:t>
            </a:r>
            <a:r>
              <a:rPr lang="en-US" altLang="zh-CN" sz="2800" dirty="0">
                <a:latin typeface="Linux Biolinum O" panose="02000503000000000000" pitchFamily="2" charset="0"/>
                <a:ea typeface="黑体" panose="02010609060101010101" pitchFamily="49" charset="-122"/>
                <a:sym typeface="Symbol" panose="05050102010706020507" pitchFamily="18" charset="2"/>
              </a:rPr>
              <a:t>(</a:t>
            </a:r>
            <a:r>
              <a:rPr lang="zh-CN" altLang="en-US" sz="2800" dirty="0">
                <a:latin typeface="Linux Biolinum O" panose="02000503000000000000" pitchFamily="2" charset="0"/>
                <a:ea typeface="黑体" panose="02010609060101010101" pitchFamily="49" charset="-122"/>
                <a:sym typeface="Symbol" panose="05050102010706020507" pitchFamily="18" charset="2"/>
              </a:rPr>
              <a:t>包括空串</a:t>
            </a:r>
            <a:r>
              <a:rPr lang="en-US" altLang="zh-CN" sz="2800" dirty="0">
                <a:latin typeface="Linux Biolinum O" panose="02000503000000000000" pitchFamily="2" charset="0"/>
                <a:ea typeface="黑体" panose="02010609060101010101" pitchFamily="49" charset="-122"/>
                <a:sym typeface="Symbol" panose="05050102010706020507" pitchFamily="18" charset="2"/>
              </a:rPr>
              <a:t>)</a:t>
            </a:r>
            <a:r>
              <a:rPr lang="zh-CN" altLang="en-US" sz="2800" dirty="0">
                <a:latin typeface="Linux Biolinum O" panose="02000503000000000000" pitchFamily="2" charset="0"/>
                <a:ea typeface="黑体" panose="02010609060101010101" pitchFamily="49" charset="-122"/>
                <a:sym typeface="Symbol" panose="05050102010706020507" pitchFamily="18" charset="2"/>
              </a:rPr>
              <a:t>的集合。</a:t>
            </a:r>
            <a:endParaRPr lang="zh-CN" altLang="en-US" sz="2800" dirty="0">
              <a:latin typeface="Linux Biolinum O" panose="02000503000000000000" pitchFamily="2" charset="0"/>
              <a:ea typeface="黑体" panose="02010609060101010101" pitchFamily="49" charset="-122"/>
              <a:sym typeface="Symbol" panose="05050102010706020507" pitchFamily="18" charset="2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254925" y="1810776"/>
            <a:ext cx="11475635" cy="390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66FFFF"/>
                </a:solidFill>
              </a14:hiddenFill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2800" b="0" i="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黑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q"/>
              <a:defRPr sz="2400" b="0" i="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q"/>
              <a:defRPr sz="2000" b="0" i="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q"/>
              <a:defRPr sz="1800" b="0" i="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ea typeface="黑体" panose="02010609060101010101" pitchFamily="49" charset="-122"/>
              </a:rPr>
              <a:t>【</a:t>
            </a:r>
            <a:r>
              <a:rPr lang="zh-CN" altLang="en-US" dirty="0">
                <a:ea typeface="黑体" panose="02010609060101010101" pitchFamily="49" charset="-122"/>
              </a:rPr>
              <a:t>例</a:t>
            </a:r>
            <a:r>
              <a:rPr lang="en-US" altLang="zh-CN" dirty="0">
                <a:ea typeface="黑体" panose="02010609060101010101" pitchFamily="49" charset="-122"/>
              </a:rPr>
              <a:t>】 </a:t>
            </a:r>
            <a:r>
              <a:rPr lang="zh-CN" altLang="en-US" dirty="0">
                <a:ea typeface="黑体" panose="02010609060101010101" pitchFamily="49" charset="-122"/>
              </a:rPr>
              <a:t>设  </a:t>
            </a:r>
            <a:r>
              <a:rPr lang="en-US" altLang="zh-CN" dirty="0">
                <a:ea typeface="黑体" panose="02010609060101010101" pitchFamily="49" charset="-122"/>
              </a:rPr>
              <a:t>A={a, b}</a:t>
            </a:r>
            <a:r>
              <a:rPr lang="zh-CN" altLang="en-US" dirty="0">
                <a:ea typeface="黑体" panose="02010609060101010101" pitchFamily="49" charset="-122"/>
              </a:rPr>
              <a:t>， </a:t>
            </a:r>
            <a:r>
              <a:rPr lang="en-US" altLang="zh-CN" dirty="0">
                <a:ea typeface="黑体" panose="02010609060101010101" pitchFamily="49" charset="-122"/>
              </a:rPr>
              <a:t>A</a:t>
            </a:r>
            <a:r>
              <a:rPr lang="en-US" altLang="zh-CN" baseline="30000" dirty="0">
                <a:ea typeface="黑体" panose="02010609060101010101" pitchFamily="49" charset="-122"/>
              </a:rPr>
              <a:t>* </a:t>
            </a:r>
            <a:r>
              <a:rPr lang="en-US" altLang="zh-CN" dirty="0">
                <a:ea typeface="黑体" panose="02010609060101010101" pitchFamily="49" charset="-122"/>
              </a:rPr>
              <a:t>= ? </a:t>
            </a:r>
            <a:endParaRPr lang="en-US" altLang="zh-CN" dirty="0">
              <a:ea typeface="黑体" panose="02010609060101010101" pitchFamily="49" charset="-122"/>
            </a:endParaRPr>
          </a:p>
          <a:p>
            <a:pPr>
              <a:lnSpc>
                <a:spcPts val="24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ea typeface="黑体" panose="02010609060101010101" pitchFamily="49" charset="-122"/>
              </a:rPr>
              <a:t> ∵ A</a:t>
            </a:r>
            <a:r>
              <a:rPr lang="en-US" altLang="zh-CN" baseline="30000" dirty="0">
                <a:ea typeface="黑体" panose="02010609060101010101" pitchFamily="49" charset="-122"/>
              </a:rPr>
              <a:t>*</a:t>
            </a:r>
            <a:r>
              <a:rPr lang="en-US" altLang="zh-CN" dirty="0">
                <a:ea typeface="黑体" panose="02010609060101010101" pitchFamily="49" charset="-122"/>
              </a:rPr>
              <a:t> = A</a:t>
            </a:r>
            <a:r>
              <a:rPr lang="en-US" altLang="zh-CN" baseline="30000" dirty="0">
                <a:ea typeface="黑体" panose="02010609060101010101" pitchFamily="49" charset="-122"/>
              </a:rPr>
              <a:t>0</a:t>
            </a:r>
            <a:r>
              <a:rPr lang="en-US" altLang="zh-CN" dirty="0">
                <a:ea typeface="黑体" panose="02010609060101010101" pitchFamily="49" charset="-122"/>
              </a:rPr>
              <a:t>∪A</a:t>
            </a:r>
            <a:r>
              <a:rPr lang="en-US" altLang="zh-CN" baseline="30000" dirty="0">
                <a:ea typeface="黑体" panose="02010609060101010101" pitchFamily="49" charset="-122"/>
              </a:rPr>
              <a:t>1</a:t>
            </a:r>
            <a:r>
              <a:rPr lang="en-US" altLang="zh-CN" dirty="0">
                <a:ea typeface="黑体" panose="02010609060101010101" pitchFamily="49" charset="-122"/>
              </a:rPr>
              <a:t>∪A</a:t>
            </a:r>
            <a:r>
              <a:rPr lang="en-US" altLang="zh-CN" baseline="30000" dirty="0">
                <a:ea typeface="黑体" panose="02010609060101010101" pitchFamily="49" charset="-122"/>
              </a:rPr>
              <a:t>2</a:t>
            </a:r>
            <a:r>
              <a:rPr lang="en-US" altLang="zh-CN" dirty="0">
                <a:ea typeface="黑体" panose="02010609060101010101" pitchFamily="49" charset="-122"/>
              </a:rPr>
              <a:t>∪…∪A</a:t>
            </a:r>
            <a:r>
              <a:rPr lang="en-US" altLang="zh-CN" baseline="30000" dirty="0">
                <a:ea typeface="黑体" panose="02010609060101010101" pitchFamily="49" charset="-122"/>
              </a:rPr>
              <a:t>n</a:t>
            </a:r>
            <a:r>
              <a:rPr lang="en-US" altLang="zh-CN" dirty="0">
                <a:ea typeface="黑体" panose="02010609060101010101" pitchFamily="49" charset="-122"/>
              </a:rPr>
              <a:t>∪…</a:t>
            </a:r>
            <a:endParaRPr lang="en-US" altLang="zh-CN" dirty="0">
              <a:ea typeface="黑体" panose="02010609060101010101" pitchFamily="49" charset="-122"/>
            </a:endParaRPr>
          </a:p>
          <a:p>
            <a:pPr>
              <a:lnSpc>
                <a:spcPts val="24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ea typeface="黑体" panose="02010609060101010101" pitchFamily="49" charset="-122"/>
              </a:rPr>
              <a:t>    A</a:t>
            </a:r>
            <a:r>
              <a:rPr lang="en-US" altLang="zh-CN" baseline="30000" dirty="0">
                <a:ea typeface="黑体" panose="02010609060101010101" pitchFamily="49" charset="-122"/>
              </a:rPr>
              <a:t>0</a:t>
            </a:r>
            <a:r>
              <a:rPr lang="en-US" altLang="zh-CN" dirty="0">
                <a:ea typeface="黑体" panose="02010609060101010101" pitchFamily="49" charset="-122"/>
              </a:rPr>
              <a:t> ={</a:t>
            </a:r>
            <a:r>
              <a:rPr lang="en-US" altLang="zh-CN" dirty="0">
                <a:ea typeface="黑体" panose="02010609060101010101" pitchFamily="49" charset="-122"/>
                <a:sym typeface="Symbol" panose="05050102010706020507" pitchFamily="18" charset="2"/>
              </a:rPr>
              <a:t>};</a:t>
            </a:r>
            <a:r>
              <a:rPr lang="en-US" altLang="zh-CN" dirty="0">
                <a:ea typeface="黑体" panose="02010609060101010101" pitchFamily="49" charset="-122"/>
              </a:rPr>
              <a:t> </a:t>
            </a:r>
            <a:endParaRPr lang="en-US" altLang="zh-CN" dirty="0">
              <a:ea typeface="黑体" panose="02010609060101010101" pitchFamily="49" charset="-122"/>
            </a:endParaRPr>
          </a:p>
          <a:p>
            <a:pPr>
              <a:lnSpc>
                <a:spcPts val="24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ea typeface="黑体" panose="02010609060101010101" pitchFamily="49" charset="-122"/>
              </a:rPr>
              <a:t>    A</a:t>
            </a:r>
            <a:r>
              <a:rPr lang="en-US" altLang="zh-CN" baseline="30000" dirty="0">
                <a:ea typeface="黑体" panose="02010609060101010101" pitchFamily="49" charset="-122"/>
              </a:rPr>
              <a:t>1</a:t>
            </a:r>
            <a:r>
              <a:rPr lang="en-US" altLang="zh-CN" dirty="0">
                <a:ea typeface="黑体" panose="02010609060101010101" pitchFamily="49" charset="-122"/>
              </a:rPr>
              <a:t> = A ={a, b};</a:t>
            </a:r>
            <a:endParaRPr lang="en-US" altLang="zh-CN" dirty="0">
              <a:ea typeface="黑体" panose="02010609060101010101" pitchFamily="49" charset="-122"/>
            </a:endParaRPr>
          </a:p>
          <a:p>
            <a:pPr>
              <a:lnSpc>
                <a:spcPts val="24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ea typeface="黑体" panose="02010609060101010101" pitchFamily="49" charset="-122"/>
              </a:rPr>
              <a:t>    A</a:t>
            </a:r>
            <a:r>
              <a:rPr lang="en-US" altLang="zh-CN" baseline="30000" dirty="0">
                <a:ea typeface="黑体" panose="02010609060101010101" pitchFamily="49" charset="-122"/>
              </a:rPr>
              <a:t>2</a:t>
            </a:r>
            <a:r>
              <a:rPr lang="en-US" altLang="zh-CN" dirty="0">
                <a:ea typeface="黑体" panose="02010609060101010101" pitchFamily="49" charset="-122"/>
              </a:rPr>
              <a:t> = AA={a, b}{a, b}={</a:t>
            </a:r>
            <a:r>
              <a:rPr lang="en-US" altLang="zh-CN" dirty="0" err="1">
                <a:ea typeface="黑体" panose="02010609060101010101" pitchFamily="49" charset="-122"/>
              </a:rPr>
              <a:t>aa,ab,ba,bb</a:t>
            </a:r>
            <a:r>
              <a:rPr lang="en-US" altLang="zh-CN" dirty="0">
                <a:ea typeface="黑体" panose="02010609060101010101" pitchFamily="49" charset="-122"/>
              </a:rPr>
              <a:t>};</a:t>
            </a:r>
            <a:endParaRPr lang="en-US" altLang="zh-CN" dirty="0">
              <a:ea typeface="黑体" panose="02010609060101010101" pitchFamily="49" charset="-122"/>
            </a:endParaRPr>
          </a:p>
          <a:p>
            <a:pPr>
              <a:lnSpc>
                <a:spcPts val="24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ea typeface="黑体" panose="02010609060101010101" pitchFamily="49" charset="-122"/>
              </a:rPr>
              <a:t>    A</a:t>
            </a:r>
            <a:r>
              <a:rPr lang="en-US" altLang="zh-CN" baseline="30000" dirty="0">
                <a:ea typeface="黑体" panose="02010609060101010101" pitchFamily="49" charset="-122"/>
              </a:rPr>
              <a:t>3</a:t>
            </a:r>
            <a:r>
              <a:rPr lang="en-US" altLang="zh-CN" dirty="0">
                <a:ea typeface="黑体" panose="02010609060101010101" pitchFamily="49" charset="-122"/>
              </a:rPr>
              <a:t> =AA</a:t>
            </a:r>
            <a:r>
              <a:rPr lang="en-US" altLang="zh-CN" baseline="30000" dirty="0">
                <a:ea typeface="黑体" panose="02010609060101010101" pitchFamily="49" charset="-122"/>
              </a:rPr>
              <a:t>2</a:t>
            </a:r>
            <a:r>
              <a:rPr lang="en-US" altLang="zh-CN" dirty="0">
                <a:ea typeface="黑体" panose="02010609060101010101" pitchFamily="49" charset="-122"/>
              </a:rPr>
              <a:t>={</a:t>
            </a:r>
            <a:r>
              <a:rPr lang="en-US" altLang="zh-CN" dirty="0" err="1">
                <a:ea typeface="黑体" panose="02010609060101010101" pitchFamily="49" charset="-122"/>
              </a:rPr>
              <a:t>a,b</a:t>
            </a:r>
            <a:r>
              <a:rPr lang="en-US" altLang="zh-CN" dirty="0">
                <a:ea typeface="黑体" panose="02010609060101010101" pitchFamily="49" charset="-122"/>
              </a:rPr>
              <a:t>}{</a:t>
            </a:r>
            <a:r>
              <a:rPr lang="en-US" altLang="zh-CN" dirty="0" err="1">
                <a:ea typeface="黑体" panose="02010609060101010101" pitchFamily="49" charset="-122"/>
              </a:rPr>
              <a:t>aa,ab,ba,bb</a:t>
            </a:r>
            <a:r>
              <a:rPr lang="en-US" altLang="zh-CN" dirty="0">
                <a:ea typeface="黑体" panose="02010609060101010101" pitchFamily="49" charset="-122"/>
              </a:rPr>
              <a:t>}={</a:t>
            </a:r>
            <a:r>
              <a:rPr lang="en-US" altLang="zh-CN" dirty="0" err="1">
                <a:ea typeface="黑体" panose="02010609060101010101" pitchFamily="49" charset="-122"/>
              </a:rPr>
              <a:t>aaa,aab,aba,abb,baa,bab,bba,bbb</a:t>
            </a:r>
            <a:r>
              <a:rPr lang="en-US" altLang="zh-CN" dirty="0">
                <a:ea typeface="黑体" panose="02010609060101010101" pitchFamily="49" charset="-122"/>
              </a:rPr>
              <a:t>};</a:t>
            </a:r>
            <a:endParaRPr lang="en-US" altLang="zh-CN" dirty="0">
              <a:ea typeface="黑体" panose="02010609060101010101" pitchFamily="49" charset="-122"/>
            </a:endParaRPr>
          </a:p>
          <a:p>
            <a:pPr>
              <a:lnSpc>
                <a:spcPts val="24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ea typeface="黑体" panose="02010609060101010101" pitchFamily="49" charset="-122"/>
              </a:rPr>
              <a:t>              …</a:t>
            </a:r>
            <a:endParaRPr lang="en-US" altLang="zh-CN" dirty="0">
              <a:ea typeface="黑体" panose="02010609060101010101" pitchFamily="49" charset="-122"/>
            </a:endParaRPr>
          </a:p>
          <a:p>
            <a:pPr>
              <a:lnSpc>
                <a:spcPts val="24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ea typeface="黑体" panose="02010609060101010101" pitchFamily="49" charset="-122"/>
              </a:rPr>
              <a:t>   ∴ A</a:t>
            </a:r>
            <a:r>
              <a:rPr lang="en-US" altLang="zh-CN" baseline="30000" dirty="0">
                <a:ea typeface="黑体" panose="02010609060101010101" pitchFamily="49" charset="-122"/>
              </a:rPr>
              <a:t>*</a:t>
            </a:r>
            <a:r>
              <a:rPr lang="en-US" altLang="zh-CN" dirty="0">
                <a:ea typeface="黑体" panose="02010609060101010101" pitchFamily="49" charset="-122"/>
              </a:rPr>
              <a:t> = { x | x=(</a:t>
            </a:r>
            <a:r>
              <a:rPr lang="en-US" altLang="zh-CN" dirty="0" err="1">
                <a:ea typeface="黑体" panose="02010609060101010101" pitchFamily="49" charset="-122"/>
              </a:rPr>
              <a:t>a|b</a:t>
            </a:r>
            <a:r>
              <a:rPr lang="en-US" altLang="zh-CN" dirty="0">
                <a:ea typeface="黑体" panose="02010609060101010101" pitchFamily="49" charset="-122"/>
              </a:rPr>
              <a:t>)</a:t>
            </a:r>
            <a:r>
              <a:rPr lang="en-US" altLang="zh-CN" baseline="30000" dirty="0">
                <a:ea typeface="黑体" panose="02010609060101010101" pitchFamily="49" charset="-122"/>
              </a:rPr>
              <a:t>n </a:t>
            </a:r>
            <a:r>
              <a:rPr lang="en-US" altLang="zh-CN" dirty="0">
                <a:ea typeface="黑体" panose="02010609060101010101" pitchFamily="49" charset="-122"/>
              </a:rPr>
              <a:t>,</a:t>
            </a:r>
            <a:r>
              <a:rPr lang="en-US" altLang="zh-CN" baseline="30000" dirty="0">
                <a:ea typeface="黑体" panose="02010609060101010101" pitchFamily="49" charset="-122"/>
              </a:rPr>
              <a:t> </a:t>
            </a:r>
            <a:r>
              <a:rPr lang="en-US" altLang="zh-CN" dirty="0">
                <a:ea typeface="黑体" panose="02010609060101010101" pitchFamily="49" charset="-122"/>
              </a:rPr>
              <a:t>n≥0 }</a:t>
            </a:r>
            <a:endParaRPr lang="en-US" altLang="zh-CN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2.1 </a:t>
            </a:r>
            <a:r>
              <a:rPr lang="zh-CN" altLang="en-US" b="1" dirty="0"/>
              <a:t>文法的直观概念</a:t>
            </a:r>
            <a:r>
              <a:rPr lang="en-US" altLang="zh-CN" b="1" dirty="0"/>
              <a:t>-</a:t>
            </a:r>
            <a:r>
              <a:rPr lang="zh-CN" altLang="en-US" b="1" dirty="0"/>
              <a:t>从自然语言説起</a:t>
            </a:r>
            <a:endParaRPr lang="zh-CN" altLang="en-US" b="1" dirty="0"/>
          </a:p>
          <a:p>
            <a:pPr>
              <a:lnSpc>
                <a:spcPct val="160000"/>
              </a:lnSpc>
              <a:defRPr/>
            </a:pPr>
            <a:r>
              <a:rPr lang="zh-CN" altLang="en-US" b="1" u="sng" dirty="0">
                <a:solidFill>
                  <a:srgbClr val="C00000"/>
                </a:solidFill>
              </a:rPr>
              <a:t> </a:t>
            </a:r>
            <a:r>
              <a:rPr lang="en-US" altLang="zh-CN" b="1" dirty="0"/>
              <a:t>2.2</a:t>
            </a:r>
            <a:r>
              <a:rPr lang="zh-CN" altLang="en-US" b="1" dirty="0"/>
              <a:t> 符号和符号串</a:t>
            </a:r>
            <a:r>
              <a:rPr lang="en-US" altLang="zh-CN" b="1" dirty="0"/>
              <a:t>-</a:t>
            </a:r>
            <a:r>
              <a:rPr lang="zh-CN" altLang="en-US" b="1" dirty="0"/>
              <a:t>文法的基本要素</a:t>
            </a:r>
            <a:endParaRPr lang="zh-CN" altLang="en-US" b="1" dirty="0"/>
          </a:p>
          <a:p>
            <a:pPr>
              <a:lnSpc>
                <a:spcPct val="170000"/>
              </a:lnSpc>
              <a:defRPr/>
            </a:pPr>
            <a:r>
              <a:rPr lang="zh-CN" altLang="en-US" b="1" u="sng" dirty="0">
                <a:solidFill>
                  <a:srgbClr val="C00000"/>
                </a:solidFill>
              </a:rPr>
              <a:t> </a:t>
            </a:r>
            <a:r>
              <a:rPr lang="en-US" altLang="zh-CN" b="1" u="sng" dirty="0">
                <a:solidFill>
                  <a:srgbClr val="C00000"/>
                </a:solidFill>
              </a:rPr>
              <a:t>2.3 </a:t>
            </a:r>
            <a:r>
              <a:rPr lang="zh-CN" altLang="en-US" b="1" u="sng" dirty="0">
                <a:solidFill>
                  <a:srgbClr val="C00000"/>
                </a:solidFill>
              </a:rPr>
              <a:t>文法和语言的形式化定义</a:t>
            </a:r>
            <a:endParaRPr lang="zh-CN" altLang="en-US" b="1" u="sng" dirty="0">
              <a:solidFill>
                <a:srgbClr val="C00000"/>
              </a:solidFill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2.4 </a:t>
            </a:r>
            <a:r>
              <a:rPr lang="zh-CN" altLang="en-US" b="1" dirty="0"/>
              <a:t>文法的类型</a:t>
            </a:r>
            <a:r>
              <a:rPr lang="en-US" altLang="zh-CN" b="1" dirty="0"/>
              <a:t>-0</a:t>
            </a:r>
            <a:r>
              <a:rPr lang="zh-CN" altLang="en-US" b="1" dirty="0"/>
              <a:t>型文法、</a:t>
            </a:r>
            <a:r>
              <a:rPr lang="en-US" altLang="zh-CN" b="1" dirty="0"/>
              <a:t>1</a:t>
            </a:r>
            <a:r>
              <a:rPr lang="zh-CN" altLang="en-US" b="1" dirty="0"/>
              <a:t>型文法、</a:t>
            </a:r>
            <a:r>
              <a:rPr lang="en-US" altLang="zh-CN" b="1" dirty="0"/>
              <a:t>2</a:t>
            </a:r>
            <a:r>
              <a:rPr lang="zh-CN" altLang="en-US" b="1" dirty="0"/>
              <a:t>型文法和</a:t>
            </a:r>
            <a:r>
              <a:rPr lang="en-US" altLang="zh-CN" b="1" dirty="0"/>
              <a:t>3</a:t>
            </a:r>
            <a:r>
              <a:rPr lang="zh-CN" altLang="en-US" b="1" dirty="0"/>
              <a:t>型文法</a:t>
            </a:r>
            <a:endParaRPr lang="zh-CN" altLang="en-US" b="1" dirty="0"/>
          </a:p>
          <a:p>
            <a:pPr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2.5</a:t>
            </a:r>
            <a:r>
              <a:rPr lang="zh-CN" altLang="en-US" b="1" dirty="0"/>
              <a:t>上下文无关文法及其语法树</a:t>
            </a:r>
            <a:r>
              <a:rPr lang="en-US" altLang="zh-CN" b="1" dirty="0"/>
              <a:t>-</a:t>
            </a:r>
            <a:r>
              <a:rPr lang="zh-CN" altLang="en-US" b="1" dirty="0"/>
              <a:t>程序语言的描述工具</a:t>
            </a:r>
            <a:endParaRPr lang="en-US" altLang="zh-CN" b="1" dirty="0"/>
          </a:p>
          <a:p>
            <a:pPr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2.6</a:t>
            </a:r>
            <a:r>
              <a:rPr lang="zh-CN" altLang="en-US" b="1" dirty="0"/>
              <a:t> 句型的分析</a:t>
            </a:r>
            <a:r>
              <a:rPr lang="en-US" altLang="zh-CN" b="1" dirty="0"/>
              <a:t>-</a:t>
            </a:r>
            <a:r>
              <a:rPr lang="zh-CN" altLang="en-US" b="1" dirty="0"/>
              <a:t>文法推导和归约</a:t>
            </a:r>
            <a:endParaRPr lang="zh-CN" altLang="en-US" b="1" dirty="0"/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2.7</a:t>
            </a:r>
            <a:r>
              <a:rPr lang="zh-CN" altLang="en-US" b="1" dirty="0"/>
              <a:t> 补充说明</a:t>
            </a:r>
            <a:r>
              <a:rPr lang="en-US" altLang="zh-CN" b="1" dirty="0"/>
              <a:t>-</a:t>
            </a:r>
            <a:r>
              <a:rPr lang="zh-CN" altLang="en-US" b="1" dirty="0"/>
              <a:t>文法中的多余规则和</a:t>
            </a:r>
            <a:r>
              <a:rPr lang="en-US" altLang="zh-CN" b="1" dirty="0"/>
              <a:t>epsilon (ε) </a:t>
            </a:r>
            <a:r>
              <a:rPr lang="zh-CN" altLang="en-US" b="1" dirty="0"/>
              <a:t>规则</a:t>
            </a:r>
            <a:endParaRPr lang="zh-CN" altLang="en-US" b="1" dirty="0"/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2.8 </a:t>
            </a:r>
            <a:r>
              <a:rPr lang="zh-CN" altLang="en-US" b="1" dirty="0"/>
              <a:t>例题</a:t>
            </a: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文法与语言的形式化定义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什么是“形式化定义”？</a:t>
            </a:r>
            <a:endParaRPr kumimoji="1" lang="en-US" altLang="zh-CN" sz="28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latin typeface="Linux Biolinum O" panose="02000503000000000000" pitchFamily="2" charset="0"/>
              <a:ea typeface="黑体" panose="02010609060101010101" pitchFamily="49" charset="-122"/>
            </a:endParaRPr>
          </a:p>
          <a:p>
            <a:pPr lvl="1">
              <a:lnSpc>
                <a:spcPct val="100000"/>
              </a:lnSpc>
            </a:pPr>
            <a:r>
              <a:rPr kumimoji="1" lang="zh-CN" altLang="en-US" sz="24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黑体" panose="02010609060101010101" pitchFamily="49" charset="-122"/>
              </a:rPr>
              <a:t>对文法的一种精确的数学定义</a:t>
            </a:r>
            <a:endParaRPr kumimoji="1" lang="en-US" altLang="zh-CN" sz="24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latin typeface="Linux Biolinum O" panose="02000503000000000000" pitchFamily="2" charset="0"/>
              <a:ea typeface="黑体" panose="02010609060101010101" pitchFamily="49" charset="-122"/>
            </a:endParaRPr>
          </a:p>
          <a:p>
            <a:pPr lvl="1">
              <a:lnSpc>
                <a:spcPct val="100000"/>
              </a:lnSpc>
            </a:pPr>
            <a:r>
              <a:rPr kumimoji="1" lang="zh-CN" altLang="en-US" sz="24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黑体" panose="02010609060101010101" pitchFamily="49" charset="-122"/>
              </a:rPr>
              <a:t>定义的“文法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”，“句子”等概念，虽然可以和自然语言的对应概念类比，但它们有严格的数学基础，可以被计算机处理。</a:t>
            </a:r>
            <a:endParaRPr kumimoji="1" lang="en-US" altLang="zh-CN" sz="24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latin typeface="Linux Biolinum O" panose="02000503000000000000" pitchFamily="2" charset="0"/>
              <a:ea typeface="黑体" panose="02010609060101010101" pitchFamily="49" charset="-122"/>
            </a:endParaRPr>
          </a:p>
          <a:p>
            <a:pPr>
              <a:lnSpc>
                <a:spcPct val="100000"/>
              </a:lnSpc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文法的形式化定义包含哪些内容？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Linux Biolinum O" panose="02000503000000000000" pitchFamily="2" charset="0"/>
              <a:ea typeface="黑体" panose="02010609060101010101" pitchFamily="49" charset="-122"/>
              <a:cs typeface="+mn-cs"/>
            </a:endParaRPr>
          </a:p>
          <a:p>
            <a:pPr lvl="1">
              <a:lnSpc>
                <a:spcPct val="100000"/>
              </a:lnSpc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文法的生成规则（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&lt;</a:t>
            </a:r>
            <a:r>
              <a:rPr kumimoji="1" lang="zh-CN" altLang="en-US" sz="2400" dirty="0"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黑体" panose="02010609060101010101" pitchFamily="49" charset="-122"/>
              </a:rPr>
              <a:t>主语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&gt;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 := </a:t>
            </a:r>
            <a:r>
              <a:rPr kumimoji="1" lang="en-US" altLang="zh-CN" sz="2400" dirty="0"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黑体" panose="02010609060101010101" pitchFamily="49" charset="-122"/>
              </a:rPr>
              <a:t>&lt;</a:t>
            </a:r>
            <a:r>
              <a:rPr kumimoji="1" lang="zh-CN" altLang="en-US" sz="2400" dirty="0"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黑体" panose="02010609060101010101" pitchFamily="49" charset="-122"/>
              </a:rPr>
              <a:t>名词</a:t>
            </a:r>
            <a:r>
              <a:rPr kumimoji="1" lang="en-US" altLang="zh-CN" sz="2400" dirty="0"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黑体" panose="02010609060101010101" pitchFamily="49" charset="-122"/>
              </a:rPr>
              <a:t>&gt;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｜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&lt;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代词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&gt;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）</a:t>
            </a:r>
            <a:endParaRPr kumimoji="1" lang="en-US" altLang="zh-CN" sz="24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latin typeface="Linux Biolinum O" panose="02000503000000000000" pitchFamily="2" charset="0"/>
              <a:ea typeface="黑体" panose="02010609060101010101" pitchFamily="49" charset="-122"/>
            </a:endParaRPr>
          </a:p>
          <a:p>
            <a:pPr lvl="1">
              <a:lnSpc>
                <a:spcPct val="100000"/>
              </a:lnSpc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文法使用的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非终结符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（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代词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）</a:t>
            </a:r>
            <a:endParaRPr kumimoji="1" lang="en-US" altLang="zh-CN" sz="24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latin typeface="Linux Biolinum O" panose="02000503000000000000" pitchFamily="2" charset="0"/>
              <a:ea typeface="黑体" panose="02010609060101010101" pitchFamily="49" charset="-122"/>
            </a:endParaRPr>
          </a:p>
          <a:p>
            <a:pPr lvl="1">
              <a:lnSpc>
                <a:spcPct val="100000"/>
              </a:lnSpc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文法使用的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终结符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（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‘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我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’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）</a:t>
            </a:r>
            <a:endParaRPr kumimoji="1" lang="en-US" altLang="zh-CN" sz="24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latin typeface="Linux Biolinum O" panose="02000503000000000000" pitchFamily="2" charset="0"/>
              <a:ea typeface="黑体" panose="02010609060101010101" pitchFamily="49" charset="-122"/>
            </a:endParaRPr>
          </a:p>
          <a:p>
            <a:pPr lvl="1">
              <a:lnSpc>
                <a:spcPct val="100000"/>
              </a:lnSpc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文法的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开始符号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（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句子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）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Linux Biolinum O" panose="02000503000000000000" pitchFamily="2" charset="0"/>
              <a:ea typeface="黑体" panose="02010609060101010101" pitchFamily="49" charset="-122"/>
              <a:cs typeface="+mn-cs"/>
            </a:endParaRPr>
          </a:p>
          <a:p>
            <a:pPr>
              <a:lnSpc>
                <a:spcPct val="100000"/>
              </a:lnSpc>
            </a:pPr>
            <a:endParaRPr lang="en-US" altLang="zh-CN" dirty="0"/>
          </a:p>
          <a:p>
            <a:pPr>
              <a:lnSpc>
                <a:spcPct val="100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5903495" y="3761276"/>
            <a:ext cx="5646821" cy="30925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2800" b="0" i="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黑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q"/>
              <a:defRPr sz="2400" b="0" i="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q"/>
              <a:defRPr sz="2000" b="0" i="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q"/>
              <a:defRPr sz="1800" b="0" i="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500"/>
              </a:spcBef>
              <a:buNone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&lt;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句子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&gt;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:= &lt;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主语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&gt;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&lt;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谓语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&gt;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&lt;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宾语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&gt;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Linux Biolinum O" panose="02000503000000000000" pitchFamily="2" charset="0"/>
              <a:ea typeface="宋体" panose="02010600030101010101" pitchFamily="2" charset="-122"/>
              <a:cs typeface="+mn-cs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&lt;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主语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&gt; := &lt;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名词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&gt;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 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｜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&lt;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代词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&gt;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Linux Biolinum O" panose="02000503000000000000" pitchFamily="2" charset="0"/>
              <a:ea typeface="宋体" panose="02010600030101010101" pitchFamily="2" charset="-122"/>
              <a:cs typeface="+mn-cs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&lt;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谓语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&gt; := &lt;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动词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&gt;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Linux Biolinum O" panose="02000503000000000000" pitchFamily="2" charset="0"/>
              <a:ea typeface="宋体" panose="02010600030101010101" pitchFamily="2" charset="-122"/>
              <a:cs typeface="+mn-cs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&lt;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宾语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&gt; := &lt;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名词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&gt;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 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｜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&lt;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代词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&gt;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 ｜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…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Linux Biolinum O" panose="02000503000000000000" pitchFamily="2" charset="0"/>
              <a:ea typeface="宋体" panose="02010600030101010101" pitchFamily="2" charset="-122"/>
              <a:cs typeface="+mn-cs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&lt;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代词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&gt; := ‘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我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’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｜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‘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你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’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Linux Biolinum O" panose="02000503000000000000" pitchFamily="2" charset="0"/>
              <a:ea typeface="宋体" panose="02010600030101010101" pitchFamily="2" charset="-122"/>
              <a:cs typeface="+mn-cs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&lt;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动词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&gt; := ‘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喜欢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’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 ｜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…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Linux Biolinum O" panose="02000503000000000000" pitchFamily="2" charset="0"/>
              <a:ea typeface="宋体" panose="02010600030101010101" pitchFamily="2" charset="-122"/>
              <a:cs typeface="+mn-cs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&lt;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名词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&gt; := ‘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音乐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’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 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｜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宋体" panose="02010600030101010101" pitchFamily="2" charset="-122"/>
                <a:cs typeface="+mn-cs"/>
              </a:rPr>
              <a:t>…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Linux Biolinum O" panose="02000503000000000000" pitchFamily="2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b="1" u="sng" dirty="0">
                <a:solidFill>
                  <a:srgbClr val="C00000"/>
                </a:solidFill>
              </a:rPr>
              <a:t> </a:t>
            </a:r>
            <a:r>
              <a:rPr lang="en-US" altLang="zh-CN" b="1" u="sng" dirty="0">
                <a:solidFill>
                  <a:srgbClr val="C00000"/>
                </a:solidFill>
              </a:rPr>
              <a:t>2.1 </a:t>
            </a:r>
            <a:r>
              <a:rPr lang="zh-CN" altLang="en-US" b="1" u="sng" dirty="0">
                <a:solidFill>
                  <a:srgbClr val="C00000"/>
                </a:solidFill>
              </a:rPr>
              <a:t>文法的直观概念</a:t>
            </a:r>
            <a:r>
              <a:rPr lang="en-US" altLang="zh-CN" b="1" u="sng" dirty="0">
                <a:solidFill>
                  <a:srgbClr val="C00000"/>
                </a:solidFill>
              </a:rPr>
              <a:t>-</a:t>
            </a:r>
            <a:r>
              <a:rPr lang="zh-CN" altLang="en-US" b="1" u="sng" dirty="0">
                <a:solidFill>
                  <a:srgbClr val="C00000"/>
                </a:solidFill>
              </a:rPr>
              <a:t>从自然语言説起</a:t>
            </a:r>
            <a:endParaRPr lang="zh-CN" altLang="en-US" b="1" u="sng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2.2</a:t>
            </a:r>
            <a:r>
              <a:rPr lang="zh-CN" altLang="en-US" b="1" dirty="0"/>
              <a:t> 符号和符号串</a:t>
            </a:r>
            <a:r>
              <a:rPr lang="en-US" altLang="zh-CN" b="1" dirty="0"/>
              <a:t>-</a:t>
            </a:r>
            <a:r>
              <a:rPr lang="zh-CN" altLang="en-US" b="1" dirty="0"/>
              <a:t>文法的基本要素</a:t>
            </a:r>
            <a:endParaRPr lang="zh-CN" altLang="en-US" b="1" dirty="0"/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2.3 </a:t>
            </a:r>
            <a:r>
              <a:rPr lang="zh-CN" altLang="en-US" b="1" dirty="0"/>
              <a:t>文法和语言的形式化定义</a:t>
            </a:r>
            <a:endParaRPr lang="zh-CN" altLang="en-US" b="1" dirty="0"/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2.4 </a:t>
            </a:r>
            <a:r>
              <a:rPr lang="zh-CN" altLang="en-US" b="1" dirty="0"/>
              <a:t>文法的类型</a:t>
            </a:r>
            <a:r>
              <a:rPr lang="en-US" altLang="zh-CN" b="1" dirty="0"/>
              <a:t>-0</a:t>
            </a:r>
            <a:r>
              <a:rPr lang="zh-CN" altLang="en-US" b="1" dirty="0"/>
              <a:t>型文法、</a:t>
            </a:r>
            <a:r>
              <a:rPr lang="en-US" altLang="zh-CN" b="1" dirty="0"/>
              <a:t>1</a:t>
            </a:r>
            <a:r>
              <a:rPr lang="zh-CN" altLang="en-US" b="1" dirty="0"/>
              <a:t>型文法、</a:t>
            </a:r>
            <a:r>
              <a:rPr lang="en-US" altLang="zh-CN" b="1" dirty="0"/>
              <a:t>2</a:t>
            </a:r>
            <a:r>
              <a:rPr lang="zh-CN" altLang="en-US" b="1" dirty="0"/>
              <a:t>型文法和</a:t>
            </a:r>
            <a:r>
              <a:rPr lang="en-US" altLang="zh-CN" b="1" dirty="0"/>
              <a:t>3</a:t>
            </a:r>
            <a:r>
              <a:rPr lang="zh-CN" altLang="en-US" b="1" dirty="0"/>
              <a:t>型文法</a:t>
            </a:r>
            <a:endParaRPr lang="zh-CN" altLang="en-US" b="1" dirty="0"/>
          </a:p>
          <a:p>
            <a:pPr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2.5</a:t>
            </a:r>
            <a:r>
              <a:rPr lang="zh-CN" altLang="en-US" b="1" dirty="0"/>
              <a:t>上下文无关文法及其语法树</a:t>
            </a:r>
            <a:r>
              <a:rPr lang="en-US" altLang="zh-CN" b="1" dirty="0"/>
              <a:t>-</a:t>
            </a:r>
            <a:r>
              <a:rPr lang="zh-CN" altLang="en-US" b="1" dirty="0"/>
              <a:t>程序语言的描述工具</a:t>
            </a:r>
            <a:endParaRPr lang="en-US" altLang="zh-CN" b="1" dirty="0"/>
          </a:p>
          <a:p>
            <a:pPr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2.6</a:t>
            </a:r>
            <a:r>
              <a:rPr lang="zh-CN" altLang="en-US" b="1" dirty="0"/>
              <a:t> 句型的分析</a:t>
            </a:r>
            <a:r>
              <a:rPr lang="en-US" altLang="zh-CN" b="1" dirty="0"/>
              <a:t>-</a:t>
            </a:r>
            <a:r>
              <a:rPr lang="zh-CN" altLang="en-US" b="1" dirty="0"/>
              <a:t>文法推导和归约</a:t>
            </a:r>
            <a:endParaRPr lang="zh-CN" altLang="en-US" b="1" dirty="0"/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2.7</a:t>
            </a:r>
            <a:r>
              <a:rPr lang="zh-CN" altLang="en-US" b="1" dirty="0"/>
              <a:t> 补充说明</a:t>
            </a:r>
            <a:r>
              <a:rPr lang="en-US" altLang="zh-CN" b="1" dirty="0"/>
              <a:t>-</a:t>
            </a:r>
            <a:r>
              <a:rPr lang="zh-CN" altLang="en-US" b="1" dirty="0"/>
              <a:t>文法中的多余规则和</a:t>
            </a:r>
            <a:r>
              <a:rPr lang="en-US" altLang="zh-CN" b="1" dirty="0"/>
              <a:t>epsilon (ε) </a:t>
            </a:r>
            <a:r>
              <a:rPr lang="zh-CN" altLang="en-US" b="1" dirty="0"/>
              <a:t>规则</a:t>
            </a:r>
            <a:endParaRPr lang="zh-CN" altLang="en-US" b="1" dirty="0"/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2.8 </a:t>
            </a:r>
            <a:r>
              <a:rPr lang="zh-CN" altLang="en-US" b="1" dirty="0"/>
              <a:t>例题</a:t>
            </a: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文法与语言的形式化定义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110620" cy="5637024"/>
          </a:xfrm>
        </p:spPr>
        <p:txBody>
          <a:bodyPr/>
          <a:lstStyle/>
          <a:p>
            <a:r>
              <a: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定义：文法</a:t>
            </a: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 G </a:t>
            </a:r>
            <a:r>
              <a: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定义为一个四元组（</a:t>
            </a: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V</a:t>
            </a:r>
            <a:r>
              <a:rPr kumimoji="1" lang="en-US" altLang="zh-CN" sz="3200" b="0" i="0" u="none" strike="noStrike" kern="1200" cap="none" spc="0" normalizeH="0" baseline="-3000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N</a:t>
            </a:r>
            <a:r>
              <a: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，</a:t>
            </a: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V</a:t>
            </a:r>
            <a:r>
              <a:rPr kumimoji="1" lang="en-US" altLang="zh-CN" sz="3200" b="0" i="0" u="none" strike="noStrike" kern="1200" cap="none" spc="0" normalizeH="0" baseline="-3000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T</a:t>
            </a:r>
            <a:r>
              <a: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，</a:t>
            </a: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P</a:t>
            </a:r>
            <a:r>
              <a: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，</a:t>
            </a: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S</a:t>
            </a:r>
            <a:r>
              <a: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），</a:t>
            </a:r>
            <a:b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</a:br>
            <a:r>
              <a: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记为</a:t>
            </a: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 G </a:t>
            </a:r>
            <a:r>
              <a: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＝（</a:t>
            </a: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V</a:t>
            </a:r>
            <a:r>
              <a:rPr kumimoji="1" lang="en-US" altLang="zh-CN" sz="3200" b="0" i="0" u="none" strike="noStrike" kern="1200" cap="none" spc="0" normalizeH="0" baseline="-3000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N</a:t>
            </a:r>
            <a:r>
              <a: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，</a:t>
            </a: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V</a:t>
            </a:r>
            <a:r>
              <a:rPr kumimoji="1" lang="en-US" altLang="zh-CN" sz="3200" b="0" i="0" u="none" strike="noStrike" kern="1200" cap="none" spc="0" normalizeH="0" baseline="-3000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T</a:t>
            </a:r>
            <a:r>
              <a: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，</a:t>
            </a: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P</a:t>
            </a:r>
            <a:r>
              <a: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，</a:t>
            </a: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S</a:t>
            </a:r>
            <a:r>
              <a: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）。其中，</a:t>
            </a:r>
            <a:endParaRPr kumimoji="1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cs typeface="微软雅黑" panose="020B0503020204020204" pitchFamily="34" charset="-122"/>
            </a:endParaRPr>
          </a:p>
          <a:p>
            <a:pPr lvl="1"/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V</a:t>
            </a:r>
            <a:r>
              <a:rPr kumimoji="1" lang="en-US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N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是非空有穷集合，称为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非终结符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集，其元素称为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非终结符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；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cs typeface="微软雅黑" panose="020B0503020204020204" pitchFamily="34" charset="-122"/>
            </a:endParaRPr>
          </a:p>
          <a:p>
            <a:pPr lvl="1"/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V</a:t>
            </a:r>
            <a:r>
              <a:rPr kumimoji="1" lang="en-US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T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是有穷集合，称为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终结符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集，其元素称为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终结符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；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cs typeface="微软雅黑" panose="020B0503020204020204" pitchFamily="34" charset="-122"/>
            </a:endParaRPr>
          </a:p>
          <a:p>
            <a:pPr lvl="1"/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P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是非空有穷集合，称为</a:t>
            </a:r>
            <a:r>
              <a:rPr kumimoji="1" lang="zh-CN" altLang="en-US" sz="2800" dirty="0">
                <a:solidFill>
                  <a:srgbClr val="ED7D31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cs typeface="微软雅黑" panose="020B0503020204020204" pitchFamily="34" charset="-122"/>
              </a:rPr>
              <a:t>规则集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，其元素是字母表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V</a:t>
            </a:r>
            <a:r>
              <a:rPr kumimoji="1" lang="en-US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N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∪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V</a:t>
            </a:r>
            <a:r>
              <a:rPr kumimoji="1" lang="en-US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T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上的规则，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V</a:t>
            </a:r>
            <a:r>
              <a:rPr kumimoji="1" lang="en-US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N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∪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V</a:t>
            </a:r>
            <a:r>
              <a:rPr kumimoji="1" lang="en-US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T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称为文法的字母表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 V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，且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V</a:t>
            </a:r>
            <a:r>
              <a:rPr kumimoji="1" lang="en-US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N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∩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V</a:t>
            </a:r>
            <a:r>
              <a:rPr kumimoji="1" lang="en-US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T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＝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  <a:sym typeface="Symbol" panose="05050102010706020507" pitchFamily="18" charset="2"/>
              </a:rPr>
              <a:t>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；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cs typeface="微软雅黑" panose="020B0503020204020204" pitchFamily="34" charset="-122"/>
            </a:endParaRPr>
          </a:p>
          <a:p>
            <a:pPr lvl="1"/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S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 ∈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 V</a:t>
            </a:r>
            <a:r>
              <a:rPr kumimoji="1" lang="en-US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N 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cs typeface="微软雅黑" panose="020B0503020204020204" pitchFamily="34" charset="-122"/>
              </a:rPr>
              <a:t>，称为开始符。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cs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dirty="0"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文法与语言的形式化定义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110620" cy="4527594"/>
          </a:xfrm>
        </p:spPr>
        <p:txBody>
          <a:bodyPr>
            <a:normAutofit/>
          </a:bodyPr>
          <a:lstStyle/>
          <a:p>
            <a:r>
              <a:rPr kumimoji="1" lang="zh-CN" altLang="en-US" sz="2800" dirty="0">
                <a:latin typeface="+mn-ea"/>
                <a:ea typeface="+mn-ea"/>
              </a:rPr>
              <a:t>字母表</a:t>
            </a:r>
            <a:r>
              <a:rPr kumimoji="1" lang="en-US" altLang="zh-CN" sz="2800" dirty="0">
                <a:latin typeface="+mn-ea"/>
                <a:ea typeface="+mn-ea"/>
              </a:rPr>
              <a:t>V</a:t>
            </a:r>
            <a:r>
              <a:rPr kumimoji="1" lang="zh-CN" altLang="en-US" sz="2800" dirty="0">
                <a:latin typeface="+mn-ea"/>
                <a:ea typeface="+mn-ea"/>
              </a:rPr>
              <a:t>上的</a:t>
            </a:r>
            <a:r>
              <a:rPr kumimoji="1" lang="zh-CN" altLang="en-US" sz="2800" dirty="0">
                <a:solidFill>
                  <a:srgbClr val="CC6600"/>
                </a:solidFill>
                <a:latin typeface="+mn-ea"/>
                <a:ea typeface="+mn-ea"/>
              </a:rPr>
              <a:t>规则：</a:t>
            </a:r>
            <a:r>
              <a:rPr kumimoji="1" lang="en-US" altLang="zh-CN" sz="2800" dirty="0">
                <a:solidFill>
                  <a:srgbClr val="CC6600"/>
                </a:solidFill>
                <a:latin typeface="+mn-ea"/>
                <a:ea typeface="+mn-ea"/>
              </a:rPr>
              <a:t>(</a:t>
            </a:r>
            <a:r>
              <a:rPr kumimoji="1" lang="zh-CN" altLang="en-US" sz="2800" dirty="0">
                <a:solidFill>
                  <a:srgbClr val="CC6600"/>
                </a:solidFill>
                <a:latin typeface="+mn-ea"/>
                <a:ea typeface="+mn-ea"/>
              </a:rPr>
              <a:t>重写规则</a:t>
            </a:r>
            <a:r>
              <a:rPr kumimoji="1" lang="zh-CN" altLang="en-US" sz="2800" dirty="0">
                <a:latin typeface="+mn-ea"/>
                <a:ea typeface="+mn-ea"/>
              </a:rPr>
              <a:t>、</a:t>
            </a:r>
            <a:r>
              <a:rPr kumimoji="1" lang="zh-CN" altLang="en-US" sz="2800" dirty="0">
                <a:solidFill>
                  <a:srgbClr val="CC6600"/>
                </a:solidFill>
                <a:latin typeface="+mn-ea"/>
                <a:ea typeface="+mn-ea"/>
              </a:rPr>
              <a:t>产生式、生成式）</a:t>
            </a:r>
            <a:r>
              <a:rPr kumimoji="1" lang="en-US" altLang="zh-CN" sz="2800" dirty="0">
                <a:solidFill>
                  <a:srgbClr val="CC6600"/>
                </a:solidFill>
                <a:latin typeface="+mn-ea"/>
                <a:ea typeface="+mn-ea"/>
              </a:rPr>
              <a:t>:</a:t>
            </a:r>
            <a:endParaRPr kumimoji="1" lang="en-US" altLang="zh-CN" sz="2800" dirty="0">
              <a:solidFill>
                <a:srgbClr val="CC6600"/>
              </a:solidFill>
              <a:latin typeface="+mn-ea"/>
              <a:ea typeface="+mn-ea"/>
            </a:endParaRPr>
          </a:p>
          <a:p>
            <a:pPr marL="0" indent="0" algn="l">
              <a:buNone/>
            </a:pPr>
            <a:r>
              <a:rPr kumimoji="1" lang="zh-CN" altLang="en-US" sz="2800" dirty="0">
                <a:latin typeface="+mn-ea"/>
                <a:ea typeface="+mn-ea"/>
                <a:sym typeface="Symbol" panose="05050102010706020507" pitchFamily="18" charset="2"/>
              </a:rPr>
              <a:t>   </a:t>
            </a:r>
            <a:r>
              <a:rPr kumimoji="1" lang="zh-CN" altLang="en-US" sz="2800" dirty="0">
                <a:latin typeface="+mn-ea"/>
                <a:ea typeface="+mn-ea"/>
              </a:rPr>
              <a:t>∷＝</a:t>
            </a:r>
            <a:r>
              <a:rPr kumimoji="1" lang="zh-CN" altLang="en-US" sz="2800" dirty="0">
                <a:latin typeface="+mn-ea"/>
                <a:ea typeface="+mn-ea"/>
                <a:sym typeface="Symbol" panose="05050102010706020507" pitchFamily="18" charset="2"/>
              </a:rPr>
              <a:t>   </a:t>
            </a:r>
            <a:r>
              <a:rPr kumimoji="1" lang="zh-CN" altLang="en-US" sz="2800" dirty="0">
                <a:latin typeface="+mn-ea"/>
                <a:ea typeface="+mn-ea"/>
              </a:rPr>
              <a:t>简写为   </a:t>
            </a:r>
            <a:r>
              <a:rPr kumimoji="1" lang="zh-CN" altLang="en-US" sz="2800" dirty="0">
                <a:latin typeface="+mn-ea"/>
                <a:ea typeface="+mn-ea"/>
                <a:sym typeface="Symbol" panose="05050102010706020507" pitchFamily="18" charset="2"/>
              </a:rPr>
              <a:t></a:t>
            </a:r>
            <a:r>
              <a:rPr kumimoji="1" lang="zh-CN" altLang="en-US" sz="2800" dirty="0">
                <a:latin typeface="+mn-ea"/>
                <a:ea typeface="+mn-ea"/>
              </a:rPr>
              <a:t>→</a:t>
            </a:r>
            <a:r>
              <a:rPr kumimoji="1" lang="zh-CN" altLang="en-US" sz="2800" dirty="0">
                <a:latin typeface="+mn-ea"/>
                <a:ea typeface="+mn-ea"/>
                <a:sym typeface="Symbol" panose="05050102010706020507" pitchFamily="18" charset="2"/>
              </a:rPr>
              <a:t></a:t>
            </a:r>
            <a:r>
              <a:rPr kumimoji="1" lang="zh-CN" altLang="en-US" sz="2800" dirty="0">
                <a:latin typeface="+mn-ea"/>
                <a:ea typeface="+mn-ea"/>
              </a:rPr>
              <a:t>。</a:t>
            </a:r>
            <a:endParaRPr kumimoji="1" lang="en-US" altLang="zh-CN" sz="2800" dirty="0">
              <a:latin typeface="+mn-ea"/>
              <a:ea typeface="+mn-ea"/>
            </a:endParaRPr>
          </a:p>
          <a:p>
            <a:pPr marL="0" indent="0" algn="l">
              <a:buNone/>
            </a:pPr>
            <a:r>
              <a:rPr kumimoji="1" lang="zh-CN" altLang="en-US" sz="2800" dirty="0">
                <a:latin typeface="+mn-ea"/>
                <a:ea typeface="+mn-ea"/>
                <a:sym typeface="Symbol" panose="05050102010706020507" pitchFamily="18" charset="2"/>
              </a:rPr>
              <a:t>   </a:t>
            </a:r>
            <a:r>
              <a:rPr kumimoji="1" lang="en-US" altLang="zh-CN" sz="2800" dirty="0">
                <a:latin typeface="+mn-ea"/>
                <a:ea typeface="+mn-ea"/>
              </a:rPr>
              <a:t>V</a:t>
            </a:r>
            <a:r>
              <a:rPr kumimoji="1" lang="en-US" altLang="zh-CN" sz="2800" baseline="30000" dirty="0">
                <a:latin typeface="+mn-ea"/>
                <a:ea typeface="+mn-ea"/>
              </a:rPr>
              <a:t>+ </a:t>
            </a:r>
            <a:r>
              <a:rPr kumimoji="1" lang="zh-CN" altLang="en-US" sz="2800" dirty="0">
                <a:latin typeface="+mn-ea"/>
                <a:ea typeface="+mn-ea"/>
              </a:rPr>
              <a:t>规则的左部，符号串</a:t>
            </a:r>
            <a:r>
              <a:rPr kumimoji="1" lang="zh-CN" altLang="en-US" sz="2800" dirty="0">
                <a:latin typeface="+mn-ea"/>
                <a:ea typeface="+mn-ea"/>
                <a:sym typeface="Symbol" panose="05050102010706020507" pitchFamily="18" charset="2"/>
              </a:rPr>
              <a:t></a:t>
            </a:r>
            <a:r>
              <a:rPr kumimoji="1" lang="zh-CN" altLang="en-US" sz="2800" dirty="0">
                <a:latin typeface="+mn-ea"/>
                <a:ea typeface="+mn-ea"/>
              </a:rPr>
              <a:t>∈</a:t>
            </a:r>
            <a:r>
              <a:rPr kumimoji="1" lang="en-US" altLang="zh-CN" sz="2800" dirty="0">
                <a:latin typeface="+mn-ea"/>
                <a:ea typeface="+mn-ea"/>
              </a:rPr>
              <a:t>V</a:t>
            </a:r>
            <a:r>
              <a:rPr kumimoji="1" lang="en-US" altLang="zh-CN" sz="2800" baseline="30000" dirty="0">
                <a:latin typeface="+mn-ea"/>
                <a:ea typeface="+mn-ea"/>
              </a:rPr>
              <a:t>*</a:t>
            </a:r>
            <a:r>
              <a:rPr kumimoji="1" lang="zh-CN" altLang="en-US" sz="2800" dirty="0">
                <a:latin typeface="+mn-ea"/>
                <a:ea typeface="+mn-ea"/>
              </a:rPr>
              <a:t>称为规则的</a:t>
            </a:r>
            <a:r>
              <a:rPr kumimoji="1" lang="zh-CN" altLang="en-US" sz="2800" dirty="0">
                <a:solidFill>
                  <a:srgbClr val="CC6600"/>
                </a:solidFill>
                <a:latin typeface="+mn-ea"/>
                <a:ea typeface="+mn-ea"/>
              </a:rPr>
              <a:t>右部</a:t>
            </a:r>
            <a:r>
              <a:rPr kumimoji="1" lang="zh-CN" altLang="en-US" sz="2800" dirty="0">
                <a:latin typeface="+mn-ea"/>
                <a:ea typeface="+mn-ea"/>
              </a:rPr>
              <a:t>。</a:t>
            </a:r>
            <a:endParaRPr kumimoji="1" lang="en-US" altLang="zh-CN" sz="2800" dirty="0">
              <a:latin typeface="+mn-ea"/>
              <a:ea typeface="+mn-ea"/>
            </a:endParaRPr>
          </a:p>
          <a:p>
            <a:pPr algn="l"/>
            <a:r>
              <a:rPr kumimoji="1" lang="zh-CN" altLang="en-US" sz="2800" dirty="0">
                <a:latin typeface="+mn-ea"/>
                <a:ea typeface="+mn-ea"/>
                <a:sym typeface="Symbol" panose="05050102010706020507" pitchFamily="18" charset="2"/>
              </a:rPr>
              <a:t></a:t>
            </a:r>
            <a:r>
              <a:rPr kumimoji="1" lang="zh-CN" altLang="en-US" sz="2800" dirty="0">
                <a:latin typeface="+mn-ea"/>
                <a:ea typeface="+mn-ea"/>
              </a:rPr>
              <a:t>→</a:t>
            </a:r>
            <a:r>
              <a:rPr kumimoji="1" lang="en-US" altLang="zh-CN" sz="2800" dirty="0">
                <a:latin typeface="+mn-ea"/>
                <a:ea typeface="+mn-ea"/>
              </a:rPr>
              <a:t>ε</a:t>
            </a:r>
            <a:r>
              <a:rPr kumimoji="1" lang="zh-CN" altLang="en-US" sz="2800" dirty="0">
                <a:latin typeface="+mn-ea"/>
                <a:ea typeface="+mn-ea"/>
              </a:rPr>
              <a:t>   </a:t>
            </a:r>
            <a:r>
              <a:rPr kumimoji="1" lang="zh-CN" altLang="en-US" sz="2800" dirty="0">
                <a:solidFill>
                  <a:srgbClr val="CC6600"/>
                </a:solidFill>
                <a:latin typeface="+mn-ea"/>
                <a:ea typeface="+mn-ea"/>
              </a:rPr>
              <a:t>空规则</a:t>
            </a:r>
            <a:endParaRPr kumimoji="1" lang="en-US" altLang="zh-CN" sz="2800" dirty="0">
              <a:solidFill>
                <a:srgbClr val="CC6600"/>
              </a:solidFill>
              <a:latin typeface="+mn-ea"/>
              <a:ea typeface="+mn-ea"/>
            </a:endParaRPr>
          </a:p>
          <a:p>
            <a:pPr algn="l"/>
            <a:r>
              <a:rPr kumimoji="1" lang="zh-CN" altLang="en-US" sz="2800" dirty="0">
                <a:latin typeface="+mn-ea"/>
                <a:ea typeface="+mn-ea"/>
              </a:rPr>
              <a:t>左部相同的多个规则，可以使用符号∣简写。如：</a:t>
            </a:r>
            <a:endParaRPr kumimoji="1" lang="en-US" altLang="zh-CN" sz="2800" dirty="0">
              <a:latin typeface="+mn-ea"/>
              <a:ea typeface="+mn-ea"/>
            </a:endParaRPr>
          </a:p>
          <a:p>
            <a:pPr marL="0" indent="0" algn="l">
              <a:buNone/>
            </a:pPr>
            <a:r>
              <a:rPr kumimoji="1" lang="zh-CN" altLang="en-US" sz="2800" dirty="0">
                <a:latin typeface="+mn-ea"/>
                <a:ea typeface="+mn-ea"/>
                <a:sym typeface="Symbol" panose="05050102010706020507" pitchFamily="18" charset="2"/>
              </a:rPr>
              <a:t>   </a:t>
            </a:r>
            <a:r>
              <a:rPr kumimoji="1" lang="zh-CN" altLang="en-US" sz="2800" dirty="0">
                <a:latin typeface="+mn-ea"/>
                <a:ea typeface="+mn-ea"/>
              </a:rPr>
              <a:t>→</a:t>
            </a:r>
            <a:r>
              <a:rPr kumimoji="1" lang="zh-CN" altLang="en-US" sz="2800" dirty="0">
                <a:latin typeface="+mn-ea"/>
                <a:ea typeface="+mn-ea"/>
                <a:sym typeface="Symbol" panose="05050102010706020507" pitchFamily="18" charset="2"/>
              </a:rPr>
              <a:t></a:t>
            </a:r>
            <a:endParaRPr kumimoji="1" lang="en-US" altLang="zh-CN" sz="2800" dirty="0">
              <a:latin typeface="+mn-ea"/>
              <a:ea typeface="+mn-ea"/>
              <a:sym typeface="Symbol" panose="05050102010706020507" pitchFamily="18" charset="2"/>
            </a:endParaRPr>
          </a:p>
          <a:p>
            <a:pPr marL="0" indent="0" algn="l">
              <a:buNone/>
            </a:pPr>
            <a:r>
              <a:rPr kumimoji="1" lang="zh-CN" altLang="en-US" sz="2800" dirty="0">
                <a:latin typeface="+mn-ea"/>
                <a:ea typeface="+mn-ea"/>
                <a:sym typeface="Symbol" panose="05050102010706020507" pitchFamily="18" charset="2"/>
              </a:rPr>
              <a:t>   </a:t>
            </a:r>
            <a:r>
              <a:rPr kumimoji="1" lang="zh-CN" altLang="en-US" sz="2800" dirty="0">
                <a:latin typeface="+mn-ea"/>
                <a:ea typeface="+mn-ea"/>
              </a:rPr>
              <a:t>→</a:t>
            </a:r>
            <a:r>
              <a:rPr kumimoji="1" lang="en-US" altLang="zh-CN" sz="2800" dirty="0">
                <a:latin typeface="+mn-ea"/>
                <a:ea typeface="+mn-ea"/>
              </a:rPr>
              <a:t>δ   </a:t>
            </a:r>
            <a:r>
              <a:rPr kumimoji="1" lang="zh-CN" altLang="en-US" sz="2800" dirty="0">
                <a:latin typeface="+mn-ea"/>
                <a:ea typeface="+mn-ea"/>
              </a:rPr>
              <a:t>可简写为 </a:t>
            </a:r>
            <a:r>
              <a:rPr kumimoji="1" lang="zh-CN" altLang="en-US" sz="2800" dirty="0">
                <a:latin typeface="+mn-ea"/>
                <a:ea typeface="+mn-ea"/>
                <a:sym typeface="Symbol" panose="05050102010706020507" pitchFamily="18" charset="2"/>
              </a:rPr>
              <a:t> → </a:t>
            </a:r>
            <a:r>
              <a:rPr kumimoji="1" lang="zh-CN" altLang="en-US" sz="2800" dirty="0">
                <a:latin typeface="+mn-ea"/>
                <a:ea typeface="+mn-ea"/>
              </a:rPr>
              <a:t>∣</a:t>
            </a:r>
            <a:r>
              <a:rPr kumimoji="1" lang="en-US" altLang="zh-CN" sz="2800" dirty="0">
                <a:latin typeface="+mn-ea"/>
                <a:ea typeface="+mn-ea"/>
              </a:rPr>
              <a:t>δ</a:t>
            </a:r>
            <a:endParaRPr kumimoji="1" lang="en-US" altLang="zh-CN" sz="2800" dirty="0">
              <a:latin typeface="+mn-ea"/>
              <a:ea typeface="+mn-ea"/>
            </a:endParaRPr>
          </a:p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42211" y="5913172"/>
            <a:ext cx="7210865" cy="461665"/>
          </a:xfrm>
          <a:prstGeom prst="rect">
            <a:avLst/>
          </a:prstGeom>
          <a:gradFill>
            <a:gsLst>
              <a:gs pos="100000">
                <a:srgbClr val="98C0EC"/>
              </a:gs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algn="l"/>
            <a:r>
              <a:rPr kumimoji="1"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&lt;STMT&gt; </a:t>
            </a:r>
            <a:r>
              <a:rPr kumimoji="1"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 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 </a:t>
            </a:r>
            <a:r>
              <a:rPr kumimoji="1"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(&lt;</a:t>
            </a:r>
            <a:r>
              <a:rPr kumimoji="1" lang="en-US" altLang="zh-CN" sz="24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expr&gt;</a:t>
            </a:r>
            <a:r>
              <a:rPr kumimoji="1"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 &lt;STMT&gt;  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else </a:t>
            </a:r>
            <a:r>
              <a:rPr kumimoji="1"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&lt;STMT&gt; ;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文法与语言的形式化定义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800" dirty="0">
                <a:latin typeface="+mn-ea"/>
                <a:ea typeface="+mn-ea"/>
              </a:rPr>
              <a:t>[</a:t>
            </a:r>
            <a:r>
              <a:rPr kumimoji="1" lang="zh-CN" altLang="en-US" sz="2800" dirty="0">
                <a:latin typeface="+mn-ea"/>
                <a:ea typeface="+mn-ea"/>
              </a:rPr>
              <a:t>例</a:t>
            </a:r>
            <a:r>
              <a:rPr kumimoji="1" lang="en-US" altLang="zh-CN" sz="2800" dirty="0">
                <a:latin typeface="+mn-ea"/>
                <a:ea typeface="+mn-ea"/>
              </a:rPr>
              <a:t>]  </a:t>
            </a:r>
            <a:r>
              <a:rPr kumimoji="1" lang="zh-CN" altLang="en-US" sz="2800" dirty="0">
                <a:latin typeface="+mn-ea"/>
                <a:ea typeface="+mn-ea"/>
              </a:rPr>
              <a:t>定义文法</a:t>
            </a:r>
            <a:r>
              <a:rPr kumimoji="1" lang="en-US" altLang="zh-CN" sz="2800" dirty="0">
                <a:latin typeface="+mn-ea"/>
                <a:ea typeface="+mn-ea"/>
              </a:rPr>
              <a:t>G1</a:t>
            </a:r>
            <a:r>
              <a:rPr kumimoji="1" lang="zh-CN" altLang="en-US" sz="2800" dirty="0">
                <a:latin typeface="+mn-ea"/>
                <a:ea typeface="+mn-ea"/>
              </a:rPr>
              <a:t>如下：</a:t>
            </a:r>
            <a:endParaRPr kumimoji="1" lang="zh-CN" altLang="en-US" sz="2800" dirty="0">
              <a:latin typeface="+mn-ea"/>
              <a:ea typeface="+mn-ea"/>
            </a:endParaRPr>
          </a:p>
          <a:p>
            <a:pPr marL="469900" lvl="1" indent="0">
              <a:spcBef>
                <a:spcPct val="20000"/>
              </a:spcBef>
              <a:buNone/>
            </a:pPr>
            <a:r>
              <a:rPr kumimoji="1" lang="en-US" altLang="zh-CN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1"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G1</a:t>
            </a:r>
            <a:r>
              <a:rPr kumimoji="1"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＝</a:t>
            </a:r>
            <a:r>
              <a:rPr kumimoji="1"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(V</a:t>
            </a:r>
            <a:r>
              <a:rPr kumimoji="1" lang="en-US" altLang="zh-CN" sz="2400" b="1" baseline="-300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N</a:t>
            </a:r>
            <a:r>
              <a:rPr kumimoji="1"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，</a:t>
            </a:r>
            <a:r>
              <a:rPr kumimoji="1"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V</a:t>
            </a:r>
            <a:r>
              <a:rPr kumimoji="1" lang="en-US" altLang="zh-CN" sz="2400" b="1" baseline="-300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T</a:t>
            </a:r>
            <a:r>
              <a:rPr kumimoji="1"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，</a:t>
            </a:r>
            <a:r>
              <a:rPr kumimoji="1"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</a:t>
            </a:r>
            <a:r>
              <a:rPr kumimoji="1"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，</a:t>
            </a:r>
            <a:r>
              <a:rPr kumimoji="1"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S)</a:t>
            </a:r>
            <a:r>
              <a:rPr kumimoji="1"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，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其中</a:t>
            </a:r>
            <a:r>
              <a:rPr kumimoji="1"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:</a:t>
            </a:r>
            <a:endParaRPr kumimoji="1" lang="en-US" altLang="zh-CN" sz="2400" b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469900" lvl="1" indent="0">
              <a:spcBef>
                <a:spcPct val="20000"/>
              </a:spcBef>
              <a:buNone/>
            </a:pPr>
            <a:r>
              <a:rPr kumimoji="1"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V</a:t>
            </a:r>
            <a:r>
              <a:rPr kumimoji="1" lang="en-US" altLang="zh-CN" sz="2400" b="1" baseline="-300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N </a:t>
            </a:r>
            <a:r>
              <a:rPr kumimoji="1"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＝｛</a:t>
            </a:r>
            <a:r>
              <a:rPr kumimoji="1"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</a:t>
            </a:r>
            <a:r>
              <a:rPr kumimoji="1"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｝，</a:t>
            </a:r>
            <a:endParaRPr kumimoji="1" lang="zh-CN" altLang="en-US" sz="2400" b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469900" lvl="1" indent="0">
              <a:spcBef>
                <a:spcPct val="20000"/>
              </a:spcBef>
              <a:buNone/>
            </a:pPr>
            <a:r>
              <a:rPr kumimoji="1"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</a:t>
            </a:r>
            <a:r>
              <a:rPr kumimoji="1"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V</a:t>
            </a:r>
            <a:r>
              <a:rPr kumimoji="1" lang="en-US" altLang="zh-CN" sz="2400" b="1" baseline="-300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T </a:t>
            </a:r>
            <a:r>
              <a:rPr kumimoji="1"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＝｛</a:t>
            </a:r>
            <a:r>
              <a:rPr kumimoji="1"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kumimoji="1"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，</a:t>
            </a:r>
            <a:r>
              <a:rPr kumimoji="1"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kumimoji="1"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｝，</a:t>
            </a:r>
            <a:endParaRPr kumimoji="1" lang="zh-CN" altLang="en-US" sz="2400" b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469900" lvl="1" indent="0">
              <a:spcBef>
                <a:spcPct val="20000"/>
              </a:spcBef>
              <a:buNone/>
            </a:pPr>
            <a:r>
              <a:rPr kumimoji="1"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</a:t>
            </a:r>
            <a:r>
              <a:rPr kumimoji="1"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 </a:t>
            </a:r>
            <a:r>
              <a:rPr kumimoji="1"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＝｛</a:t>
            </a:r>
            <a:r>
              <a:rPr kumimoji="1"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S→aSb</a:t>
            </a:r>
            <a:r>
              <a:rPr kumimoji="1"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，</a:t>
            </a:r>
            <a:r>
              <a:rPr kumimoji="1"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S→ab</a:t>
            </a:r>
            <a:r>
              <a:rPr kumimoji="1"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｝</a:t>
            </a:r>
            <a:endParaRPr kumimoji="1" lang="en-US" altLang="zh-CN" sz="2400" b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indent="0" algn="just" eaLnBrk="1" hangingPunct="1">
              <a:lnSpc>
                <a:spcPct val="120000"/>
              </a:lnSpc>
              <a:spcBef>
                <a:spcPct val="20000"/>
              </a:spcBef>
              <a:buNone/>
            </a:pPr>
            <a:r>
              <a:rPr kumimoji="1" lang="zh-CN" altLang="en-US" sz="2800" dirty="0">
                <a:latin typeface="+mn-ea"/>
                <a:ea typeface="+mn-ea"/>
              </a:rPr>
              <a:t>亦可写成：</a:t>
            </a:r>
            <a:endParaRPr kumimoji="1" lang="en-US" altLang="zh-CN" sz="2800" dirty="0">
              <a:latin typeface="+mn-ea"/>
              <a:ea typeface="+mn-ea"/>
            </a:endParaRPr>
          </a:p>
          <a:p>
            <a:pPr indent="266700" algn="just" eaLnBrk="1" hangingPunct="1">
              <a:lnSpc>
                <a:spcPct val="120000"/>
              </a:lnSpc>
              <a:spcBef>
                <a:spcPct val="20000"/>
              </a:spcBef>
            </a:pPr>
            <a:r>
              <a:rPr kumimoji="1" lang="en-US" altLang="zh-CN" sz="2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G1</a:t>
            </a:r>
            <a:r>
              <a:rPr kumimoji="1" lang="zh-CN" altLang="en-US" sz="2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＝</a:t>
            </a:r>
            <a:r>
              <a:rPr kumimoji="1" lang="en-US" altLang="zh-CN" sz="2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(</a:t>
            </a:r>
            <a:r>
              <a:rPr kumimoji="1" lang="zh-CN" altLang="en-US" sz="2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｛</a:t>
            </a:r>
            <a:r>
              <a:rPr kumimoji="1" lang="en-US" altLang="zh-CN" sz="2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</a:t>
            </a:r>
            <a:r>
              <a:rPr kumimoji="1" lang="zh-CN" altLang="en-US" sz="2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｝，｛</a:t>
            </a:r>
            <a:r>
              <a:rPr kumimoji="1" lang="en-US" altLang="zh-CN" sz="2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kumimoji="1" lang="zh-CN" altLang="en-US" sz="2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，</a:t>
            </a:r>
            <a:r>
              <a:rPr kumimoji="1" lang="en-US" altLang="zh-CN" sz="2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kumimoji="1" lang="zh-CN" altLang="en-US" sz="2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｝，</a:t>
            </a:r>
            <a:r>
              <a:rPr kumimoji="1" lang="en-US" altLang="zh-CN" sz="2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</a:t>
            </a:r>
            <a:r>
              <a:rPr kumimoji="1" lang="zh-CN" altLang="en-US" sz="2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，</a:t>
            </a:r>
            <a:r>
              <a:rPr kumimoji="1" lang="en-US" altLang="zh-CN" sz="2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S)</a:t>
            </a:r>
            <a:r>
              <a:rPr kumimoji="1" lang="zh-CN" altLang="en-US" sz="2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， </a:t>
            </a:r>
            <a:r>
              <a:rPr kumimoji="1" lang="en-US" altLang="zh-CN" sz="2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</a:t>
            </a:r>
            <a:r>
              <a:rPr kumimoji="1" lang="zh-CN" altLang="en-US" sz="2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＝｛</a:t>
            </a:r>
            <a:r>
              <a:rPr kumimoji="1" lang="en-US" altLang="zh-CN" sz="2800" dirty="0" err="1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S→aSb</a:t>
            </a:r>
            <a:r>
              <a:rPr kumimoji="1" lang="zh-CN" altLang="en-US" sz="2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，</a:t>
            </a:r>
            <a:r>
              <a:rPr kumimoji="1" lang="en-US" altLang="zh-CN" sz="2800" dirty="0" err="1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S→ab</a:t>
            </a:r>
            <a:r>
              <a:rPr kumimoji="1" lang="zh-CN" altLang="en-US" sz="2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｝</a:t>
            </a:r>
            <a:endParaRPr kumimoji="1" lang="en-US" altLang="zh-CN" sz="28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indent="266700">
              <a:spcBef>
                <a:spcPct val="20000"/>
              </a:spcBef>
            </a:pPr>
            <a:r>
              <a:rPr kumimoji="1" lang="en-US" altLang="zh-CN" sz="2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G1</a:t>
            </a:r>
            <a:r>
              <a:rPr kumimoji="1" lang="zh-CN" altLang="en-US" sz="2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＝</a:t>
            </a:r>
            <a:r>
              <a:rPr kumimoji="1" lang="en-US" altLang="zh-CN" sz="2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(</a:t>
            </a:r>
            <a:r>
              <a:rPr kumimoji="1" lang="zh-CN" altLang="en-US" sz="2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｛</a:t>
            </a:r>
            <a:r>
              <a:rPr kumimoji="1" lang="en-US" altLang="zh-CN" sz="2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</a:t>
            </a:r>
            <a:r>
              <a:rPr kumimoji="1" lang="zh-CN" altLang="en-US" sz="2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｝，｛</a:t>
            </a:r>
            <a:r>
              <a:rPr kumimoji="1" lang="en-US" altLang="zh-CN" sz="2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kumimoji="1" lang="zh-CN" altLang="en-US" sz="2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，</a:t>
            </a:r>
            <a:r>
              <a:rPr kumimoji="1" lang="en-US" altLang="zh-CN" sz="2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kumimoji="1" lang="zh-CN" altLang="en-US" sz="2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｝，｛</a:t>
            </a:r>
            <a:r>
              <a:rPr kumimoji="1" lang="en-US" altLang="zh-CN" sz="2800" dirty="0" err="1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S→aSb</a:t>
            </a:r>
            <a:r>
              <a:rPr kumimoji="1" lang="zh-CN" altLang="en-US" sz="2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，</a:t>
            </a:r>
            <a:r>
              <a:rPr kumimoji="1" lang="en-US" altLang="zh-CN" sz="2800" dirty="0" err="1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S→ab</a:t>
            </a:r>
            <a:r>
              <a:rPr kumimoji="1" lang="zh-CN" altLang="en-US" sz="2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｝，</a:t>
            </a:r>
            <a:r>
              <a:rPr kumimoji="1" lang="en-US" altLang="zh-CN" sz="2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S)</a:t>
            </a:r>
            <a:endParaRPr kumimoji="1" lang="en-US" altLang="zh-CN" sz="28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indent="266700">
              <a:spcBef>
                <a:spcPct val="20000"/>
              </a:spcBef>
            </a:pPr>
            <a:r>
              <a:rPr kumimoji="1" lang="en-US" altLang="zh-CN" sz="28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G1[S]: </a:t>
            </a:r>
            <a:r>
              <a:rPr kumimoji="1" lang="en-US" altLang="zh-CN" sz="2800" dirty="0" err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S→aSb</a:t>
            </a:r>
            <a:r>
              <a:rPr kumimoji="1" lang="zh-CN" altLang="en-US" sz="28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，</a:t>
            </a:r>
            <a:r>
              <a:rPr kumimoji="1" lang="en-US" altLang="zh-CN" sz="2800" dirty="0" err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S→ab</a:t>
            </a:r>
            <a:endParaRPr kumimoji="1" lang="en-US" altLang="zh-CN" sz="28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indent="0" algn="just" eaLnBrk="1" hangingPunct="1">
              <a:lnSpc>
                <a:spcPct val="120000"/>
              </a:lnSpc>
              <a:spcBef>
                <a:spcPct val="20000"/>
              </a:spcBef>
              <a:buNone/>
            </a:pPr>
            <a:endParaRPr kumimoji="1"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eaLnBrk="1" hangingPunct="1">
              <a:lnSpc>
                <a:spcPct val="120000"/>
              </a:lnSpc>
              <a:spcBef>
                <a:spcPct val="20000"/>
              </a:spcBef>
              <a:buNone/>
            </a:pPr>
            <a:endParaRPr kumimoji="1" lang="zh-CN" altLang="en-US" sz="2800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文法与语言的形式化定义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[</a:t>
                </a:r>
                <a:r>
                  <a:rPr lang="zh-CN" altLang="en-US" dirty="0"/>
                  <a:t>例</a:t>
                </a:r>
                <a:r>
                  <a:rPr lang="en-US" altLang="zh-CN" dirty="0"/>
                  <a:t>] </a:t>
                </a:r>
                <a:r>
                  <a:rPr lang="zh-CN" altLang="en-US" dirty="0"/>
                  <a:t>文法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定义如下</a:t>
                </a:r>
                <a:endParaRPr lang="en-US" altLang="zh-CN" dirty="0"/>
              </a:p>
              <a:p>
                <a:pPr marL="0" marR="0" lvl="0" indent="0" algn="l" defTabSz="914400" rtl="0" eaLnBrk="1" fontAlgn="base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SzPct val="75000"/>
                  <a:buFont typeface="Wingdings" panose="05000000000000000000" pitchFamily="2" charset="2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𝐺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𝑁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𝑇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𝑆</m:t>
                          </m:r>
                        </m:e>
                      </m:d>
                      <m:r>
                        <a:rPr kumimoji="0" lang="en-US" altLang="zh-CN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.</m:t>
                      </m:r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SzPct val="75000"/>
                  <a:buFont typeface="Wingdings" panose="05000000000000000000" pitchFamily="2" charset="2"/>
                  <a:buNone/>
                  <a:defRPr/>
                </a:pPr>
                <a:b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𝑉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𝑁</m:t>
                        </m:r>
                      </m:sub>
                    </m:sSub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 = {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标识符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,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字母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,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数字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}, </a:t>
                </a:r>
                <a:endPara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SzPct val="75000"/>
                  <a:buFont typeface="Wingdings" panose="05000000000000000000" pitchFamily="2" charset="2"/>
                  <a:buNone/>
                  <a:defRPr/>
                </a:pPr>
                <a:endParaRPr kumimoji="0" lang="en-US" altLang="zh-CN" sz="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SzPct val="75000"/>
                  <a:buFont typeface="Wingdings" panose="05000000000000000000" pitchFamily="2" charset="2"/>
                  <a:buNone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𝑉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𝑇</m:t>
                        </m:r>
                      </m:sub>
                    </m:sSub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 = {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a,b,c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,…,x,y,z,0,1,2,3,4,5,6,7,8,9}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SzPct val="75000"/>
                  <a:buFont typeface="Wingdings" panose="05000000000000000000" pitchFamily="2" charset="2"/>
                  <a:buNone/>
                  <a:defRPr/>
                </a:pP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SzPct val="75000"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P = {  	&lt;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标识符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&gt;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→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 &lt;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字母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&gt; 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SzPct val="75000"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 	&lt;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标识符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&gt;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→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 &lt;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标识符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&gt;&lt;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字母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&gt;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SzPct val="75000"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	&lt;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标识符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&gt;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→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 &lt;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标识符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&gt;&lt;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数字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&gt; 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SzPct val="75000"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	&lt;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字母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&gt;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→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 </a:t>
                </a:r>
                <a:r>
                  <a:rPr kumimoji="0" lang="en-US" altLang="zh-CN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a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 | </a:t>
                </a:r>
                <a:r>
                  <a:rPr kumimoji="0" lang="en-US" altLang="zh-CN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b | … | x | y | z</a:t>
                </a:r>
                <a:endPara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SzPct val="75000"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	&lt;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数字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&gt;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→ </m:t>
                    </m:r>
                  </m:oMath>
                </a14:m>
                <a:r>
                  <a:rPr kumimoji="0" lang="en-US" altLang="zh-CN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0 | 1 | 2 | … | 8 | 9 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}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SzPct val="75000"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S = {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标识符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}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" t="-8" r="1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文法与语言的形式化定义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87822" y="942763"/>
                <a:ext cx="10515599" cy="4387697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3200" dirty="0"/>
                  <a:t>[</a:t>
                </a:r>
                <a:r>
                  <a:rPr lang="zh-CN" altLang="en-US" sz="3200" dirty="0"/>
                  <a:t>例</a:t>
                </a:r>
                <a:r>
                  <a:rPr lang="en-US" altLang="zh-CN" sz="3200" dirty="0"/>
                  <a:t>] </a:t>
                </a:r>
                <a:r>
                  <a:rPr lang="zh-CN" altLang="en-US" sz="3200" dirty="0"/>
                  <a:t>文法</a:t>
                </a:r>
                <a:r>
                  <a:rPr lang="en-US" altLang="zh-CN" sz="3200" dirty="0"/>
                  <a:t>G</a:t>
                </a:r>
                <a:r>
                  <a:rPr lang="zh-CN" altLang="en-US" sz="3200" dirty="0"/>
                  <a:t>定义如下</a:t>
                </a:r>
                <a:endParaRPr lang="en-US" altLang="zh-CN" sz="3200" dirty="0"/>
              </a:p>
              <a:p>
                <a:pPr marL="0" marR="0" lvl="0" indent="0" algn="l" defTabSz="914400" rtl="0" eaLnBrk="1" fontAlgn="base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SzPct val="75000"/>
                  <a:buFont typeface="Wingdings" panose="05000000000000000000" pitchFamily="2" charset="2"/>
                  <a:buNone/>
                  <a:defRPr/>
                </a:pPr>
                <a:endPara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SzPct val="75000"/>
                  <a:buFont typeface="Wingdings" panose="05000000000000000000" pitchFamily="2" charset="2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kumimoji="0" lang="en-US" altLang="zh-C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SzPct val="75000"/>
                  <a:buFont typeface="Wingdings" panose="05000000000000000000" pitchFamily="2" charset="2"/>
                  <a:buNone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{S}, </a:t>
                </a:r>
                <a:endParaRPr kumimoji="0" lang="en-US" altLang="zh-CN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SzPct val="75000"/>
                  <a:buFont typeface="Wingdings" panose="05000000000000000000" pitchFamily="2" charset="2"/>
                  <a:buNone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{0,1}</a:t>
                </a:r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SzPct val="75000"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 = { 	S</a:t>
                </a:r>
                <a14:m>
                  <m:oMath xmlns:m="http://schemas.openxmlformats.org/officeDocument/2006/math">
                    <m:r>
                      <a:rPr kumimoji="0" lang="en-US" altLang="zh-CN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0" lang="en-US" altLang="zh-CN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0S1, 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 </a:t>
                </a: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01</a:t>
                </a:r>
                <a:r>
                  <a:rPr lang="en-US" altLang="zh-CN" sz="2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</a:t>
                </a:r>
                <a:endParaRPr lang="en-US" altLang="zh-CN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SzPct val="75000"/>
                  <a:buFont typeface="Wingdings" panose="05000000000000000000" pitchFamily="2" charset="2"/>
                  <a:buNone/>
                  <a:defRPr/>
                </a:pPr>
                <a:endParaRPr lang="en-US" altLang="zh-CN" sz="2400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SzPct val="75000"/>
                  <a:buFont typeface="Wingdings" panose="05000000000000000000" pitchFamily="2" charset="2"/>
                  <a:buNone/>
                  <a:defRPr/>
                </a:pPr>
                <a:r>
                  <a:rPr lang="zh-CN" altLang="en-US" sz="2800" b="1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这个文法表达的语言是什么？</a:t>
                </a:r>
                <a:endParaRPr lang="en-US" altLang="zh-CN" sz="2800" b="1" dirty="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SzPct val="75000"/>
                  <a:buFont typeface="Wingdings" panose="05000000000000000000" pitchFamily="2" charset="2"/>
                  <a:buNone/>
                  <a:defRPr/>
                </a:pP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822" y="942763"/>
                <a:ext cx="10515599" cy="4387697"/>
              </a:xfrm>
              <a:blipFill rotWithShape="1">
                <a:blip r:embed="rId1"/>
                <a:stretch>
                  <a:fillRect l="-1" t="-10" r="1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487822" y="5330461"/>
                <a:ext cx="339150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20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={</m:t>
                      </m:r>
                      <m:sSup>
                        <m:sSup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p>
                        <m:sSup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822" y="5330461"/>
                <a:ext cx="3391506" cy="584775"/>
              </a:xfrm>
              <a:prstGeom prst="rect">
                <a:avLst/>
              </a:prstGeom>
              <a:blipFill rotWithShape="1">
                <a:blip r:embed="rId2"/>
                <a:stretch>
                  <a:fillRect l="-4" t="-46" r="3" b="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文法与语言的形式化定义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dirty="0"/>
              <a:t>直接推导</a:t>
            </a:r>
            <a:endParaRPr lang="en-US" altLang="zh-CN" sz="3200" dirty="0"/>
          </a:p>
          <a:p>
            <a:pPr lvl="1" algn="l"/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设文法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 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G 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Linux Biolinum O" panose="02000503000000000000" pitchFamily="2" charset="0"/>
              </a:rPr>
              <a:t>＝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Linux Biolinum O" panose="02000503000000000000" pitchFamily="2" charset="0"/>
              </a:rPr>
              <a:t>(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V</a:t>
            </a:r>
            <a:r>
              <a:rPr kumimoji="1" lang="en-US" altLang="zh-CN" sz="2800" b="0" i="0" u="none" strike="noStrike" kern="1200" cap="none" spc="0" normalizeH="0" baseline="-3000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N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Linux Biolinum O" panose="02000503000000000000" pitchFamily="2" charset="0"/>
              </a:rPr>
              <a:t>，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V</a:t>
            </a:r>
            <a:r>
              <a:rPr kumimoji="1" lang="en-US" altLang="zh-CN" sz="2800" b="0" i="0" u="none" strike="noStrike" kern="1200" cap="none" spc="0" normalizeH="0" baseline="-3000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T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Linux Biolinum O" panose="02000503000000000000" pitchFamily="2" charset="0"/>
              </a:rPr>
              <a:t>，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P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Linux Biolinum O" panose="02000503000000000000" pitchFamily="2" charset="0"/>
              </a:rPr>
              <a:t>，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S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Linux Biolinum O" panose="02000503000000000000" pitchFamily="2" charset="0"/>
              </a:rPr>
              <a:t>), 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Linux Biolinum O" panose="02000503000000000000" pitchFamily="2" charset="0"/>
              </a:rPr>
              <a:t>如果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Linux Biolinum O" panose="02000503000000000000" pitchFamily="2" charset="0"/>
              </a:rPr>
              <a:t> P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Linux Biolinum O" panose="02000503000000000000" pitchFamily="2" charset="0"/>
              </a:rPr>
              <a:t> 中包含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Linux Biolinum O" panose="02000503000000000000" pitchFamily="2" charset="0"/>
              </a:rPr>
              <a:t> </a:t>
            </a:r>
            <a:r>
              <a:rPr kumimoji="0" lang="el-GR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α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 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→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 </a:t>
            </a:r>
            <a:r>
              <a:rPr kumimoji="0" lang="el-GR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β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Linux Biolinum O" panose="02000503000000000000" pitchFamily="2" charset="0"/>
              </a:rPr>
              <a:t> 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Linux Biolinum O" panose="02000503000000000000" pitchFamily="2" charset="0"/>
              </a:rPr>
              <a:t>，那么任意的串</a:t>
            </a:r>
            <a:r>
              <a:rPr kumimoji="0" lang="el-GR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γ</a:t>
            </a:r>
            <a:r>
              <a:rPr kumimoji="0" lang="el-GR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α</a:t>
            </a:r>
            <a:r>
              <a:rPr kumimoji="0" lang="el-GR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δ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可以推导出</a:t>
            </a:r>
            <a:r>
              <a:rPr kumimoji="0" lang="el-GR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γ</a:t>
            </a:r>
            <a:r>
              <a:rPr kumimoji="0" lang="el-GR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β</a:t>
            </a:r>
            <a:r>
              <a:rPr kumimoji="0" lang="el-GR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δ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，我们把这种推导称为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直接推导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或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一步推导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，</a:t>
            </a:r>
            <a:b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</a:b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记为</a:t>
            </a:r>
            <a:r>
              <a:rPr kumimoji="0" lang="el-GR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γ</a:t>
            </a:r>
            <a:r>
              <a:rPr kumimoji="0" lang="el-GR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α</a:t>
            </a:r>
            <a:r>
              <a:rPr kumimoji="0" lang="el-GR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δ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 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 </a:t>
            </a:r>
            <a:r>
              <a:rPr kumimoji="0" lang="el-GR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γ</a:t>
            </a:r>
            <a:r>
              <a:rPr kumimoji="0" lang="el-GR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β</a:t>
            </a:r>
            <a:r>
              <a:rPr kumimoji="0" lang="el-GR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δ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nux Biolinum O" panose="02000503000000000000" pitchFamily="2" charset="0"/>
              <a:ea typeface="黑体" panose="02010609060101010101" pitchFamily="49" charset="-122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Note: </a:t>
            </a:r>
            <a:r>
              <a:rPr kumimoji="0" lang="el-GR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γ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, </a:t>
            </a:r>
            <a:r>
              <a:rPr kumimoji="0" lang="el-GR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δ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 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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V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*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Linux Biolinum O" panose="02000503000000000000" pitchFamily="2" charset="0"/>
              <a:ea typeface="黑体" panose="02010609060101010101" pitchFamily="49" charset="-122"/>
              <a:cs typeface="+mn-cs"/>
            </a:endParaRPr>
          </a:p>
          <a:p>
            <a:r>
              <a:rPr lang="zh-CN" altLang="en-US" sz="3200" dirty="0"/>
              <a:t>直接归约</a:t>
            </a:r>
            <a:endParaRPr lang="en-US" altLang="zh-CN" sz="3200" dirty="0"/>
          </a:p>
          <a:p>
            <a:pPr lvl="1"/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如果</a:t>
            </a:r>
            <a:r>
              <a:rPr kumimoji="0" lang="el-GR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γ</a:t>
            </a:r>
            <a:r>
              <a:rPr kumimoji="0" lang="el-GR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α</a:t>
            </a:r>
            <a:r>
              <a:rPr kumimoji="0" lang="el-GR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δ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 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 </a:t>
            </a:r>
            <a:r>
              <a:rPr kumimoji="0" lang="el-GR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γ</a:t>
            </a:r>
            <a:r>
              <a:rPr kumimoji="0" lang="el-GR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β</a:t>
            </a:r>
            <a:r>
              <a:rPr kumimoji="0" lang="el-GR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δ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，我们也可以说</a:t>
            </a:r>
            <a:r>
              <a:rPr kumimoji="0" lang="el-GR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γ</a:t>
            </a:r>
            <a:r>
              <a:rPr kumimoji="0" lang="el-GR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β</a:t>
            </a:r>
            <a:r>
              <a:rPr kumimoji="0" lang="el-GR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δ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归约到</a:t>
            </a:r>
            <a:r>
              <a:rPr kumimoji="0" lang="el-GR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γ</a:t>
            </a:r>
            <a:r>
              <a:rPr kumimoji="0" lang="el-GR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α</a:t>
            </a:r>
            <a:r>
              <a:rPr kumimoji="0" lang="el-GR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δ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 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，</a:t>
            </a:r>
            <a:b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</a:b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这种归约称为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直接归约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或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一步归约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。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nux Biolinum O" panose="02000503000000000000" pitchFamily="2" charset="0"/>
              <a:ea typeface="黑体" panose="02010609060101010101" pitchFamily="49" charset="-122"/>
              <a:cs typeface="+mn-cs"/>
            </a:endParaRPr>
          </a:p>
          <a:p>
            <a:endParaRPr lang="en-US" altLang="zh-CN" sz="32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文法与语言的形式化定义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3"/>
            <a:ext cx="10515599" cy="5911095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+mn-ea"/>
                <a:ea typeface="+mn-ea"/>
              </a:rPr>
              <a:t>[</a:t>
            </a:r>
            <a:r>
              <a:rPr lang="zh-CN" altLang="en-US" sz="3200" dirty="0">
                <a:latin typeface="+mn-ea"/>
                <a:ea typeface="+mn-ea"/>
              </a:rPr>
              <a:t>例</a:t>
            </a:r>
            <a:r>
              <a:rPr lang="en-US" altLang="zh-CN" sz="3200" dirty="0">
                <a:latin typeface="+mn-ea"/>
                <a:ea typeface="+mn-ea"/>
              </a:rPr>
              <a:t>] </a:t>
            </a:r>
            <a:r>
              <a:rPr kumimoji="1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文法</a:t>
            </a:r>
            <a:r>
              <a:rPr kumimoji="1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G[S]:</a:t>
            </a:r>
            <a:endParaRPr kumimoji="1" lang="en-US" altLang="zh-CN" sz="32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 </a:t>
            </a:r>
            <a:r>
              <a:rPr kumimoji="1" lang="en-US" altLang="zh-CN" sz="28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S→aSb</a:t>
            </a:r>
            <a:endParaRPr kumimoji="1" lang="en-US" altLang="zh-CN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2. </a:t>
            </a:r>
            <a:r>
              <a:rPr kumimoji="1" lang="en-US" altLang="zh-CN" sz="28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S→ab</a:t>
            </a:r>
            <a:endParaRPr kumimoji="1" lang="en-US" altLang="zh-CN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推导例子有：</a:t>
            </a:r>
            <a:endParaRPr kumimoji="1" lang="en-US" altLang="zh-CN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S</a:t>
            </a:r>
            <a:r>
              <a:rPr kumimoji="1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  </a:t>
            </a:r>
            <a:r>
              <a:rPr kumimoji="1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ab   </a:t>
            </a:r>
            <a:r>
              <a:rPr kumimoji="1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(</a:t>
            </a:r>
            <a:r>
              <a:rPr kumimoji="1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规则</a:t>
            </a:r>
            <a:r>
              <a:rPr kumimoji="1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2)</a:t>
            </a:r>
            <a:endParaRPr kumimoji="1" lang="en-US" altLang="zh-CN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1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 </a:t>
            </a:r>
            <a:r>
              <a:rPr kumimoji="1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</a:t>
            </a:r>
            <a:r>
              <a:rPr kumimoji="1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1" lang="en-US" altLang="zh-CN" sz="28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aSb</a:t>
            </a:r>
            <a:r>
              <a:rPr kumimoji="1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(</a:t>
            </a:r>
            <a:r>
              <a:rPr kumimoji="1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规则</a:t>
            </a:r>
            <a:r>
              <a:rPr kumimoji="1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1)</a:t>
            </a:r>
            <a:endParaRPr kumimoji="1" lang="en-US" altLang="zh-CN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 </a:t>
            </a:r>
            <a:r>
              <a:rPr kumimoji="1" lang="en-US" altLang="zh-CN" sz="28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a</a:t>
            </a:r>
            <a:r>
              <a:rPr kumimoji="1" lang="en-US" altLang="zh-CN" sz="28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S</a:t>
            </a:r>
            <a:r>
              <a:rPr kumimoji="1" lang="en-US" altLang="zh-CN" sz="28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b</a:t>
            </a:r>
            <a:r>
              <a:rPr kumimoji="1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 </a:t>
            </a:r>
            <a:r>
              <a:rPr kumimoji="1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1" lang="en-US" altLang="zh-CN" sz="28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kumimoji="1" lang="en-US" altLang="zh-CN" sz="28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aSb</a:t>
            </a:r>
            <a:r>
              <a:rPr kumimoji="1" lang="en-US" altLang="zh-CN" sz="28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1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(</a:t>
            </a:r>
            <a:r>
              <a:rPr kumimoji="1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规则</a:t>
            </a:r>
            <a:r>
              <a:rPr kumimoji="1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1)</a:t>
            </a:r>
            <a:endParaRPr kumimoji="1" lang="en-US" altLang="zh-CN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 </a:t>
            </a:r>
            <a:r>
              <a:rPr kumimoji="1" lang="en-US" altLang="zh-CN" sz="28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a</a:t>
            </a:r>
            <a:r>
              <a:rPr kumimoji="1" lang="en-US" altLang="zh-CN" sz="28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S</a:t>
            </a:r>
            <a:r>
              <a:rPr kumimoji="1" lang="en-US" altLang="zh-CN" sz="28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b</a:t>
            </a:r>
            <a:r>
              <a:rPr kumimoji="1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 </a:t>
            </a:r>
            <a:r>
              <a:rPr kumimoji="1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1" lang="en-US" altLang="zh-CN" sz="28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kumimoji="1" lang="en-US" altLang="zh-CN" sz="28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ab</a:t>
            </a:r>
            <a:r>
              <a:rPr kumimoji="1" lang="en-US" altLang="zh-CN" sz="28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1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(</a:t>
            </a:r>
            <a:r>
              <a:rPr kumimoji="1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规则</a:t>
            </a:r>
            <a:r>
              <a:rPr kumimoji="1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2)</a:t>
            </a:r>
            <a:endParaRPr kumimoji="1" lang="en-US" altLang="zh-CN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 </a:t>
            </a:r>
            <a:r>
              <a:rPr kumimoji="1" lang="en-US" altLang="zh-CN" sz="28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a</a:t>
            </a:r>
            <a:r>
              <a:rPr kumimoji="1" lang="en-US" altLang="zh-CN" sz="28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S</a:t>
            </a:r>
            <a:r>
              <a:rPr kumimoji="1" lang="en-US" altLang="zh-CN" sz="28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bSb</a:t>
            </a:r>
            <a:r>
              <a:rPr kumimoji="1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 </a:t>
            </a:r>
            <a:r>
              <a:rPr kumimoji="1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1" lang="en-US" altLang="zh-CN" sz="28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kumimoji="1" lang="en-US" altLang="zh-CN" sz="28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aSb</a:t>
            </a:r>
            <a:r>
              <a:rPr kumimoji="1" lang="en-US" altLang="zh-CN" sz="28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bSb</a:t>
            </a:r>
            <a:r>
              <a:rPr kumimoji="1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(</a:t>
            </a:r>
            <a:r>
              <a:rPr kumimoji="1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规则</a:t>
            </a:r>
            <a:r>
              <a:rPr kumimoji="1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1)</a:t>
            </a:r>
            <a:endParaRPr kumimoji="1" lang="en-US" altLang="zh-CN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 </a:t>
            </a:r>
            <a:r>
              <a:rPr kumimoji="1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</a:t>
            </a:r>
            <a:r>
              <a:rPr kumimoji="1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1" lang="en-US" altLang="zh-CN" sz="28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aSb</a:t>
            </a:r>
            <a:r>
              <a:rPr kumimoji="1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 </a:t>
            </a:r>
            <a:r>
              <a:rPr kumimoji="1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1" lang="en-US" altLang="zh-CN" sz="28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kumimoji="1" lang="en-US" altLang="zh-CN" sz="28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aSb</a:t>
            </a:r>
            <a:r>
              <a:rPr kumimoji="1" lang="en-US" altLang="zh-CN" sz="28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1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1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（规则</a:t>
            </a:r>
            <a:r>
              <a:rPr kumimoji="1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 * 2</a:t>
            </a:r>
            <a:r>
              <a:rPr kumimoji="1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）</a:t>
            </a:r>
            <a:endParaRPr kumimoji="1" lang="en-US" altLang="zh-CN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 </a:t>
            </a:r>
            <a:r>
              <a:rPr kumimoji="1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</a:t>
            </a:r>
            <a:r>
              <a:rPr kumimoji="1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1" lang="en-US" altLang="zh-CN" sz="28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aSb</a:t>
            </a:r>
            <a:r>
              <a:rPr kumimoji="1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 </a:t>
            </a:r>
            <a:r>
              <a:rPr kumimoji="1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1" lang="en-US" altLang="zh-CN" sz="28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kumimoji="1" lang="en-US" altLang="zh-CN" sz="28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ab</a:t>
            </a:r>
            <a:r>
              <a:rPr kumimoji="1" lang="en-US" altLang="zh-CN" sz="28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1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(</a:t>
            </a:r>
            <a:r>
              <a:rPr kumimoji="1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规则</a:t>
            </a:r>
            <a:r>
              <a:rPr kumimoji="1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 + 2)</a:t>
            </a:r>
            <a:endParaRPr lang="zh-CN" altLang="en-US" sz="2800" dirty="0"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文法与语言的形式化定义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316" y="942764"/>
            <a:ext cx="11127957" cy="5637024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多步推导</a:t>
            </a:r>
            <a:endParaRPr lang="en-US" altLang="zh-CN" sz="3200" dirty="0"/>
          </a:p>
          <a:p>
            <a:pPr lvl="1" algn="l"/>
            <a:r>
              <a:rPr kumimoji="1" lang="zh-CN" altLang="en-US" sz="2400" dirty="0">
                <a:solidFill>
                  <a:schemeClr val="tx1"/>
                </a:solidFill>
              </a:rPr>
              <a:t>设文法</a:t>
            </a:r>
            <a:r>
              <a:rPr kumimoji="1" lang="en-US" altLang="zh-CN" sz="2400" dirty="0">
                <a:solidFill>
                  <a:schemeClr val="tx1"/>
                </a:solidFill>
                <a:ea typeface="Linux Biolinum O" panose="02000503000000000000" pitchFamily="2" charset="0"/>
                <a:cs typeface="Linux Biolinum O" panose="02000503000000000000" pitchFamily="2" charset="0"/>
              </a:rPr>
              <a:t>G</a:t>
            </a:r>
            <a:r>
              <a:rPr kumimoji="1" lang="zh-CN" altLang="en-US" sz="2400" dirty="0">
                <a:solidFill>
                  <a:schemeClr val="tx1"/>
                </a:solidFill>
                <a:cs typeface="Linux Biolinum O" panose="02000503000000000000" pitchFamily="2" charset="0"/>
              </a:rPr>
              <a:t>＝</a:t>
            </a:r>
            <a:r>
              <a:rPr kumimoji="1" lang="en-US" altLang="zh-CN" sz="2400" dirty="0">
                <a:solidFill>
                  <a:schemeClr val="tx1"/>
                </a:solidFill>
                <a:cs typeface="Linux Biolinum O" panose="02000503000000000000" pitchFamily="2" charset="0"/>
              </a:rPr>
              <a:t>(</a:t>
            </a:r>
            <a:r>
              <a:rPr kumimoji="1" lang="en-US" altLang="zh-CN" sz="2400" dirty="0">
                <a:solidFill>
                  <a:schemeClr val="tx1"/>
                </a:solidFill>
                <a:ea typeface="Linux Biolinum O" panose="02000503000000000000" pitchFamily="2" charset="0"/>
                <a:cs typeface="Linux Biolinum O" panose="02000503000000000000" pitchFamily="2" charset="0"/>
              </a:rPr>
              <a:t>V</a:t>
            </a:r>
            <a:r>
              <a:rPr kumimoji="1" lang="en-US" altLang="zh-CN" sz="2400" baseline="-30000" dirty="0">
                <a:solidFill>
                  <a:schemeClr val="tx1"/>
                </a:solidFill>
                <a:ea typeface="Linux Biolinum O" panose="02000503000000000000" pitchFamily="2" charset="0"/>
                <a:cs typeface="Linux Biolinum O" panose="02000503000000000000" pitchFamily="2" charset="0"/>
              </a:rPr>
              <a:t>N</a:t>
            </a:r>
            <a:r>
              <a:rPr kumimoji="1" lang="zh-CN" altLang="en-US" sz="2400" dirty="0">
                <a:solidFill>
                  <a:schemeClr val="tx1"/>
                </a:solidFill>
                <a:cs typeface="Linux Biolinum O" panose="02000503000000000000" pitchFamily="2" charset="0"/>
              </a:rPr>
              <a:t>，</a:t>
            </a:r>
            <a:r>
              <a:rPr kumimoji="1" lang="en-US" altLang="zh-CN" sz="2400" dirty="0">
                <a:solidFill>
                  <a:schemeClr val="tx1"/>
                </a:solidFill>
                <a:ea typeface="Linux Biolinum O" panose="02000503000000000000" pitchFamily="2" charset="0"/>
                <a:cs typeface="Linux Biolinum O" panose="02000503000000000000" pitchFamily="2" charset="0"/>
              </a:rPr>
              <a:t>V</a:t>
            </a:r>
            <a:r>
              <a:rPr kumimoji="1" lang="en-US" altLang="zh-CN" sz="2400" baseline="-30000" dirty="0">
                <a:solidFill>
                  <a:schemeClr val="tx1"/>
                </a:solidFill>
                <a:ea typeface="Linux Biolinum O" panose="02000503000000000000" pitchFamily="2" charset="0"/>
                <a:cs typeface="Linux Biolinum O" panose="02000503000000000000" pitchFamily="2" charset="0"/>
              </a:rPr>
              <a:t>T</a:t>
            </a:r>
            <a:r>
              <a:rPr kumimoji="1" lang="zh-CN" altLang="en-US" sz="2400" dirty="0">
                <a:solidFill>
                  <a:schemeClr val="tx1"/>
                </a:solidFill>
                <a:cs typeface="Linux Biolinum O" panose="02000503000000000000" pitchFamily="2" charset="0"/>
              </a:rPr>
              <a:t>，</a:t>
            </a:r>
            <a:r>
              <a:rPr kumimoji="1" lang="en-US" altLang="zh-CN" sz="2400" dirty="0">
                <a:solidFill>
                  <a:schemeClr val="tx1"/>
                </a:solidFill>
                <a:ea typeface="Linux Biolinum O" panose="02000503000000000000" pitchFamily="2" charset="0"/>
                <a:cs typeface="Linux Biolinum O" panose="02000503000000000000" pitchFamily="2" charset="0"/>
              </a:rPr>
              <a:t>P</a:t>
            </a:r>
            <a:r>
              <a:rPr kumimoji="1" lang="zh-CN" altLang="en-US" sz="2400" dirty="0">
                <a:solidFill>
                  <a:schemeClr val="tx1"/>
                </a:solidFill>
                <a:cs typeface="Linux Biolinum O" panose="02000503000000000000" pitchFamily="2" charset="0"/>
              </a:rPr>
              <a:t>，</a:t>
            </a:r>
            <a:r>
              <a:rPr kumimoji="1" lang="en-US" altLang="zh-CN" sz="2400" dirty="0">
                <a:solidFill>
                  <a:schemeClr val="tx1"/>
                </a:solidFill>
                <a:ea typeface="Linux Biolinum O" panose="02000503000000000000" pitchFamily="2" charset="0"/>
                <a:cs typeface="Linux Biolinum O" panose="02000503000000000000" pitchFamily="2" charset="0"/>
              </a:rPr>
              <a:t>S</a:t>
            </a:r>
            <a:r>
              <a:rPr kumimoji="1" lang="en-US" altLang="zh-CN" sz="2400" dirty="0">
                <a:solidFill>
                  <a:schemeClr val="tx1"/>
                </a:solidFill>
                <a:cs typeface="Linux Biolinum O" panose="02000503000000000000" pitchFamily="2" charset="0"/>
              </a:rPr>
              <a:t>), </a:t>
            </a:r>
            <a:r>
              <a:rPr kumimoji="1" lang="zh-CN" altLang="en-US" sz="2400" dirty="0">
                <a:solidFill>
                  <a:schemeClr val="tx1"/>
                </a:solidFill>
                <a:cs typeface="Linux Biolinum O" panose="02000503000000000000" pitchFamily="2" charset="0"/>
              </a:rPr>
              <a:t>对于 </a:t>
            </a:r>
            <a:r>
              <a:rPr lang="el-GR" altLang="zh-CN" sz="2400" dirty="0">
                <a:solidFill>
                  <a:schemeClr val="tx1"/>
                </a:solidFill>
                <a:effectLst/>
              </a:rPr>
              <a:t>α</a:t>
            </a:r>
            <a:r>
              <a:rPr kumimoji="1" lang="en-US" altLang="zh-CN" sz="2400" dirty="0">
                <a:solidFill>
                  <a:schemeClr val="tx1"/>
                </a:solidFill>
                <a:effectLst/>
              </a:rPr>
              <a:t>,</a:t>
            </a:r>
            <a:r>
              <a:rPr lang="en-US" altLang="zh-CN" sz="2400" dirty="0">
                <a:solidFill>
                  <a:schemeClr val="tx1"/>
                </a:solidFill>
                <a:effectLst/>
              </a:rPr>
              <a:t> </a:t>
            </a:r>
            <a:r>
              <a:rPr lang="el-GR" altLang="zh-CN" sz="2400" dirty="0">
                <a:solidFill>
                  <a:schemeClr val="tx1"/>
                </a:solidFill>
                <a:effectLst/>
              </a:rPr>
              <a:t>β</a:t>
            </a:r>
            <a:r>
              <a:rPr kumimoji="1" lang="en-US" altLang="zh-CN" sz="2400" dirty="0">
                <a:solidFill>
                  <a:schemeClr val="tx1"/>
                </a:solidFill>
                <a:cs typeface="Linux Biolinum O" panose="02000503000000000000" pitchFamily="2" charset="0"/>
              </a:rPr>
              <a:t> </a:t>
            </a:r>
            <a:r>
              <a:rPr kumimoji="1" lang="en-US" altLang="zh-CN" sz="2400" dirty="0">
                <a:solidFill>
                  <a:schemeClr val="tx1"/>
                </a:solidFill>
              </a:rPr>
              <a:t>∈ V* = (V</a:t>
            </a:r>
            <a:r>
              <a:rPr kumimoji="1" lang="en-US" altLang="zh-CN" sz="2400" baseline="-25000" dirty="0">
                <a:solidFill>
                  <a:schemeClr val="tx1"/>
                </a:solidFill>
              </a:rPr>
              <a:t>N</a:t>
            </a:r>
            <a:r>
              <a:rPr kumimoji="1" lang="en-US" altLang="zh-CN" sz="2400" b="1" dirty="0">
                <a:solidFill>
                  <a:schemeClr val="tx1"/>
                </a:solidFill>
                <a:latin typeface="宋体" panose="02010600030101010101" pitchFamily="2" charset="-122"/>
              </a:rPr>
              <a:t>∪</a:t>
            </a:r>
            <a:r>
              <a:rPr kumimoji="1" lang="en-US" altLang="zh-CN" sz="2400" dirty="0">
                <a:solidFill>
                  <a:schemeClr val="tx1"/>
                </a:solidFill>
              </a:rPr>
              <a:t>V</a:t>
            </a:r>
            <a:r>
              <a:rPr kumimoji="1" lang="en-US" altLang="zh-CN" sz="2400" baseline="-25000" dirty="0">
                <a:solidFill>
                  <a:schemeClr val="tx1"/>
                </a:solidFill>
              </a:rPr>
              <a:t>T</a:t>
            </a:r>
            <a:r>
              <a:rPr kumimoji="1" lang="en-US" altLang="zh-CN" sz="2400" dirty="0">
                <a:solidFill>
                  <a:schemeClr val="tx1"/>
                </a:solidFill>
                <a:cs typeface="Linux Biolinum O" panose="02000503000000000000" pitchFamily="2" charset="0"/>
              </a:rPr>
              <a:t>)*</a:t>
            </a:r>
            <a:r>
              <a:rPr kumimoji="1" lang="zh-CN" altLang="en-US" sz="2400" dirty="0">
                <a:solidFill>
                  <a:schemeClr val="tx1"/>
                </a:solidFill>
                <a:cs typeface="Linux Biolinum O" panose="02000503000000000000" pitchFamily="2" charset="0"/>
              </a:rPr>
              <a:t>，</a:t>
            </a:r>
            <a:br>
              <a:rPr kumimoji="1" lang="en-US" altLang="zh-CN" sz="2400" dirty="0">
                <a:solidFill>
                  <a:schemeClr val="tx1"/>
                </a:solidFill>
                <a:cs typeface="Linux Biolinum O" panose="02000503000000000000" pitchFamily="2" charset="0"/>
              </a:rPr>
            </a:br>
            <a:r>
              <a:rPr kumimoji="1" lang="zh-CN" altLang="en-US" sz="2400" dirty="0">
                <a:solidFill>
                  <a:schemeClr val="tx1"/>
                </a:solidFill>
                <a:cs typeface="Linux Biolinum O" panose="02000503000000000000" pitchFamily="2" charset="0"/>
              </a:rPr>
              <a:t>如果 </a:t>
            </a:r>
            <a:r>
              <a:rPr lang="el-GR" altLang="zh-CN" sz="2400" dirty="0">
                <a:solidFill>
                  <a:schemeClr val="tx1"/>
                </a:solidFill>
                <a:effectLst/>
              </a:rPr>
              <a:t>α</a:t>
            </a:r>
            <a:r>
              <a:rPr kumimoji="1" lang="en-US" altLang="zh-CN" sz="2400" dirty="0">
                <a:solidFill>
                  <a:schemeClr val="tx1"/>
                </a:solidFill>
                <a:effectLst/>
              </a:rPr>
              <a:t>,</a:t>
            </a:r>
            <a:r>
              <a:rPr lang="en-US" altLang="zh-CN" sz="2400" dirty="0">
                <a:solidFill>
                  <a:schemeClr val="tx1"/>
                </a:solidFill>
                <a:effectLst/>
              </a:rPr>
              <a:t> </a:t>
            </a:r>
            <a:r>
              <a:rPr lang="el-GR" altLang="zh-CN" sz="2400" dirty="0">
                <a:solidFill>
                  <a:schemeClr val="tx1"/>
                </a:solidFill>
                <a:effectLst/>
              </a:rPr>
              <a:t>β</a:t>
            </a:r>
            <a:r>
              <a:rPr lang="zh-CN" altLang="en-US" sz="2400" dirty="0">
                <a:solidFill>
                  <a:schemeClr val="tx1"/>
                </a:solidFill>
                <a:effectLst/>
              </a:rPr>
              <a:t> </a:t>
            </a:r>
            <a:r>
              <a:rPr kumimoji="1" lang="zh-CN" altLang="en-US" sz="2400" dirty="0">
                <a:solidFill>
                  <a:schemeClr val="tx1"/>
                </a:solidFill>
                <a:cs typeface="Linux Biolinum O" panose="02000503000000000000" pitchFamily="2" charset="0"/>
              </a:rPr>
              <a:t>之间存在一个推导序列</a:t>
            </a:r>
            <a:endParaRPr kumimoji="1" lang="en-US" altLang="zh-CN" sz="2400" dirty="0">
              <a:solidFill>
                <a:schemeClr val="tx1"/>
              </a:solidFill>
              <a:cs typeface="Linux Biolinum O" panose="02000503000000000000" pitchFamily="2" charset="0"/>
            </a:endParaRPr>
          </a:p>
          <a:p>
            <a:pPr marL="457200" lvl="1" indent="0" algn="l">
              <a:buNone/>
            </a:pPr>
            <a:r>
              <a:rPr lang="en-US" altLang="zh-CN" sz="2400" dirty="0">
                <a:solidFill>
                  <a:schemeClr val="tx1"/>
                </a:solidFill>
                <a:effectLst/>
              </a:rPr>
              <a:t>    </a:t>
            </a:r>
            <a:r>
              <a:rPr lang="el-GR" altLang="zh-CN" sz="2400" dirty="0">
                <a:solidFill>
                  <a:srgbClr val="0000FF"/>
                </a:solidFill>
                <a:effectLst/>
              </a:rPr>
              <a:t>α</a:t>
            </a:r>
            <a:r>
              <a:rPr lang="zh-CN" altLang="en-US" sz="2400" dirty="0">
                <a:solidFill>
                  <a:srgbClr val="0000FF"/>
                </a:solidFill>
                <a:effectLst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effectLst/>
              </a:rPr>
              <a:t>=</a:t>
            </a:r>
            <a:r>
              <a:rPr lang="zh-CN" altLang="en-US" sz="2400" dirty="0">
                <a:solidFill>
                  <a:srgbClr val="0000FF"/>
                </a:solidFill>
                <a:effectLst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effectLst/>
              </a:rPr>
              <a:t>W</a:t>
            </a:r>
            <a:r>
              <a:rPr lang="en-US" altLang="zh-CN" sz="2400" baseline="-25000" dirty="0">
                <a:solidFill>
                  <a:srgbClr val="0000FF"/>
                </a:solidFill>
                <a:effectLst/>
              </a:rPr>
              <a:t>0</a:t>
            </a:r>
            <a:r>
              <a:rPr lang="en-US" altLang="zh-CN" sz="2400" dirty="0">
                <a:solidFill>
                  <a:srgbClr val="0000FF"/>
                </a:solidFill>
                <a:effectLst/>
              </a:rPr>
              <a:t> </a:t>
            </a:r>
            <a:r>
              <a:rPr kumimoji="1"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 </a:t>
            </a:r>
            <a:r>
              <a:rPr lang="en-US" altLang="zh-CN" sz="2400" dirty="0">
                <a:solidFill>
                  <a:schemeClr val="tx1"/>
                </a:solidFill>
                <a:effectLst/>
              </a:rPr>
              <a:t>W</a:t>
            </a:r>
            <a:r>
              <a:rPr lang="en-US" altLang="zh-CN" sz="2400" baseline="-25000" dirty="0">
                <a:solidFill>
                  <a:schemeClr val="tx1"/>
                </a:solidFill>
                <a:effectLst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effectLst/>
              </a:rPr>
              <a:t> </a:t>
            </a:r>
            <a:r>
              <a:rPr kumimoji="1"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 </a:t>
            </a:r>
            <a:r>
              <a:rPr lang="en-US" altLang="zh-CN" sz="2400" dirty="0">
                <a:solidFill>
                  <a:schemeClr val="tx1"/>
                </a:solidFill>
                <a:effectLst/>
              </a:rPr>
              <a:t>W</a:t>
            </a:r>
            <a:r>
              <a:rPr lang="en-US" altLang="zh-CN" sz="2400" baseline="-25000" dirty="0">
                <a:solidFill>
                  <a:schemeClr val="tx1"/>
                </a:solidFill>
                <a:effectLst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effectLst/>
              </a:rPr>
              <a:t> </a:t>
            </a:r>
            <a:r>
              <a:rPr kumimoji="1"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 </a:t>
            </a:r>
            <a:r>
              <a:rPr lang="en-US" altLang="zh-CN" sz="2400" dirty="0">
                <a:solidFill>
                  <a:schemeClr val="tx1"/>
                </a:solidFill>
                <a:effectLst/>
              </a:rPr>
              <a:t>,… </a:t>
            </a:r>
            <a:r>
              <a:rPr kumimoji="1"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 </a:t>
            </a:r>
            <a:r>
              <a:rPr lang="en-US" altLang="zh-CN" sz="2400" dirty="0" err="1">
                <a:solidFill>
                  <a:srgbClr val="0000FF"/>
                </a:solidFill>
                <a:effectLst/>
              </a:rPr>
              <a:t>W</a:t>
            </a:r>
            <a:r>
              <a:rPr lang="en-US" altLang="zh-CN" sz="2400" baseline="-25000" dirty="0" err="1">
                <a:solidFill>
                  <a:srgbClr val="0000FF"/>
                </a:solidFill>
                <a:effectLst/>
              </a:rPr>
              <a:t>n</a:t>
            </a:r>
            <a:r>
              <a:rPr kumimoji="1" lang="en-US" altLang="zh-CN" sz="2400" dirty="0">
                <a:solidFill>
                  <a:srgbClr val="0000FF"/>
                </a:solidFill>
              </a:rPr>
              <a:t> = </a:t>
            </a:r>
            <a:r>
              <a:rPr lang="el-GR" altLang="zh-CN" sz="2400" dirty="0">
                <a:solidFill>
                  <a:srgbClr val="0000FF"/>
                </a:solidFill>
                <a:effectLst/>
              </a:rPr>
              <a:t>β</a:t>
            </a:r>
            <a:r>
              <a:rPr lang="en-US" altLang="zh-CN" sz="2400" dirty="0">
                <a:solidFill>
                  <a:srgbClr val="0000FF"/>
                </a:solidFill>
                <a:effectLst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effectLst/>
              </a:rPr>
              <a:t>(n ≥ 1)</a:t>
            </a:r>
            <a:br>
              <a:rPr lang="en-US" altLang="zh-CN" sz="2400" dirty="0">
                <a:solidFill>
                  <a:schemeClr val="tx1"/>
                </a:solidFill>
                <a:effectLst/>
              </a:rPr>
            </a:br>
            <a:r>
              <a:rPr lang="en-US" altLang="zh-CN" sz="2400" dirty="0">
                <a:solidFill>
                  <a:schemeClr val="tx1"/>
                </a:solidFill>
                <a:effectLst/>
              </a:rPr>
              <a:t>    </a:t>
            </a:r>
            <a:r>
              <a:rPr lang="zh-CN" altLang="en-US" sz="2400" dirty="0">
                <a:solidFill>
                  <a:schemeClr val="tx1"/>
                </a:solidFill>
                <a:effectLst/>
              </a:rPr>
              <a:t>则称</a:t>
            </a:r>
            <a:r>
              <a:rPr lang="en-US" altLang="zh-CN" sz="2400" dirty="0">
                <a:solidFill>
                  <a:schemeClr val="tx1"/>
                </a:solidFill>
                <a:effectLst/>
              </a:rPr>
              <a:t> </a:t>
            </a:r>
            <a:r>
              <a:rPr lang="el-GR" altLang="zh-CN" sz="2400" dirty="0">
                <a:solidFill>
                  <a:schemeClr val="tx1"/>
                </a:solidFill>
                <a:effectLst/>
              </a:rPr>
              <a:t>α</a:t>
            </a:r>
            <a:r>
              <a:rPr lang="en-US" altLang="zh-CN" sz="2400" dirty="0">
                <a:solidFill>
                  <a:schemeClr val="tx1"/>
                </a:solidFill>
                <a:effectLst/>
              </a:rPr>
              <a:t> </a:t>
            </a:r>
            <a:r>
              <a:rPr lang="zh-CN" altLang="en-US" sz="2400" dirty="0">
                <a:solidFill>
                  <a:schemeClr val="tx1"/>
                </a:solidFill>
                <a:effectLst/>
              </a:rPr>
              <a:t>经过</a:t>
            </a:r>
            <a:r>
              <a:rPr lang="en-US" altLang="zh-CN" sz="2400" dirty="0">
                <a:solidFill>
                  <a:schemeClr val="tx1"/>
                </a:solidFill>
                <a:effectLst/>
              </a:rPr>
              <a:t> n </a:t>
            </a:r>
            <a:r>
              <a:rPr lang="zh-CN" altLang="en-US" sz="2400" dirty="0">
                <a:solidFill>
                  <a:schemeClr val="tx1"/>
                </a:solidFill>
                <a:effectLst/>
              </a:rPr>
              <a:t>步推导出</a:t>
            </a:r>
            <a:r>
              <a:rPr lang="en-US" altLang="zh-CN" sz="2400" dirty="0">
                <a:solidFill>
                  <a:schemeClr val="tx1"/>
                </a:solidFill>
                <a:effectLst/>
              </a:rPr>
              <a:t> </a:t>
            </a:r>
            <a:r>
              <a:rPr lang="el-GR" altLang="zh-CN" sz="2400" dirty="0">
                <a:solidFill>
                  <a:schemeClr val="tx1"/>
                </a:solidFill>
                <a:effectLst/>
              </a:rPr>
              <a:t>β</a:t>
            </a:r>
            <a:r>
              <a:rPr lang="zh-CN" altLang="en-US" sz="2400" dirty="0">
                <a:solidFill>
                  <a:schemeClr val="tx1"/>
                </a:solidFill>
                <a:effectLst/>
              </a:rPr>
              <a:t>，</a:t>
            </a:r>
            <a:br>
              <a:rPr lang="en-US" altLang="zh-CN" sz="2400" dirty="0">
                <a:solidFill>
                  <a:schemeClr val="tx1"/>
                </a:solidFill>
                <a:effectLst/>
              </a:rPr>
            </a:br>
            <a:r>
              <a:rPr lang="en-US" altLang="zh-CN" sz="2400" dirty="0">
                <a:solidFill>
                  <a:schemeClr val="tx1"/>
                </a:solidFill>
                <a:effectLst/>
              </a:rPr>
              <a:t>    </a:t>
            </a:r>
            <a:r>
              <a:rPr lang="zh-CN" altLang="en-US" sz="2400" dirty="0">
                <a:solidFill>
                  <a:schemeClr val="tx1"/>
                </a:solidFill>
                <a:effectLst/>
              </a:rPr>
              <a:t>记作</a:t>
            </a:r>
            <a:r>
              <a:rPr lang="en-US" altLang="zh-CN" sz="2400" dirty="0">
                <a:solidFill>
                  <a:schemeClr val="tx1"/>
                </a:solidFill>
                <a:effectLst/>
              </a:rPr>
              <a:t> </a:t>
            </a:r>
            <a:r>
              <a:rPr lang="el-GR" altLang="zh-CN" sz="2400" dirty="0">
                <a:solidFill>
                  <a:schemeClr val="tx1"/>
                </a:solidFill>
                <a:effectLst/>
              </a:rPr>
              <a:t>α</a:t>
            </a:r>
            <a:r>
              <a:rPr lang="en-US" altLang="zh-CN" sz="2400" dirty="0">
                <a:solidFill>
                  <a:schemeClr val="tx1"/>
                </a:solidFill>
                <a:effectLst/>
              </a:rPr>
              <a:t>    </a:t>
            </a:r>
            <a:r>
              <a:rPr kumimoji="1" lang="en-US" altLang="zh-CN" sz="2400" b="1" dirty="0">
                <a:solidFill>
                  <a:schemeClr val="tx1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l-GR" altLang="zh-CN" sz="2400" dirty="0">
                <a:solidFill>
                  <a:schemeClr val="tx1"/>
                </a:solidFill>
                <a:effectLst/>
              </a:rPr>
              <a:t>β</a:t>
            </a:r>
            <a:r>
              <a:rPr lang="zh-CN" altLang="en-US" sz="2400" dirty="0">
                <a:solidFill>
                  <a:schemeClr val="tx1"/>
                </a:solidFill>
                <a:effectLst/>
              </a:rPr>
              <a:t>，这种推导称为</a:t>
            </a:r>
            <a:r>
              <a:rPr lang="zh-CN" altLang="en-US" sz="2400" dirty="0">
                <a:solidFill>
                  <a:srgbClr val="FF0000"/>
                </a:solidFill>
                <a:effectLst/>
              </a:rPr>
              <a:t>多步推导</a:t>
            </a:r>
            <a:r>
              <a:rPr lang="zh-CN" altLang="en-US" sz="2400" dirty="0">
                <a:solidFill>
                  <a:schemeClr val="tx1"/>
                </a:solidFill>
                <a:effectLst/>
              </a:rPr>
              <a:t>或 </a:t>
            </a:r>
            <a:r>
              <a:rPr lang="en-US" altLang="zh-CN" sz="2400" dirty="0">
                <a:solidFill>
                  <a:srgbClr val="FF0000"/>
                </a:solidFill>
                <a:effectLst/>
              </a:rPr>
              <a:t>n</a:t>
            </a:r>
            <a:r>
              <a:rPr lang="zh-CN" altLang="en-US" sz="2400" dirty="0">
                <a:solidFill>
                  <a:srgbClr val="FF0000"/>
                </a:solidFill>
                <a:effectLst/>
              </a:rPr>
              <a:t> 步推导</a:t>
            </a:r>
            <a:r>
              <a:rPr lang="zh-CN" altLang="en-US" sz="2400" dirty="0">
                <a:solidFill>
                  <a:schemeClr val="tx1"/>
                </a:solidFill>
                <a:effectLst/>
              </a:rPr>
              <a:t>。</a:t>
            </a:r>
            <a:endParaRPr lang="en-US" altLang="zh-CN" sz="2400" dirty="0">
              <a:solidFill>
                <a:schemeClr val="tx1"/>
              </a:solidFill>
              <a:effectLst/>
            </a:endParaRPr>
          </a:p>
          <a:p>
            <a:pPr marL="457200" lvl="1" indent="0">
              <a:buNone/>
            </a:pPr>
            <a:r>
              <a:rPr kumimoji="1" lang="en-US" altLang="zh-CN" sz="2400" dirty="0">
                <a:solidFill>
                  <a:schemeClr val="tx1"/>
                </a:solidFill>
                <a:effectLst/>
              </a:rPr>
              <a:t>    Note: </a:t>
            </a:r>
            <a:r>
              <a:rPr lang="en-US" altLang="zh-CN" sz="2400" dirty="0">
                <a:solidFill>
                  <a:schemeClr val="tx1"/>
                </a:solidFill>
                <a:effectLst/>
              </a:rPr>
              <a:t>W</a:t>
            </a:r>
            <a:r>
              <a:rPr lang="en-US" altLang="zh-CN" sz="2400" baseline="-25000" dirty="0">
                <a:solidFill>
                  <a:schemeClr val="tx1"/>
                </a:solidFill>
                <a:effectLst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effectLst/>
              </a:rPr>
              <a:t> </a:t>
            </a:r>
            <a:r>
              <a:rPr kumimoji="1"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 </a:t>
            </a:r>
            <a:r>
              <a:rPr lang="en-US" altLang="zh-CN" sz="2400" dirty="0">
                <a:solidFill>
                  <a:schemeClr val="tx1"/>
                </a:solidFill>
                <a:effectLst/>
              </a:rPr>
              <a:t>V*, (1≤i≤n)</a:t>
            </a:r>
            <a:endParaRPr kumimoji="1" lang="en-US" altLang="zh-CN" sz="2400" dirty="0">
              <a:solidFill>
                <a:schemeClr val="tx1"/>
              </a:solidFill>
              <a:effectLst/>
              <a:cs typeface="Linux Biolinum O" panose="02000503000000000000" pitchFamily="2" charset="0"/>
            </a:endParaRPr>
          </a:p>
          <a:p>
            <a:r>
              <a:rPr lang="zh-CN" altLang="en-US" sz="3200" dirty="0"/>
              <a:t>多步归约</a:t>
            </a:r>
            <a:endParaRPr lang="en-US" altLang="zh-CN" sz="3200" dirty="0"/>
          </a:p>
          <a:p>
            <a:pPr lvl="1"/>
            <a:r>
              <a:rPr kumimoji="1" lang="zh-CN" altLang="en-US" sz="2400" dirty="0">
                <a:solidFill>
                  <a:schemeClr val="tx1"/>
                </a:solidFill>
                <a:effectLst/>
                <a:cs typeface="Linux Biolinum O" panose="02000503000000000000" pitchFamily="2" charset="0"/>
              </a:rPr>
              <a:t>如果</a:t>
            </a:r>
            <a:r>
              <a:rPr kumimoji="1" lang="en-US" altLang="zh-CN" sz="2400" dirty="0">
                <a:solidFill>
                  <a:schemeClr val="tx1"/>
                </a:solidFill>
                <a:effectLst/>
                <a:cs typeface="Linux Biolinum O" panose="02000503000000000000" pitchFamily="2" charset="0"/>
              </a:rPr>
              <a:t> </a:t>
            </a:r>
            <a:r>
              <a:rPr lang="el-GR" altLang="zh-CN" sz="2400" dirty="0">
                <a:solidFill>
                  <a:schemeClr val="tx1"/>
                </a:solidFill>
                <a:effectLst/>
              </a:rPr>
              <a:t>α</a:t>
            </a:r>
            <a:r>
              <a:rPr lang="en-US" altLang="zh-CN" sz="2400" dirty="0">
                <a:solidFill>
                  <a:schemeClr val="tx1"/>
                </a:solidFill>
                <a:effectLst/>
              </a:rPr>
              <a:t>    </a:t>
            </a:r>
            <a:r>
              <a:rPr kumimoji="1" lang="en-US" altLang="zh-CN" sz="2400" b="1" dirty="0">
                <a:solidFill>
                  <a:schemeClr val="tx1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l-GR" altLang="zh-CN" sz="2400" dirty="0">
                <a:solidFill>
                  <a:schemeClr val="tx1"/>
                </a:solidFill>
                <a:effectLst/>
              </a:rPr>
              <a:t>β</a:t>
            </a:r>
            <a:r>
              <a:rPr lang="zh-CN" altLang="en-US" sz="2400" dirty="0">
                <a:solidFill>
                  <a:schemeClr val="tx1"/>
                </a:solidFill>
                <a:effectLst/>
              </a:rPr>
              <a:t>，也称 </a:t>
            </a:r>
            <a:r>
              <a:rPr lang="el-GR" altLang="zh-CN" sz="2400" dirty="0">
                <a:solidFill>
                  <a:schemeClr val="tx1"/>
                </a:solidFill>
                <a:effectLst/>
              </a:rPr>
              <a:t>β</a:t>
            </a:r>
            <a:r>
              <a:rPr lang="zh-CN" altLang="en-US" sz="2400" dirty="0">
                <a:solidFill>
                  <a:schemeClr val="tx1"/>
                </a:solidFill>
                <a:effectLst/>
              </a:rPr>
              <a:t> 归约到 </a:t>
            </a:r>
            <a:r>
              <a:rPr lang="el-GR" altLang="zh-CN" sz="2400" dirty="0">
                <a:solidFill>
                  <a:schemeClr val="tx1"/>
                </a:solidFill>
                <a:effectLst/>
              </a:rPr>
              <a:t>α</a:t>
            </a:r>
            <a:r>
              <a:rPr lang="zh-CN" altLang="en-US" sz="2400" dirty="0">
                <a:solidFill>
                  <a:schemeClr val="tx1"/>
                </a:solidFill>
                <a:effectLst/>
              </a:rPr>
              <a:t> </a:t>
            </a:r>
            <a:r>
              <a:rPr lang="zh-CN" altLang="el-GR" sz="2400" dirty="0">
                <a:solidFill>
                  <a:schemeClr val="tx1"/>
                </a:solidFill>
                <a:effectLst/>
              </a:rPr>
              <a:t>，</a:t>
            </a:r>
            <a:r>
              <a:rPr lang="zh-CN" altLang="en-US" sz="2400" dirty="0">
                <a:solidFill>
                  <a:schemeClr val="tx1"/>
                </a:solidFill>
                <a:effectLst/>
              </a:rPr>
              <a:t>也称为 </a:t>
            </a:r>
            <a:r>
              <a:rPr lang="en-US" altLang="zh-CN" sz="2400" dirty="0">
                <a:solidFill>
                  <a:schemeClr val="tx1"/>
                </a:solidFill>
                <a:effectLst/>
              </a:rPr>
              <a:t>n</a:t>
            </a:r>
            <a:r>
              <a:rPr lang="zh-CN" altLang="en-US" sz="2400" dirty="0">
                <a:solidFill>
                  <a:schemeClr val="tx1"/>
                </a:solidFill>
                <a:effectLst/>
              </a:rPr>
              <a:t> 步归约或多步归约。</a:t>
            </a:r>
            <a:endParaRPr lang="en-US" altLang="zh-CN" sz="2400" dirty="0">
              <a:solidFill>
                <a:schemeClr val="tx1"/>
              </a:solidFill>
              <a:effectLst/>
            </a:endParaRPr>
          </a:p>
          <a:p>
            <a:endParaRPr lang="en-US" altLang="zh-CN" sz="2400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6164" y="3429000"/>
            <a:ext cx="463940" cy="410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6164" y="5190076"/>
            <a:ext cx="463940" cy="41009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文法与语言的形式化定义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966691"/>
          </a:xfrm>
        </p:spPr>
        <p:txBody>
          <a:bodyPr/>
          <a:lstStyle/>
          <a:p>
            <a:r>
              <a:rPr lang="en-US" altLang="zh-CN" sz="3200" dirty="0"/>
              <a:t>[</a:t>
            </a:r>
            <a:r>
              <a:rPr lang="zh-CN" altLang="en-US" sz="3200" dirty="0"/>
              <a:t>例</a:t>
            </a:r>
            <a:r>
              <a:rPr lang="en-US" altLang="zh-CN" sz="3200" dirty="0"/>
              <a:t>] </a:t>
            </a:r>
            <a:r>
              <a:rPr lang="zh-CN" altLang="en-US" sz="3200" dirty="0"/>
              <a:t>文法</a:t>
            </a:r>
            <a:r>
              <a:rPr lang="en-US" altLang="zh-CN" sz="3200" dirty="0"/>
              <a:t>G[S]:</a:t>
            </a:r>
            <a:endParaRPr lang="en-US" altLang="zh-CN" sz="3200" dirty="0"/>
          </a:p>
          <a:p>
            <a:pPr marL="0" indent="0" algn="just" eaLnBrk="1" hangingPunct="1">
              <a:buNone/>
            </a:pPr>
            <a:r>
              <a:rPr kumimoji="1" lang="en-US" altLang="zh-CN" sz="2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1. </a:t>
            </a:r>
            <a:r>
              <a:rPr kumimoji="1" lang="en-US" altLang="zh-CN" sz="2800" dirty="0" err="1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S→aSb</a:t>
            </a:r>
            <a:endParaRPr kumimoji="1" lang="en-US" altLang="zh-CN" sz="28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indent="0" algn="just" eaLnBrk="1" hangingPunct="1">
              <a:buNone/>
            </a:pPr>
            <a:r>
              <a:rPr kumimoji="1" lang="en-US" altLang="zh-CN" sz="2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2. </a:t>
            </a:r>
            <a:r>
              <a:rPr kumimoji="1" lang="en-US" altLang="zh-CN" sz="2800" dirty="0" err="1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S→ab</a:t>
            </a:r>
            <a:endParaRPr kumimoji="1" lang="en-US" altLang="zh-CN" sz="28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690061" y="3429000"/>
                <a:ext cx="7024149" cy="23938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kumimoji="1" lang="en-US" altLang="zh-CN" sz="28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S </a:t>
                </a:r>
                <a:r>
                  <a:rPr kumimoji="1" lang="en-US" altLang="zh-CN" sz="2800" b="1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  <a:sym typeface="Symbol" panose="05050102010706020507" pitchFamily="18" charset="2"/>
                  </a:rPr>
                  <a:t></a:t>
                </a:r>
                <a:r>
                  <a:rPr kumimoji="1" lang="en-US" altLang="zh-CN" sz="2800" b="1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2800" b="1" dirty="0" err="1">
                    <a:solidFill>
                      <a:srgbClr val="FF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a</a:t>
                </a:r>
                <a:r>
                  <a:rPr kumimoji="1" lang="en-US" altLang="zh-CN" sz="2800" b="1" dirty="0" err="1">
                    <a:solidFill>
                      <a:srgbClr val="00B05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S</a:t>
                </a:r>
                <a:r>
                  <a:rPr kumimoji="1" lang="en-US" altLang="zh-CN" sz="2800" b="1" dirty="0" err="1">
                    <a:solidFill>
                      <a:srgbClr val="FF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b</a:t>
                </a:r>
                <a:r>
                  <a:rPr kumimoji="1" lang="en-US" altLang="zh-CN" sz="2800" b="1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  <a:sym typeface="Symbol" panose="05050102010706020507" pitchFamily="18" charset="2"/>
                  </a:rPr>
                  <a:t> </a:t>
                </a:r>
                <a:r>
                  <a:rPr kumimoji="1" lang="en-US" altLang="zh-CN" sz="2800" b="1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2800" b="1" dirty="0" err="1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a</a:t>
                </a:r>
                <a:r>
                  <a:rPr kumimoji="1" lang="en-US" altLang="zh-CN" sz="2800" b="1" dirty="0" err="1">
                    <a:solidFill>
                      <a:srgbClr val="00B05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aSb</a:t>
                </a:r>
                <a:r>
                  <a:rPr kumimoji="1" lang="en-US" altLang="zh-CN" sz="2800" b="1" dirty="0" err="1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b</a:t>
                </a:r>
                <a:r>
                  <a:rPr kumimoji="1" lang="en-US" altLang="zh-CN" sz="2800" b="1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 </a:t>
                </a:r>
                <a:endParaRPr kumimoji="1" lang="en-US" altLang="zh-CN" sz="28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  <a:p>
                <a:pPr algn="just">
                  <a:lnSpc>
                    <a:spcPct val="120000"/>
                  </a:lnSpc>
                </a:pPr>
                <a:r>
                  <a:rPr kumimoji="1" lang="en-US" altLang="zh-CN" sz="28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S </a:t>
                </a:r>
                <a:r>
                  <a:rPr kumimoji="1" lang="en-US" altLang="zh-CN" sz="2800" b="1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  <a:sym typeface="Symbol" panose="05050102010706020507" pitchFamily="18" charset="2"/>
                  </a:rPr>
                  <a:t></a:t>
                </a:r>
                <a:r>
                  <a:rPr kumimoji="1" lang="en-US" altLang="zh-CN" sz="2800" b="1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2800" b="1" dirty="0" err="1">
                    <a:solidFill>
                      <a:srgbClr val="FF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a</a:t>
                </a:r>
                <a:r>
                  <a:rPr kumimoji="1" lang="en-US" altLang="zh-CN" sz="2800" b="1" dirty="0" err="1">
                    <a:solidFill>
                      <a:srgbClr val="00B05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S</a:t>
                </a:r>
                <a:r>
                  <a:rPr kumimoji="1" lang="en-US" altLang="zh-CN" sz="2800" b="1" dirty="0" err="1">
                    <a:solidFill>
                      <a:srgbClr val="FF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b</a:t>
                </a:r>
                <a:r>
                  <a:rPr kumimoji="1" lang="en-US" altLang="zh-CN" sz="2800" b="1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  <a:sym typeface="Symbol" panose="05050102010706020507" pitchFamily="18" charset="2"/>
                  </a:rPr>
                  <a:t> </a:t>
                </a:r>
                <a:r>
                  <a:rPr kumimoji="1" lang="en-US" altLang="zh-CN" sz="2800" b="1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2800" b="1" dirty="0" err="1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a</a:t>
                </a:r>
                <a:r>
                  <a:rPr kumimoji="1" lang="en-US" altLang="zh-CN" sz="2800" b="1" dirty="0" err="1">
                    <a:solidFill>
                      <a:srgbClr val="00B05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ab</a:t>
                </a:r>
                <a:r>
                  <a:rPr kumimoji="1" lang="en-US" altLang="zh-CN" sz="2800" b="1" dirty="0" err="1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b</a:t>
                </a:r>
                <a:endParaRPr kumimoji="1" lang="en-US" altLang="zh-CN" sz="28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  <a:p>
                <a:pPr algn="just">
                  <a:lnSpc>
                    <a:spcPct val="120000"/>
                  </a:lnSpc>
                </a:pPr>
                <a:r>
                  <a:rPr kumimoji="1" lang="zh-CN" altLang="en-US" sz="2800" b="1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显有</a:t>
                </a:r>
                <a:r>
                  <a:rPr kumimoji="1" lang="en-US" altLang="zh-CN" sz="2800" b="1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S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groupChr>
                  </m:oMath>
                </a14:m>
                <a:r>
                  <a:rPr kumimoji="1" lang="en-US" altLang="zh-CN" sz="2800" b="1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  <a:sym typeface="Symbol" panose="05050102010706020507" pitchFamily="18" charset="2"/>
                  </a:rPr>
                  <a:t> </a:t>
                </a:r>
                <a:r>
                  <a:rPr kumimoji="1" lang="en-US" altLang="zh-CN" sz="2800" b="1" dirty="0" err="1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aaSbb</a:t>
                </a:r>
                <a:r>
                  <a:rPr kumimoji="1" lang="en-US" altLang="zh-CN" sz="2800" b="1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 </a:t>
                </a:r>
                <a:r>
                  <a:rPr kumimoji="1" lang="zh-CN" altLang="en-US" sz="2800" b="1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和 </a:t>
                </a:r>
                <a:r>
                  <a:rPr kumimoji="1" lang="en-US" altLang="zh-CN" sz="2800" b="1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S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groupChr>
                  </m:oMath>
                </a14:m>
                <a:r>
                  <a:rPr kumimoji="1" lang="en-US" altLang="zh-CN" sz="2800" b="1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 aabb</a:t>
                </a:r>
                <a:endParaRPr kumimoji="1" lang="en-US" altLang="zh-CN" sz="28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  <a:p>
                <a:pPr algn="just">
                  <a:lnSpc>
                    <a:spcPct val="120000"/>
                  </a:lnSpc>
                </a:pPr>
                <a:r>
                  <a:rPr kumimoji="1" lang="en-US" altLang="zh-CN" sz="28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S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groupChr>
                  </m:oMath>
                </a14:m>
                <a:r>
                  <a:rPr kumimoji="1" lang="en-US" altLang="zh-CN" sz="2800" b="1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28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ab </a:t>
                </a:r>
                <a:r>
                  <a:rPr kumimoji="1" lang="zh-CN" altLang="en-US" sz="28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？ </a:t>
                </a:r>
                <a:endParaRPr lang="zh-CN" alt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61" y="3429000"/>
                <a:ext cx="7024149" cy="2393860"/>
              </a:xfrm>
              <a:prstGeom prst="rect">
                <a:avLst/>
              </a:prstGeom>
              <a:blipFill rotWithShape="1">
                <a:blip r:embed="rId1"/>
                <a:stretch>
                  <a:fillRect l="-6" r="3" b="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文法与语言的形式化定义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87822" y="942764"/>
                <a:ext cx="10515599" cy="2083069"/>
              </a:xfrm>
            </p:spPr>
            <p:txBody>
              <a:bodyPr/>
              <a:lstStyle/>
              <a:p>
                <a:r>
                  <a:rPr lang="en-US" altLang="zh-CN" sz="3200" dirty="0"/>
                  <a:t>0</a:t>
                </a:r>
                <a:r>
                  <a:rPr lang="zh-CN" altLang="en-US" sz="3200" dirty="0"/>
                  <a:t>步及</a:t>
                </a:r>
                <a:r>
                  <a:rPr lang="en-US" altLang="zh-CN" sz="3200" dirty="0"/>
                  <a:t>0</a:t>
                </a:r>
                <a:r>
                  <a:rPr lang="zh-CN" altLang="en-US" sz="3200" dirty="0"/>
                  <a:t>步以上推导与归约</a:t>
                </a:r>
                <a:endParaRPr lang="en-US" altLang="zh-CN" sz="3200" dirty="0"/>
              </a:p>
              <a:p>
                <a:pPr marL="0" marR="0" lvl="0" indent="573405" algn="l" defTabSz="914400" rtl="0" eaLnBrk="1" fontAlgn="base" latinLnBrk="0" hangingPunct="1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cs typeface="+mn-cs"/>
                  </a:rPr>
                  <a:t>若有</a:t>
                </a:r>
                <a:r>
                  <a:rPr kumimoji="1" lang="en-US" altLang="zh-CN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cs typeface="+mn-cs"/>
                  </a:rPr>
                  <a:t>α</a:t>
                </a:r>
                <a:r>
                  <a:rPr kumimoji="0" lang="en-US" altLang="zh-CN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kumimoji="0" lang="en-US" altLang="zh-CN" sz="280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</m:t>
                        </m:r>
                      </m:e>
                    </m:groupChr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1" lang="en-US" altLang="zh-CN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cs typeface="+mn-cs"/>
                  </a:rPr>
                  <a:t>β</a:t>
                </a:r>
                <a:r>
                  <a:rPr kumimoji="1" lang="zh-CN" alt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cs typeface="+mn-cs"/>
                  </a:rPr>
                  <a:t>，或</a:t>
                </a:r>
                <a:r>
                  <a:rPr kumimoji="1" lang="en-US" altLang="zh-CN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cs typeface="+mn-cs"/>
                  </a:rPr>
                  <a:t>α→ β,</a:t>
                </a:r>
                <a:r>
                  <a:rPr kumimoji="1" lang="zh-CN" alt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cs typeface="+mn-cs"/>
                  </a:rPr>
                  <a:t>则记作</a:t>
                </a:r>
                <a:r>
                  <a:rPr kumimoji="1" lang="en-US" altLang="zh-CN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cs typeface="+mn-cs"/>
                  </a:rPr>
                  <a:t>α</a:t>
                </a:r>
                <a:r>
                  <a:rPr kumimoji="0" lang="en-US" altLang="zh-CN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kumimoji="0" lang="en-US" altLang="zh-CN" sz="280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kumimoji="0" lang="zh-CN" alt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∗</m:t>
                        </m:r>
                      </m:e>
                    </m:groupChr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1" lang="en-US" altLang="zh-CN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cs typeface="+mn-cs"/>
                  </a:rPr>
                  <a:t>β</a:t>
                </a:r>
                <a:r>
                  <a:rPr kumimoji="1" lang="zh-CN" alt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cs typeface="+mn-cs"/>
                  </a:rPr>
                  <a:t>。</a:t>
                </a:r>
                <a:endParaRPr kumimoji="1" lang="zh-CN" altLang="en-US" sz="28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  <a:sym typeface="Symbol" panose="05050102010706020507" pitchFamily="18" charset="2"/>
                </a:endParaRPr>
              </a:p>
              <a:p>
                <a:pPr algn="just" eaLnBrk="1" hangingPunct="1"/>
                <a:r>
                  <a:rPr kumimoji="1" lang="zh-CN" altLang="en-US" sz="2800" dirty="0">
                    <a:latin typeface="+mn-ea"/>
                    <a:ea typeface="+mn-ea"/>
                  </a:rPr>
                  <a:t>设</a:t>
                </a:r>
                <a:r>
                  <a:rPr kumimoji="1" lang="en-US" altLang="zh-CN" sz="2800" dirty="0">
                    <a:latin typeface="+mn-ea"/>
                    <a:ea typeface="+mn-ea"/>
                  </a:rPr>
                  <a:t>G[S]: 1. </a:t>
                </a:r>
                <a:r>
                  <a:rPr kumimoji="1" lang="en-US" altLang="zh-CN" sz="2800" dirty="0" err="1">
                    <a:latin typeface="+mn-ea"/>
                    <a:ea typeface="+mn-ea"/>
                  </a:rPr>
                  <a:t>S→aSb</a:t>
                </a:r>
                <a:r>
                  <a:rPr kumimoji="1" lang="zh-CN" altLang="en-US" sz="2800" dirty="0">
                    <a:latin typeface="+mn-ea"/>
                    <a:ea typeface="+mn-ea"/>
                  </a:rPr>
                  <a:t>，  </a:t>
                </a:r>
                <a:r>
                  <a:rPr kumimoji="1" lang="en-US" altLang="zh-CN" sz="2800" dirty="0">
                    <a:latin typeface="+mn-ea"/>
                    <a:ea typeface="+mn-ea"/>
                  </a:rPr>
                  <a:t>2. </a:t>
                </a:r>
                <a:r>
                  <a:rPr kumimoji="1" lang="en-US" altLang="zh-CN" sz="2800" dirty="0" err="1">
                    <a:latin typeface="+mn-ea"/>
                    <a:ea typeface="+mn-ea"/>
                  </a:rPr>
                  <a:t>S→ab</a:t>
                </a:r>
                <a:endParaRPr kumimoji="1" lang="en-US" altLang="zh-CN" sz="2800" dirty="0">
                  <a:latin typeface="+mn-ea"/>
                  <a:ea typeface="+mn-ea"/>
                </a:endParaRPr>
              </a:p>
              <a:p>
                <a:pPr algn="just" eaLnBrk="1" hangingPunct="1"/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822" y="942764"/>
                <a:ext cx="10515599" cy="2083069"/>
              </a:xfrm>
              <a:blipFill rotWithShape="1">
                <a:blip r:embed="rId1"/>
                <a:stretch>
                  <a:fillRect l="-1" t="-20" r="1" b="-194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45374" y="3025833"/>
            <a:ext cx="4607168" cy="2195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hangingPunct="1"/>
            <a:r>
              <a:rPr kumimoji="1" lang="en-US" altLang="zh-CN" sz="2400" dirty="0">
                <a:latin typeface="+mn-ea"/>
              </a:rPr>
              <a:t>(1)</a:t>
            </a:r>
            <a:r>
              <a:rPr kumimoji="1" lang="en-US" altLang="zh-CN" sz="2400" dirty="0">
                <a:solidFill>
                  <a:srgbClr val="FF0000"/>
                </a:solidFill>
                <a:latin typeface="+mn-ea"/>
              </a:rPr>
              <a:t> S</a:t>
            </a:r>
            <a:r>
              <a:rPr kumimoji="1" lang="en-US" altLang="zh-CN" sz="2400" dirty="0">
                <a:latin typeface="+mn-ea"/>
                <a:sym typeface="Symbol" panose="05050102010706020507" pitchFamily="18" charset="2"/>
              </a:rPr>
              <a:t>  </a:t>
            </a:r>
            <a:r>
              <a:rPr kumimoji="1" lang="en-US" altLang="zh-CN" sz="2400" dirty="0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ab   </a:t>
            </a:r>
            <a:r>
              <a:rPr kumimoji="1" lang="en-US" altLang="zh-CN" sz="2400" dirty="0">
                <a:latin typeface="+mn-ea"/>
              </a:rPr>
              <a:t>(</a:t>
            </a:r>
            <a:r>
              <a:rPr kumimoji="1" lang="zh-CN" altLang="en-US" sz="2400" dirty="0">
                <a:latin typeface="+mn-ea"/>
              </a:rPr>
              <a:t>规则</a:t>
            </a:r>
            <a:r>
              <a:rPr kumimoji="1" lang="en-US" altLang="zh-CN" sz="2400" dirty="0">
                <a:latin typeface="+mn-ea"/>
              </a:rPr>
              <a:t>2)</a:t>
            </a:r>
            <a:endParaRPr kumimoji="1" lang="en-US" altLang="zh-CN" sz="2400" dirty="0"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kumimoji="1" lang="en-US" altLang="zh-CN" sz="2400" dirty="0">
                <a:latin typeface="+mn-ea"/>
              </a:rPr>
              <a:t>(2) </a:t>
            </a:r>
            <a:r>
              <a:rPr kumimoji="1" lang="en-US" altLang="zh-CN" sz="2400" dirty="0">
                <a:solidFill>
                  <a:srgbClr val="FF0000"/>
                </a:solidFill>
                <a:latin typeface="+mn-ea"/>
              </a:rPr>
              <a:t>S </a:t>
            </a:r>
            <a:r>
              <a:rPr kumimoji="1" lang="en-US" altLang="zh-CN" sz="2400" dirty="0">
                <a:latin typeface="+mn-ea"/>
                <a:sym typeface="Symbol" panose="05050102010706020507" pitchFamily="18" charset="2"/>
              </a:rPr>
              <a:t></a:t>
            </a:r>
            <a:r>
              <a:rPr kumimoji="1" lang="en-US" altLang="zh-CN" sz="2400" dirty="0">
                <a:latin typeface="+mn-ea"/>
              </a:rPr>
              <a:t> </a:t>
            </a:r>
            <a:r>
              <a:rPr kumimoji="1" lang="en-US" altLang="zh-CN" sz="2400" dirty="0" err="1">
                <a:solidFill>
                  <a:srgbClr val="FF0000"/>
                </a:solidFill>
                <a:latin typeface="+mn-ea"/>
              </a:rPr>
              <a:t>aSb</a:t>
            </a:r>
            <a:r>
              <a:rPr kumimoji="1" lang="en-US" altLang="zh-CN" sz="2400" dirty="0">
                <a:latin typeface="+mn-ea"/>
              </a:rPr>
              <a:t>  (</a:t>
            </a:r>
            <a:r>
              <a:rPr kumimoji="1" lang="zh-CN" altLang="en-US" sz="2400" dirty="0">
                <a:latin typeface="+mn-ea"/>
              </a:rPr>
              <a:t>规则</a:t>
            </a:r>
            <a:r>
              <a:rPr kumimoji="1" lang="en-US" altLang="zh-CN" sz="2400" dirty="0">
                <a:latin typeface="+mn-ea"/>
              </a:rPr>
              <a:t>1)</a:t>
            </a:r>
            <a:endParaRPr kumimoji="1" lang="en-US" altLang="zh-CN" sz="2400" dirty="0"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kumimoji="1" lang="en-US" altLang="zh-CN" sz="2400" dirty="0">
                <a:latin typeface="+mn-ea"/>
                <a:sym typeface="Symbol" panose="05050102010706020507" pitchFamily="18" charset="2"/>
              </a:rPr>
              <a:t>(3) </a:t>
            </a:r>
            <a:r>
              <a:rPr kumimoji="1" lang="en-US" altLang="zh-CN" sz="2400" dirty="0" err="1">
                <a:latin typeface="+mn-ea"/>
                <a:sym typeface="Symbol" panose="05050102010706020507" pitchFamily="18" charset="2"/>
              </a:rPr>
              <a:t>a</a:t>
            </a:r>
            <a:r>
              <a:rPr kumimoji="1" lang="en-US" altLang="zh-CN" sz="2400" dirty="0" err="1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S</a:t>
            </a:r>
            <a:r>
              <a:rPr kumimoji="1" lang="en-US" altLang="zh-CN" sz="2400" dirty="0" err="1">
                <a:latin typeface="+mn-ea"/>
                <a:sym typeface="Symbol" panose="05050102010706020507" pitchFamily="18" charset="2"/>
              </a:rPr>
              <a:t>b</a:t>
            </a:r>
            <a:r>
              <a:rPr kumimoji="1" lang="en-US" altLang="zh-CN" sz="2400" dirty="0">
                <a:latin typeface="+mn-ea"/>
                <a:sym typeface="Symbol" panose="05050102010706020507" pitchFamily="18" charset="2"/>
              </a:rPr>
              <a:t> </a:t>
            </a:r>
            <a:r>
              <a:rPr kumimoji="1" lang="en-US" altLang="zh-CN" sz="2400" dirty="0">
                <a:latin typeface="+mn-ea"/>
              </a:rPr>
              <a:t> </a:t>
            </a:r>
            <a:r>
              <a:rPr kumimoji="1" lang="en-US" altLang="zh-CN" sz="2400" dirty="0" err="1">
                <a:latin typeface="+mn-ea"/>
              </a:rPr>
              <a:t>a</a:t>
            </a:r>
            <a:r>
              <a:rPr kumimoji="1" lang="en-US" altLang="zh-CN" sz="2400" dirty="0" err="1">
                <a:solidFill>
                  <a:srgbClr val="FF0000"/>
                </a:solidFill>
                <a:latin typeface="+mn-ea"/>
              </a:rPr>
              <a:t>aSb</a:t>
            </a:r>
            <a:r>
              <a:rPr kumimoji="1" lang="en-US" altLang="zh-CN" sz="2400" dirty="0" err="1">
                <a:latin typeface="+mn-ea"/>
              </a:rPr>
              <a:t>b</a:t>
            </a:r>
            <a:r>
              <a:rPr kumimoji="1" lang="en-US" altLang="zh-CN" sz="2400" dirty="0">
                <a:latin typeface="+mn-ea"/>
              </a:rPr>
              <a:t>  (</a:t>
            </a:r>
            <a:r>
              <a:rPr kumimoji="1" lang="zh-CN" altLang="en-US" sz="2400" dirty="0">
                <a:latin typeface="+mn-ea"/>
              </a:rPr>
              <a:t>规则</a:t>
            </a:r>
            <a:r>
              <a:rPr kumimoji="1" lang="en-US" altLang="zh-CN" sz="2400" dirty="0">
                <a:latin typeface="+mn-ea"/>
              </a:rPr>
              <a:t>1)</a:t>
            </a:r>
            <a:endParaRPr kumimoji="1" lang="en-US" altLang="zh-CN" sz="2400" dirty="0"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kumimoji="1" lang="en-US" altLang="zh-CN" sz="2400" dirty="0">
                <a:latin typeface="+mn-ea"/>
                <a:sym typeface="Symbol" panose="05050102010706020507" pitchFamily="18" charset="2"/>
              </a:rPr>
              <a:t>(4) </a:t>
            </a:r>
            <a:r>
              <a:rPr kumimoji="1" lang="en-US" altLang="zh-CN" sz="2400" dirty="0" err="1">
                <a:latin typeface="+mn-ea"/>
                <a:sym typeface="Symbol" panose="05050102010706020507" pitchFamily="18" charset="2"/>
              </a:rPr>
              <a:t>a</a:t>
            </a:r>
            <a:r>
              <a:rPr kumimoji="1" lang="en-US" altLang="zh-CN" sz="2400" dirty="0" err="1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S</a:t>
            </a:r>
            <a:r>
              <a:rPr kumimoji="1" lang="en-US" altLang="zh-CN" sz="2400" dirty="0" err="1">
                <a:latin typeface="+mn-ea"/>
                <a:sym typeface="Symbol" panose="05050102010706020507" pitchFamily="18" charset="2"/>
              </a:rPr>
              <a:t>b</a:t>
            </a:r>
            <a:r>
              <a:rPr kumimoji="1" lang="en-US" altLang="zh-CN" sz="2400" dirty="0">
                <a:latin typeface="+mn-ea"/>
                <a:sym typeface="Symbol" panose="05050102010706020507" pitchFamily="18" charset="2"/>
              </a:rPr>
              <a:t> </a:t>
            </a:r>
            <a:r>
              <a:rPr kumimoji="1" lang="en-US" altLang="zh-CN" sz="2400" dirty="0">
                <a:latin typeface="+mn-ea"/>
              </a:rPr>
              <a:t> </a:t>
            </a:r>
            <a:r>
              <a:rPr kumimoji="1" lang="en-US" altLang="zh-CN" sz="2400" dirty="0" err="1">
                <a:latin typeface="+mn-ea"/>
              </a:rPr>
              <a:t>a</a:t>
            </a:r>
            <a:r>
              <a:rPr kumimoji="1" lang="en-US" altLang="zh-CN" sz="2400" dirty="0" err="1">
                <a:solidFill>
                  <a:srgbClr val="FF0000"/>
                </a:solidFill>
                <a:latin typeface="+mn-ea"/>
              </a:rPr>
              <a:t>ab</a:t>
            </a:r>
            <a:r>
              <a:rPr kumimoji="1" lang="en-US" altLang="zh-CN" sz="2400" dirty="0" err="1">
                <a:latin typeface="+mn-ea"/>
              </a:rPr>
              <a:t>b</a:t>
            </a:r>
            <a:r>
              <a:rPr kumimoji="1" lang="en-US" altLang="zh-CN" sz="2400" dirty="0">
                <a:latin typeface="+mn-ea"/>
              </a:rPr>
              <a:t>  (</a:t>
            </a:r>
            <a:r>
              <a:rPr kumimoji="1" lang="zh-CN" altLang="en-US" sz="2400" dirty="0">
                <a:latin typeface="+mn-ea"/>
              </a:rPr>
              <a:t>规则</a:t>
            </a:r>
            <a:r>
              <a:rPr kumimoji="1" lang="en-US" altLang="zh-CN" sz="2400" dirty="0">
                <a:latin typeface="+mn-ea"/>
              </a:rPr>
              <a:t>2)</a:t>
            </a:r>
            <a:endParaRPr kumimoji="1" lang="en-US" altLang="zh-CN" sz="2400" dirty="0"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kumimoji="1" lang="en-US" altLang="zh-CN" sz="2400" dirty="0">
                <a:latin typeface="+mn-ea"/>
                <a:sym typeface="Symbol" panose="05050102010706020507" pitchFamily="18" charset="2"/>
              </a:rPr>
              <a:t>(5) </a:t>
            </a:r>
            <a:r>
              <a:rPr kumimoji="1" lang="en-US" altLang="zh-CN" sz="2400" dirty="0" err="1">
                <a:latin typeface="+mn-ea"/>
                <a:sym typeface="Symbol" panose="05050102010706020507" pitchFamily="18" charset="2"/>
              </a:rPr>
              <a:t>a</a:t>
            </a:r>
            <a:r>
              <a:rPr kumimoji="1" lang="en-US" altLang="zh-CN" sz="2400" dirty="0" err="1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S</a:t>
            </a:r>
            <a:r>
              <a:rPr kumimoji="1" lang="en-US" altLang="zh-CN" sz="2400" dirty="0" err="1">
                <a:latin typeface="+mn-ea"/>
                <a:sym typeface="Symbol" panose="05050102010706020507" pitchFamily="18" charset="2"/>
              </a:rPr>
              <a:t>bSb</a:t>
            </a:r>
            <a:r>
              <a:rPr kumimoji="1" lang="en-US" altLang="zh-CN" sz="2400" dirty="0">
                <a:latin typeface="+mn-ea"/>
                <a:sym typeface="Symbol" panose="05050102010706020507" pitchFamily="18" charset="2"/>
              </a:rPr>
              <a:t> </a:t>
            </a:r>
            <a:r>
              <a:rPr kumimoji="1" lang="en-US" altLang="zh-CN" sz="2400" dirty="0">
                <a:latin typeface="+mn-ea"/>
              </a:rPr>
              <a:t> </a:t>
            </a:r>
            <a:r>
              <a:rPr kumimoji="1" lang="en-US" altLang="zh-CN" sz="2400" dirty="0" err="1">
                <a:latin typeface="+mn-ea"/>
              </a:rPr>
              <a:t>a</a:t>
            </a:r>
            <a:r>
              <a:rPr kumimoji="1" lang="en-US" altLang="zh-CN" sz="2400" dirty="0" err="1">
                <a:solidFill>
                  <a:srgbClr val="FF0000"/>
                </a:solidFill>
                <a:latin typeface="+mn-ea"/>
              </a:rPr>
              <a:t>aSb</a:t>
            </a:r>
            <a:r>
              <a:rPr kumimoji="1" lang="en-US" altLang="zh-CN" sz="2400" dirty="0" err="1">
                <a:latin typeface="+mn-ea"/>
              </a:rPr>
              <a:t>bSb</a:t>
            </a:r>
            <a:r>
              <a:rPr kumimoji="1" lang="en-US" altLang="zh-CN" sz="2400" dirty="0">
                <a:latin typeface="+mn-ea"/>
              </a:rPr>
              <a:t> (</a:t>
            </a:r>
            <a:r>
              <a:rPr kumimoji="1" lang="zh-CN" altLang="en-US" sz="2400" dirty="0">
                <a:latin typeface="+mn-ea"/>
              </a:rPr>
              <a:t>规则</a:t>
            </a:r>
            <a:r>
              <a:rPr kumimoji="1" lang="en-US" altLang="zh-CN" sz="2400" dirty="0">
                <a:latin typeface="+mn-ea"/>
              </a:rPr>
              <a:t>1)</a:t>
            </a:r>
            <a:endParaRPr kumimoji="1" lang="en-US" altLang="zh-CN" sz="2400" dirty="0">
              <a:latin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888076" y="5489195"/>
                <a:ext cx="5327194" cy="575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kumimoji="1" lang="en-US" altLang="zh-CN" sz="2400" dirty="0">
                    <a:latin typeface="+mn-ea"/>
                  </a:rPr>
                  <a:t>S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zh-CN" alt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groupChr>
                  </m:oMath>
                </a14:m>
                <a:r>
                  <a:rPr kumimoji="1" lang="en-US" altLang="zh-CN" sz="2400" dirty="0">
                    <a:latin typeface="+mn-ea"/>
                    <a:sym typeface="Symbol" panose="05050102010706020507" pitchFamily="18" charset="2"/>
                  </a:rPr>
                  <a:t> </a:t>
                </a:r>
                <a:r>
                  <a:rPr kumimoji="1" lang="en-US" altLang="zh-CN" sz="2400" dirty="0" err="1">
                    <a:latin typeface="+mn-ea"/>
                  </a:rPr>
                  <a:t>aaSbb</a:t>
                </a:r>
                <a:r>
                  <a:rPr kumimoji="1" lang="en-US" altLang="zh-CN" sz="2400" dirty="0">
                    <a:latin typeface="+mn-ea"/>
                  </a:rPr>
                  <a:t>    S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zh-CN" alt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groupChr>
                  </m:oMath>
                </a14:m>
                <a:r>
                  <a:rPr kumimoji="1" lang="en-US" altLang="zh-CN" sz="2400" dirty="0">
                    <a:latin typeface="+mn-ea"/>
                  </a:rPr>
                  <a:t> </a:t>
                </a:r>
                <a:r>
                  <a:rPr kumimoji="1" lang="en-US" altLang="zh-CN" sz="2400" dirty="0" err="1">
                    <a:latin typeface="+mn-ea"/>
                  </a:rPr>
                  <a:t>aabb</a:t>
                </a:r>
                <a:r>
                  <a:rPr kumimoji="1" lang="en-US" altLang="zh-CN" sz="2400" dirty="0">
                    <a:latin typeface="+mn-ea"/>
                  </a:rPr>
                  <a:t>    S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zh-CN" alt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groupChr>
                  </m:oMath>
                </a14:m>
                <a:r>
                  <a:rPr kumimoji="1" lang="en-US" altLang="zh-CN" sz="2400" dirty="0">
                    <a:latin typeface="+mn-ea"/>
                    <a:sym typeface="Symbol" panose="05050102010706020507" pitchFamily="18" charset="2"/>
                  </a:rPr>
                  <a:t> ab</a:t>
                </a:r>
                <a:r>
                  <a:rPr kumimoji="1" lang="en-US" altLang="zh-CN" sz="2400" dirty="0">
                    <a:latin typeface="+mn-ea"/>
                  </a:rPr>
                  <a:t> </a:t>
                </a:r>
                <a:endParaRPr lang="zh-CN" altLang="en-US" sz="2400" dirty="0">
                  <a:latin typeface="+mn-ea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076" y="5489195"/>
                <a:ext cx="5327194" cy="575670"/>
              </a:xfrm>
              <a:prstGeom prst="rect">
                <a:avLst/>
              </a:prstGeom>
              <a:blipFill rotWithShape="1">
                <a:blip r:embed="rId2"/>
                <a:stretch>
                  <a:fillRect l="-6" t="-44" r="10" b="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6500371" y="5472112"/>
                <a:ext cx="2882168" cy="575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kumimoji="1" lang="en-US" altLang="zh-CN" sz="2400" dirty="0">
                    <a:latin typeface="+mn-ea"/>
                  </a:rPr>
                  <a:t>S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zh-CN" alt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groupChr>
                  </m:oMath>
                </a14:m>
                <a:r>
                  <a:rPr kumimoji="1" lang="en-US" altLang="zh-CN" sz="2400" dirty="0">
                    <a:latin typeface="+mn-ea"/>
                    <a:sym typeface="Symbol" panose="05050102010706020507" pitchFamily="18" charset="2"/>
                  </a:rPr>
                  <a:t> </a:t>
                </a:r>
                <a:r>
                  <a:rPr kumimoji="1" lang="en-US" altLang="zh-CN" sz="2400" dirty="0" err="1">
                    <a:latin typeface="+mn-ea"/>
                  </a:rPr>
                  <a:t>aaSbbSb</a:t>
                </a:r>
                <a:r>
                  <a:rPr kumimoji="1" lang="en-US" altLang="zh-CN" sz="2400" dirty="0">
                    <a:latin typeface="+mn-ea"/>
                  </a:rPr>
                  <a:t> </a:t>
                </a:r>
                <a:r>
                  <a:rPr kumimoji="1" lang="en-US" altLang="zh-CN" sz="2400" dirty="0">
                    <a:solidFill>
                      <a:srgbClr val="FF0000"/>
                    </a:solidFill>
                    <a:latin typeface="+mn-ea"/>
                  </a:rPr>
                  <a:t>?</a:t>
                </a:r>
                <a:endParaRPr lang="zh-CN" altLang="en-US" sz="2400" dirty="0">
                  <a:solidFill>
                    <a:srgbClr val="FF0000"/>
                  </a:solidFill>
                  <a:latin typeface="+mn-ea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371" y="5472112"/>
                <a:ext cx="2882168" cy="575670"/>
              </a:xfrm>
              <a:prstGeom prst="rect">
                <a:avLst/>
              </a:prstGeom>
              <a:blipFill rotWithShape="1">
                <a:blip r:embed="rId3"/>
                <a:stretch>
                  <a:fillRect l="-18" t="-55" r="14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箭头连接符 8"/>
          <p:cNvCxnSpPr>
            <a:stCxn id="5" idx="2"/>
            <a:endCxn id="7" idx="1"/>
          </p:cNvCxnSpPr>
          <p:nvPr/>
        </p:nvCxnSpPr>
        <p:spPr>
          <a:xfrm>
            <a:off x="3048958" y="5221370"/>
            <a:ext cx="3451413" cy="538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文法的直观概念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8554" y="1009024"/>
            <a:ext cx="11310172" cy="3198108"/>
          </a:xfrm>
        </p:spPr>
        <p:txBody>
          <a:bodyPr>
            <a:normAutofit/>
          </a:bodyPr>
          <a:lstStyle/>
          <a:p>
            <a:pPr>
              <a:lnSpc>
                <a:spcPts val="3800"/>
              </a:lnSpc>
            </a:pPr>
            <a:r>
              <a:rPr lang="zh-CN" altLang="en-US" dirty="0"/>
              <a:t>从语言结构的角度看，组成</a:t>
            </a:r>
            <a:r>
              <a:rPr lang="zh-CN" altLang="en-US" dirty="0">
                <a:solidFill>
                  <a:srgbClr val="0000FF"/>
                </a:solidFill>
              </a:rPr>
              <a:t>语言</a:t>
            </a:r>
            <a:r>
              <a:rPr lang="zh-CN" altLang="en-US" dirty="0"/>
              <a:t>的基本形式是</a:t>
            </a:r>
            <a:r>
              <a:rPr lang="zh-CN" altLang="en-US" dirty="0">
                <a:solidFill>
                  <a:srgbClr val="0000FF"/>
                </a:solidFill>
              </a:rPr>
              <a:t>句子</a:t>
            </a:r>
            <a:r>
              <a:rPr lang="zh-CN" altLang="en-US" dirty="0"/>
              <a:t>，句子是由</a:t>
            </a:r>
            <a:r>
              <a:rPr lang="zh-CN" altLang="en-US" dirty="0">
                <a:solidFill>
                  <a:srgbClr val="0000FF"/>
                </a:solidFill>
              </a:rPr>
              <a:t>单词序列</a:t>
            </a:r>
            <a:r>
              <a:rPr lang="zh-CN" altLang="en-US" dirty="0"/>
              <a:t>构成的，单词是由语言</a:t>
            </a:r>
            <a:r>
              <a:rPr lang="zh-CN" altLang="en-US" dirty="0">
                <a:solidFill>
                  <a:srgbClr val="0000FF"/>
                </a:solidFill>
              </a:rPr>
              <a:t>基本符号</a:t>
            </a:r>
            <a:r>
              <a:rPr lang="zh-CN" altLang="en-US" dirty="0"/>
              <a:t>（字母或单字）组成</a:t>
            </a:r>
            <a:endParaRPr lang="zh-CN" altLang="en-US" dirty="0"/>
          </a:p>
          <a:p>
            <a:pPr>
              <a:lnSpc>
                <a:spcPts val="3800"/>
              </a:lnSpc>
            </a:pPr>
            <a:r>
              <a:rPr lang="zh-CN" altLang="en-US" dirty="0"/>
              <a:t>语言既包含单词和句子这样的语言成分，又包含将这些成分组织起来的语言规则，如</a:t>
            </a:r>
            <a:r>
              <a:rPr lang="zh-CN" altLang="en-US" dirty="0">
                <a:solidFill>
                  <a:srgbClr val="FF0000"/>
                </a:solidFill>
              </a:rPr>
              <a:t>词法规则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句法规则</a:t>
            </a:r>
            <a:r>
              <a:rPr lang="zh-CN" altLang="en-US" dirty="0"/>
              <a:t>等。</a:t>
            </a:r>
            <a:endParaRPr lang="zh-CN" altLang="en-US" dirty="0"/>
          </a:p>
          <a:p>
            <a:pPr>
              <a:lnSpc>
                <a:spcPts val="3800"/>
              </a:lnSpc>
            </a:pPr>
            <a:r>
              <a:rPr lang="zh-CN" altLang="en-US" dirty="0"/>
              <a:t>下面以自然语言为例，说明如何对语言规则进行形式化描述的基本思路。</a:t>
            </a:r>
            <a:endParaRPr lang="zh-CN" altLang="en-US" dirty="0"/>
          </a:p>
          <a:p>
            <a:pPr marL="0" indent="0">
              <a:lnSpc>
                <a:spcPts val="3800"/>
              </a:lnSpc>
              <a:buNone/>
            </a:pP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94564" y="4474904"/>
            <a:ext cx="6096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kumimoji="1"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语言 </a:t>
            </a:r>
            <a:endParaRPr kumimoji="1"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AutoShape 7"/>
          <p:cNvSpPr/>
          <p:nvPr/>
        </p:nvSpPr>
        <p:spPr bwMode="auto">
          <a:xfrm>
            <a:off x="1104164" y="4286498"/>
            <a:ext cx="468086" cy="1350188"/>
          </a:xfrm>
          <a:prstGeom prst="leftBrace">
            <a:avLst>
              <a:gd name="adj1" fmla="val 39193"/>
              <a:gd name="adj2" fmla="val 50000"/>
            </a:avLst>
          </a:prstGeom>
          <a:noFill/>
          <a:ln w="222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1572250" y="4195341"/>
            <a:ext cx="10199240" cy="1513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ts val="480"/>
              </a:spcBef>
            </a:pPr>
            <a:r>
              <a:rPr kumimoji="1"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语法：是一组规则，定义符号如何排列，排列与符号含义无关。 </a:t>
            </a:r>
            <a:endParaRPr kumimoji="1"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 eaLnBrk="1" hangingPunct="1">
              <a:spcBef>
                <a:spcPts val="480"/>
              </a:spcBef>
            </a:pPr>
            <a:r>
              <a:rPr kumimoji="1"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语句：状定</a:t>
            </a:r>
            <a:r>
              <a:rPr kumimoji="1"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</a:t>
            </a:r>
            <a:r>
              <a:rPr kumimoji="1"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状</a:t>
            </a:r>
            <a:r>
              <a:rPr kumimoji="1"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谓</a:t>
            </a:r>
            <a:r>
              <a:rPr kumimoji="1"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补定</a:t>
            </a:r>
            <a:r>
              <a:rPr kumimoji="1"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宾</a:t>
            </a:r>
            <a:r>
              <a:rPr kumimoji="1"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；复合句：条件、转折、虚拟</a:t>
            </a:r>
            <a:r>
              <a:rPr kumimoji="1"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…</a:t>
            </a:r>
            <a:endParaRPr kumimoji="1"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 eaLnBrk="1" hangingPunct="1">
              <a:spcBef>
                <a:spcPts val="480"/>
              </a:spcBef>
            </a:pPr>
            <a:r>
              <a:rPr kumimoji="1"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语义：研究语法的含义 </a:t>
            </a:r>
            <a:endParaRPr kumimoji="1"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Rectangle 6"/>
          <p:cNvSpPr/>
          <p:nvPr/>
        </p:nvSpPr>
        <p:spPr>
          <a:xfrm>
            <a:off x="2246168" y="5984626"/>
            <a:ext cx="77086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文法是阐述语法的一个工具，语句是语法的实例 </a:t>
            </a:r>
            <a:endParaRPr lang="zh-CN" altLang="en-US" sz="28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文法与语言的形式化定义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3200" dirty="0"/>
                  <a:t>句型与句子</a:t>
                </a:r>
                <a:endParaRPr lang="en-US" altLang="zh-CN" sz="3200" dirty="0"/>
              </a:p>
              <a:p>
                <a:pPr lvl="1"/>
                <a:r>
                  <a:rPr kumimoji="1" lang="en-US" altLang="zh-CN" sz="2800" dirty="0">
                    <a:solidFill>
                      <a:schemeClr val="tx1"/>
                    </a:solidFill>
                    <a:latin typeface="+mn-ea"/>
                    <a:ea typeface="+mn-ea"/>
                  </a:rPr>
                  <a:t>G[S]</a:t>
                </a:r>
                <a:r>
                  <a:rPr kumimoji="1" lang="zh-CN" altLang="en-US" sz="2800" dirty="0">
                    <a:solidFill>
                      <a:schemeClr val="tx1"/>
                    </a:solidFill>
                    <a:latin typeface="+mn-ea"/>
                    <a:ea typeface="+mn-ea"/>
                  </a:rPr>
                  <a:t>  有</a:t>
                </a:r>
                <a:r>
                  <a:rPr kumimoji="1" lang="en-US" altLang="zh-CN" sz="2800" dirty="0">
                    <a:solidFill>
                      <a:schemeClr val="tx1"/>
                    </a:solidFill>
                    <a:latin typeface="+mn-ea"/>
                    <a:ea typeface="+mn-ea"/>
                  </a:rPr>
                  <a:t>S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zh-CN" alt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∗</m:t>
                        </m:r>
                      </m:e>
                    </m:groupChr>
                    <m:r>
                      <a:rPr lang="zh-CN" altLang="en-US" sz="2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</m:oMath>
                </a14:m>
                <a:r>
                  <a:rPr kumimoji="1" lang="en-US" altLang="zh-CN" sz="2800" dirty="0" err="1">
                    <a:solidFill>
                      <a:schemeClr val="tx1"/>
                    </a:solidFill>
                    <a:latin typeface="+mn-ea"/>
                    <a:ea typeface="+mn-ea"/>
                  </a:rPr>
                  <a:t>β</a:t>
                </a:r>
                <a:r>
                  <a:rPr kumimoji="1" lang="zh-CN" altLang="en-US" sz="2800" dirty="0">
                    <a:solidFill>
                      <a:schemeClr val="tx1"/>
                    </a:solidFill>
                    <a:latin typeface="+mn-ea"/>
                    <a:ea typeface="+mn-ea"/>
                  </a:rPr>
                  <a:t>，则称</a:t>
                </a:r>
                <a:r>
                  <a:rPr kumimoji="1" lang="en-US" altLang="zh-CN" sz="2800" dirty="0">
                    <a:solidFill>
                      <a:schemeClr val="tx1"/>
                    </a:solidFill>
                    <a:latin typeface="+mn-ea"/>
                    <a:ea typeface="+mn-ea"/>
                  </a:rPr>
                  <a:t>β</a:t>
                </a:r>
                <a:r>
                  <a:rPr kumimoji="1" lang="zh-CN" altLang="en-US" sz="2800" dirty="0">
                    <a:solidFill>
                      <a:schemeClr val="tx1"/>
                    </a:solidFill>
                    <a:latin typeface="+mn-ea"/>
                    <a:ea typeface="+mn-ea"/>
                  </a:rPr>
                  <a:t>是文法</a:t>
                </a:r>
                <a:r>
                  <a:rPr kumimoji="1" lang="en-US" altLang="zh-CN" sz="2800" dirty="0">
                    <a:solidFill>
                      <a:schemeClr val="tx1"/>
                    </a:solidFill>
                    <a:latin typeface="+mn-ea"/>
                    <a:ea typeface="+mn-ea"/>
                  </a:rPr>
                  <a:t>G[S]</a:t>
                </a:r>
                <a:r>
                  <a:rPr kumimoji="1" lang="zh-CN" altLang="en-US" sz="2800" dirty="0">
                    <a:solidFill>
                      <a:schemeClr val="tx1"/>
                    </a:solidFill>
                    <a:latin typeface="+mn-ea"/>
                    <a:ea typeface="+mn-ea"/>
                  </a:rPr>
                  <a:t>的</a:t>
                </a:r>
                <a:r>
                  <a:rPr kumimoji="1" lang="zh-CN" altLang="en-US" sz="2800" dirty="0">
                    <a:solidFill>
                      <a:srgbClr val="FF0000"/>
                    </a:solidFill>
                    <a:latin typeface="+mn-ea"/>
                    <a:ea typeface="+mn-ea"/>
                  </a:rPr>
                  <a:t>句型</a:t>
                </a:r>
                <a:r>
                  <a:rPr kumimoji="1" lang="zh-CN" altLang="en-US" sz="2800" dirty="0">
                    <a:solidFill>
                      <a:schemeClr val="tx1"/>
                    </a:solidFill>
                    <a:latin typeface="+mn-ea"/>
                    <a:ea typeface="+mn-ea"/>
                  </a:rPr>
                  <a:t>。</a:t>
                </a:r>
                <a:endParaRPr kumimoji="1" lang="en-US" altLang="zh-CN" sz="2800" dirty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 lvl="1"/>
                <a:r>
                  <a:rPr kumimoji="1" lang="zh-CN" altLang="en-US" sz="2800" dirty="0">
                    <a:solidFill>
                      <a:schemeClr val="tx1"/>
                    </a:solidFill>
                    <a:latin typeface="+mn-ea"/>
                    <a:ea typeface="+mn-ea"/>
                  </a:rPr>
                  <a:t>若</a:t>
                </a:r>
                <a:r>
                  <a:rPr kumimoji="1" lang="en-US" altLang="zh-CN" sz="2800" dirty="0">
                    <a:solidFill>
                      <a:schemeClr val="tx1"/>
                    </a:solidFill>
                    <a:latin typeface="+mn-ea"/>
                    <a:ea typeface="+mn-ea"/>
                  </a:rPr>
                  <a:t>β∈V</a:t>
                </a:r>
                <a:r>
                  <a:rPr kumimoji="1" lang="en-US" altLang="zh-CN" sz="2800" baseline="-30000" dirty="0">
                    <a:solidFill>
                      <a:schemeClr val="tx1"/>
                    </a:solidFill>
                    <a:latin typeface="+mn-ea"/>
                    <a:ea typeface="+mn-ea"/>
                  </a:rPr>
                  <a:t>T</a:t>
                </a:r>
                <a:r>
                  <a:rPr kumimoji="1" lang="en-US" altLang="zh-CN" sz="2800" dirty="0">
                    <a:solidFill>
                      <a:schemeClr val="tx1"/>
                    </a:solidFill>
                    <a:latin typeface="+mn-ea"/>
                    <a:ea typeface="+mn-ea"/>
                  </a:rPr>
                  <a:t>*</a:t>
                </a:r>
                <a:r>
                  <a:rPr kumimoji="1" lang="zh-CN" altLang="en-US" sz="2800" dirty="0">
                    <a:solidFill>
                      <a:schemeClr val="tx1"/>
                    </a:solidFill>
                    <a:latin typeface="+mn-ea"/>
                    <a:ea typeface="+mn-ea"/>
                  </a:rPr>
                  <a:t>，则称</a:t>
                </a:r>
                <a:r>
                  <a:rPr kumimoji="1" lang="en-US" altLang="zh-CN" sz="2800" dirty="0">
                    <a:solidFill>
                      <a:schemeClr val="tx1"/>
                    </a:solidFill>
                    <a:latin typeface="+mn-ea"/>
                    <a:ea typeface="+mn-ea"/>
                  </a:rPr>
                  <a:t>β</a:t>
                </a:r>
                <a:r>
                  <a:rPr kumimoji="1" lang="zh-CN" altLang="en-US" sz="2800" dirty="0">
                    <a:solidFill>
                      <a:schemeClr val="tx1"/>
                    </a:solidFill>
                    <a:latin typeface="+mn-ea"/>
                    <a:ea typeface="+mn-ea"/>
                  </a:rPr>
                  <a:t>是文法</a:t>
                </a:r>
                <a:r>
                  <a:rPr kumimoji="1" lang="en-US" altLang="zh-CN" sz="2800" dirty="0">
                    <a:solidFill>
                      <a:schemeClr val="tx1"/>
                    </a:solidFill>
                    <a:latin typeface="+mn-ea"/>
                    <a:ea typeface="+mn-ea"/>
                  </a:rPr>
                  <a:t>G</a:t>
                </a:r>
                <a:r>
                  <a:rPr kumimoji="1" lang="zh-CN" altLang="en-US" sz="2800" dirty="0">
                    <a:solidFill>
                      <a:schemeClr val="tx1"/>
                    </a:solidFill>
                    <a:latin typeface="+mn-ea"/>
                    <a:ea typeface="+mn-ea"/>
                  </a:rPr>
                  <a:t>的</a:t>
                </a:r>
                <a:r>
                  <a:rPr kumimoji="1" lang="zh-CN" altLang="en-US" sz="2800" dirty="0">
                    <a:solidFill>
                      <a:srgbClr val="FF0000"/>
                    </a:solidFill>
                    <a:latin typeface="+mn-ea"/>
                    <a:ea typeface="+mn-ea"/>
                  </a:rPr>
                  <a:t>句子</a:t>
                </a:r>
                <a:r>
                  <a:rPr kumimoji="1" lang="zh-CN" altLang="en-US" sz="2800" dirty="0">
                    <a:solidFill>
                      <a:schemeClr val="tx1"/>
                    </a:solidFill>
                    <a:latin typeface="+mn-ea"/>
                    <a:ea typeface="+mn-ea"/>
                  </a:rPr>
                  <a:t>。</a:t>
                </a:r>
                <a:endParaRPr kumimoji="1" lang="en-US" altLang="zh-CN" sz="2800" dirty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 lvl="1"/>
                <a:r>
                  <a:rPr kumimoji="1" lang="zh-CN" altLang="en-US" sz="3000" dirty="0">
                    <a:solidFill>
                      <a:schemeClr val="tx1"/>
                    </a:solidFill>
                  </a:rPr>
                  <a:t>句型</a:t>
                </a:r>
                <a:r>
                  <a:rPr kumimoji="1" lang="en-US" altLang="zh-CN" sz="3000" dirty="0">
                    <a:solidFill>
                      <a:schemeClr val="tx1"/>
                    </a:solidFill>
                  </a:rPr>
                  <a:t>:</a:t>
                </a:r>
                <a:endParaRPr kumimoji="1" lang="en-US" altLang="zh-CN" sz="3000" dirty="0">
                  <a:solidFill>
                    <a:schemeClr val="tx1"/>
                  </a:solidFill>
                </a:endParaRPr>
              </a:p>
              <a:p>
                <a:pPr lvl="2"/>
                <a:r>
                  <a:rPr kumimoji="1" lang="en-US" altLang="zh-CN" sz="2800" dirty="0">
                    <a:solidFill>
                      <a:schemeClr val="accent1">
                        <a:lumMod val="75000"/>
                      </a:schemeClr>
                    </a:solidFill>
                  </a:rPr>
                  <a:t>&lt;</a:t>
                </a:r>
                <a:r>
                  <a:rPr kumimoji="1" lang="zh-CN" altLang="en-US" sz="2800" dirty="0">
                    <a:solidFill>
                      <a:schemeClr val="accent1">
                        <a:lumMod val="75000"/>
                      </a:schemeClr>
                    </a:solidFill>
                  </a:rPr>
                  <a:t>主语</a:t>
                </a:r>
                <a:r>
                  <a:rPr kumimoji="1" lang="en-US" altLang="zh-CN" sz="2800" dirty="0">
                    <a:solidFill>
                      <a:schemeClr val="accent1">
                        <a:lumMod val="75000"/>
                      </a:schemeClr>
                    </a:solidFill>
                  </a:rPr>
                  <a:t>&gt;&lt;</a:t>
                </a:r>
                <a:r>
                  <a:rPr kumimoji="1" lang="zh-CN" altLang="en-US" sz="2800" dirty="0">
                    <a:solidFill>
                      <a:schemeClr val="accent1">
                        <a:lumMod val="75000"/>
                      </a:schemeClr>
                    </a:solidFill>
                  </a:rPr>
                  <a:t>谓语</a:t>
                </a:r>
                <a:r>
                  <a:rPr kumimoji="1" lang="en-US" altLang="zh-CN" sz="2800" dirty="0">
                    <a:solidFill>
                      <a:schemeClr val="accent1">
                        <a:lumMod val="75000"/>
                      </a:schemeClr>
                    </a:solidFill>
                  </a:rPr>
                  <a:t>&gt;&lt;</a:t>
                </a:r>
                <a:r>
                  <a:rPr kumimoji="1" lang="zh-CN" altLang="en-US" sz="2800" dirty="0">
                    <a:solidFill>
                      <a:schemeClr val="accent1">
                        <a:lumMod val="75000"/>
                      </a:schemeClr>
                    </a:solidFill>
                  </a:rPr>
                  <a:t>宾语</a:t>
                </a:r>
                <a:r>
                  <a:rPr kumimoji="1" lang="en-US" altLang="zh-CN" sz="2800" dirty="0">
                    <a:solidFill>
                      <a:schemeClr val="accent1">
                        <a:lumMod val="75000"/>
                      </a:schemeClr>
                    </a:solidFill>
                  </a:rPr>
                  <a:t>&gt; </a:t>
                </a:r>
                <a:endParaRPr kumimoji="1" lang="en-US" altLang="zh-CN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lvl="2"/>
                <a:r>
                  <a:rPr kumimoji="1" lang="zh-CN" altLang="en-US" sz="2800" dirty="0">
                    <a:solidFill>
                      <a:schemeClr val="accent2">
                        <a:lumMod val="75000"/>
                      </a:schemeClr>
                    </a:solidFill>
                  </a:rPr>
                  <a:t>我 </a:t>
                </a:r>
                <a:r>
                  <a:rPr kumimoji="1" lang="en-US" altLang="zh-CN" sz="2800" dirty="0"/>
                  <a:t>&lt;</a:t>
                </a:r>
                <a:r>
                  <a:rPr kumimoji="1" lang="zh-CN" altLang="en-US" sz="2800" dirty="0"/>
                  <a:t> </a:t>
                </a:r>
                <a:r>
                  <a:rPr kumimoji="1" lang="zh-CN" altLang="en-US" sz="2800" dirty="0">
                    <a:solidFill>
                      <a:schemeClr val="accent1">
                        <a:lumMod val="75000"/>
                      </a:schemeClr>
                    </a:solidFill>
                  </a:rPr>
                  <a:t>谓语</a:t>
                </a:r>
                <a:r>
                  <a:rPr kumimoji="1" lang="en-US" altLang="zh-CN" sz="2800" dirty="0">
                    <a:solidFill>
                      <a:schemeClr val="accent1">
                        <a:lumMod val="75000"/>
                      </a:schemeClr>
                    </a:solidFill>
                  </a:rPr>
                  <a:t>&gt;</a:t>
                </a:r>
                <a:r>
                  <a:rPr kumimoji="1" lang="zh-CN" altLang="en-US" sz="2800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2800" dirty="0">
                    <a:solidFill>
                      <a:schemeClr val="accent1">
                        <a:lumMod val="75000"/>
                      </a:schemeClr>
                    </a:solidFill>
                  </a:rPr>
                  <a:t>&lt;</a:t>
                </a:r>
                <a:r>
                  <a:rPr kumimoji="1" lang="zh-CN" altLang="en-US" sz="2800" dirty="0">
                    <a:solidFill>
                      <a:schemeClr val="accent1">
                        <a:lumMod val="75000"/>
                      </a:schemeClr>
                    </a:solidFill>
                  </a:rPr>
                  <a:t>宾语</a:t>
                </a:r>
                <a:r>
                  <a:rPr kumimoji="1" lang="en-US" altLang="zh-CN" sz="2800" dirty="0">
                    <a:solidFill>
                      <a:schemeClr val="accent1">
                        <a:lumMod val="75000"/>
                      </a:schemeClr>
                    </a:solidFill>
                  </a:rPr>
                  <a:t>&gt;</a:t>
                </a:r>
                <a:r>
                  <a:rPr kumimoji="1" lang="zh-CN" altLang="en-US" sz="2800" dirty="0">
                    <a:solidFill>
                      <a:schemeClr val="accent1">
                        <a:lumMod val="75000"/>
                      </a:schemeClr>
                    </a:solidFill>
                  </a:rPr>
                  <a:t>  </a:t>
                </a:r>
                <a:endParaRPr kumimoji="1" lang="en-US" altLang="zh-CN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lvl="1"/>
                <a:r>
                  <a:rPr kumimoji="1" lang="zh-CN" altLang="en-US" sz="3000" dirty="0">
                    <a:solidFill>
                      <a:schemeClr val="tx1"/>
                    </a:solidFill>
                  </a:rPr>
                  <a:t>句子</a:t>
                </a:r>
                <a:r>
                  <a:rPr kumimoji="1" lang="en-US" altLang="zh-CN" sz="3000" dirty="0">
                    <a:solidFill>
                      <a:schemeClr val="tx1"/>
                    </a:solidFill>
                  </a:rPr>
                  <a:t>(</a:t>
                </a:r>
                <a:r>
                  <a:rPr kumimoji="1" lang="zh-CN" altLang="en-US" sz="3000" dirty="0">
                    <a:solidFill>
                      <a:schemeClr val="tx1"/>
                    </a:solidFill>
                  </a:rPr>
                  <a:t>当然也是句型</a:t>
                </a:r>
                <a:r>
                  <a:rPr kumimoji="1" lang="en-US" altLang="zh-CN" sz="3000" dirty="0">
                    <a:solidFill>
                      <a:schemeClr val="tx1"/>
                    </a:solidFill>
                  </a:rPr>
                  <a:t>)</a:t>
                </a:r>
                <a:r>
                  <a:rPr kumimoji="1" lang="zh-CN" altLang="en-US" sz="3000" dirty="0">
                    <a:solidFill>
                      <a:schemeClr val="tx1"/>
                    </a:solidFill>
                  </a:rPr>
                  <a:t>：</a:t>
                </a:r>
                <a:r>
                  <a:rPr kumimoji="1" lang="zh-CN" altLang="en-US" sz="3000" dirty="0">
                    <a:solidFill>
                      <a:schemeClr val="accent2">
                        <a:lumMod val="75000"/>
                      </a:schemeClr>
                    </a:solidFill>
                  </a:rPr>
                  <a:t>我喜欢音乐</a:t>
                </a:r>
                <a:endParaRPr kumimoji="1" lang="zh-CN" altLang="en-US" sz="30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" t="-8" r="1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文法与语言的形式化定义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eaLnBrk="1" hangingPunct="1">
                  <a:lnSpc>
                    <a:spcPct val="150000"/>
                  </a:lnSpc>
                </a:pPr>
                <a:r>
                  <a:rPr kumimoji="1" lang="zh-CN" altLang="en-US" sz="3200" dirty="0">
                    <a:solidFill>
                      <a:srgbClr val="0070C0"/>
                    </a:solidFill>
                    <a:latin typeface="宋体" panose="02010600030101010101" pitchFamily="2" charset="-122"/>
                  </a:rPr>
                  <a:t>语言</a:t>
                </a:r>
                <a:endParaRPr kumimoji="1" lang="en-US" altLang="zh-CN" sz="3200" dirty="0">
                  <a:solidFill>
                    <a:srgbClr val="0070C0"/>
                  </a:solidFill>
                  <a:latin typeface="宋体" panose="02010600030101010101" pitchFamily="2" charset="-122"/>
                </a:endParaRPr>
              </a:p>
              <a:p>
                <a:pPr marL="457200" lvl="1" indent="0" algn="l">
                  <a:lnSpc>
                    <a:spcPct val="150000"/>
                  </a:lnSpc>
                  <a:buNone/>
                </a:pPr>
                <a:r>
                  <a:rPr kumimoji="1" lang="zh-CN" altLang="en-US" sz="32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文法</a:t>
                </a:r>
                <a:r>
                  <a:rPr kumimoji="1" lang="en-US" altLang="zh-CN" sz="32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G</a:t>
                </a:r>
                <a:r>
                  <a:rPr kumimoji="1" lang="zh-CN" altLang="en-US" sz="32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＝（</a:t>
                </a:r>
                <a:r>
                  <a:rPr kumimoji="1" lang="en-US" altLang="zh-CN" sz="32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V</a:t>
                </a:r>
                <a:r>
                  <a:rPr kumimoji="1" lang="en-US" altLang="zh-CN" sz="3200" baseline="-300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N</a:t>
                </a:r>
                <a:r>
                  <a:rPr kumimoji="1" lang="zh-CN" altLang="en-US" sz="32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，</a:t>
                </a:r>
                <a:r>
                  <a:rPr kumimoji="1" lang="en-US" altLang="zh-CN" sz="32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V</a:t>
                </a:r>
                <a:r>
                  <a:rPr kumimoji="1" lang="en-US" altLang="zh-CN" sz="3200" baseline="-300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T</a:t>
                </a:r>
                <a:r>
                  <a:rPr kumimoji="1" lang="zh-CN" altLang="en-US" sz="32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，</a:t>
                </a:r>
                <a:r>
                  <a:rPr kumimoji="1" lang="en-US" altLang="zh-CN" sz="32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P</a:t>
                </a:r>
                <a:r>
                  <a:rPr kumimoji="1" lang="zh-CN" altLang="en-US" sz="32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，</a:t>
                </a:r>
                <a:r>
                  <a:rPr kumimoji="1" lang="en-US" altLang="zh-CN" sz="32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S</a:t>
                </a:r>
                <a:r>
                  <a:rPr kumimoji="1" lang="zh-CN" altLang="en-US" sz="32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）的产生语言定义为文法</a:t>
                </a:r>
                <a:r>
                  <a:rPr kumimoji="1" lang="en-US" altLang="zh-CN" sz="32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G</a:t>
                </a:r>
                <a:r>
                  <a:rPr kumimoji="1" lang="zh-CN" altLang="en-US" sz="32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的</a:t>
                </a:r>
                <a:r>
                  <a:rPr kumimoji="1" lang="zh-CN" altLang="en-US" sz="3200" dirty="0">
                    <a:solidFill>
                      <a:srgbClr val="FF0000"/>
                    </a:solidFill>
                    <a:latin typeface="宋体" panose="02010600030101010101" pitchFamily="2" charset="-122"/>
                  </a:rPr>
                  <a:t>句子集合</a:t>
                </a:r>
                <a:r>
                  <a:rPr kumimoji="1" lang="zh-CN" altLang="en-US" sz="32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，记为</a:t>
                </a:r>
                <a:r>
                  <a:rPr kumimoji="1" lang="en-US" altLang="zh-CN" sz="32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L(G)</a:t>
                </a:r>
                <a:r>
                  <a:rPr kumimoji="1" lang="zh-CN" altLang="en-US" sz="32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。即</a:t>
                </a:r>
                <a:r>
                  <a:rPr kumimoji="1" lang="zh-CN" altLang="en-US" sz="26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：</a:t>
                </a:r>
                <a:endParaRPr kumimoji="1" lang="en-US" altLang="zh-CN" sz="2600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 marL="0" indent="0" algn="l" eaLnBrk="1" hangingPunct="1">
                  <a:lnSpc>
                    <a:spcPct val="150000"/>
                  </a:lnSpc>
                  <a:buNone/>
                </a:pPr>
                <a:r>
                  <a:rPr kumimoji="1" lang="en-US" altLang="zh-CN" sz="3200" b="1" dirty="0">
                    <a:solidFill>
                      <a:srgbClr val="CC6600"/>
                    </a:solidFill>
                    <a:latin typeface="宋体" panose="02010600030101010101" pitchFamily="2" charset="-122"/>
                  </a:rPr>
                  <a:t>  </a:t>
                </a:r>
                <a:r>
                  <a:rPr kumimoji="1" lang="en-US" altLang="zh-CN" sz="2800" b="1" dirty="0">
                    <a:solidFill>
                      <a:srgbClr val="CC6600"/>
                    </a:solidFill>
                    <a:latin typeface="宋体" panose="02010600030101010101" pitchFamily="2" charset="-122"/>
                  </a:rPr>
                  <a:t> L(G)</a:t>
                </a:r>
                <a:r>
                  <a:rPr kumimoji="1" lang="zh-CN" altLang="en-US" sz="2800" b="1" dirty="0">
                    <a:latin typeface="宋体" panose="02010600030101010101" pitchFamily="2" charset="-122"/>
                  </a:rPr>
                  <a:t>＝｛</a:t>
                </a:r>
                <a:r>
                  <a:rPr kumimoji="1" lang="en-US" altLang="zh-CN" sz="2800" b="1" dirty="0">
                    <a:latin typeface="宋体" panose="02010600030101010101" pitchFamily="2" charset="-122"/>
                  </a:rPr>
                  <a:t>β︱S</a:t>
                </a:r>
                <a:r>
                  <a:rPr lang="en-US" altLang="zh-CN" sz="28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en-US" altLang="zh-CN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zh-CN" altLang="en-US" sz="3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groupChr>
                    <m:r>
                      <a:rPr lang="zh-CN" altLang="en-US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sz="2800" b="1" dirty="0">
                    <a:latin typeface="宋体" panose="02010600030101010101" pitchFamily="2" charset="-122"/>
                  </a:rPr>
                  <a:t>β</a:t>
                </a:r>
                <a:r>
                  <a:rPr kumimoji="1" lang="zh-CN" altLang="en-US" sz="2800" b="1" dirty="0">
                    <a:latin typeface="宋体" panose="02010600030101010101" pitchFamily="2" charset="-122"/>
                  </a:rPr>
                  <a:t>，</a:t>
                </a:r>
                <a:r>
                  <a:rPr kumimoji="1" lang="en-US" altLang="zh-CN" sz="2800" b="1" dirty="0">
                    <a:latin typeface="宋体" panose="02010600030101010101" pitchFamily="2" charset="-122"/>
                  </a:rPr>
                  <a:t>β</a:t>
                </a:r>
                <a:r>
                  <a:rPr kumimoji="1" lang="en-US" altLang="zh-CN" sz="2800" b="1" dirty="0">
                    <a:latin typeface="宋体" panose="02010600030101010101" pitchFamily="2" charset="-122"/>
                    <a:sym typeface="Symbol" panose="05050102010706020507" pitchFamily="18" charset="2"/>
                  </a:rPr>
                  <a:t></a:t>
                </a:r>
                <a:r>
                  <a:rPr kumimoji="1" lang="en-US" altLang="zh-CN" sz="2800" b="1" dirty="0">
                    <a:latin typeface="宋体" panose="02010600030101010101" pitchFamily="2" charset="-122"/>
                  </a:rPr>
                  <a:t>V</a:t>
                </a:r>
                <a:r>
                  <a:rPr kumimoji="1" lang="en-US" altLang="zh-CN" sz="2800" b="1" baseline="-30000" dirty="0">
                    <a:latin typeface="宋体" panose="02010600030101010101" pitchFamily="2" charset="-122"/>
                  </a:rPr>
                  <a:t>T</a:t>
                </a:r>
                <a:r>
                  <a:rPr kumimoji="1" lang="en-US" altLang="zh-CN" sz="2800" b="1" baseline="30000" dirty="0">
                    <a:latin typeface="宋体" panose="02010600030101010101" pitchFamily="2" charset="-122"/>
                  </a:rPr>
                  <a:t>*</a:t>
                </a:r>
                <a:r>
                  <a:rPr kumimoji="1" lang="zh-CN" altLang="en-US" sz="2800" b="1" dirty="0">
                    <a:latin typeface="宋体" panose="02010600030101010101" pitchFamily="2" charset="-122"/>
                  </a:rPr>
                  <a:t>｝。 </a:t>
                </a:r>
                <a:endParaRPr kumimoji="1" lang="zh-CN" altLang="en-US" sz="2800" b="1" dirty="0">
                  <a:latin typeface="宋体" panose="02010600030101010101" pitchFamily="2" charset="-122"/>
                </a:endParaRPr>
              </a:p>
              <a:p>
                <a:r>
                  <a:rPr kumimoji="1" lang="en-US" altLang="zh-CN" sz="3200" dirty="0">
                    <a:latin typeface="+mn-ea"/>
                    <a:ea typeface="+mn-ea"/>
                  </a:rPr>
                  <a:t>G[S]: 1. </a:t>
                </a:r>
                <a:r>
                  <a:rPr kumimoji="1" lang="en-US" altLang="zh-CN" sz="3200" dirty="0" err="1">
                    <a:latin typeface="+mn-ea"/>
                    <a:ea typeface="+mn-ea"/>
                  </a:rPr>
                  <a:t>S→aSb</a:t>
                </a:r>
                <a:r>
                  <a:rPr kumimoji="1" lang="zh-CN" altLang="en-US" sz="3200" dirty="0">
                    <a:latin typeface="+mn-ea"/>
                    <a:ea typeface="+mn-ea"/>
                  </a:rPr>
                  <a:t>，  </a:t>
                </a:r>
                <a:r>
                  <a:rPr kumimoji="1" lang="en-US" altLang="zh-CN" sz="3200" dirty="0">
                    <a:latin typeface="+mn-ea"/>
                    <a:ea typeface="+mn-ea"/>
                  </a:rPr>
                  <a:t>2. </a:t>
                </a:r>
                <a:r>
                  <a:rPr kumimoji="1" lang="en-US" altLang="zh-CN" sz="3200" dirty="0" err="1">
                    <a:latin typeface="+mn-ea"/>
                    <a:ea typeface="+mn-ea"/>
                  </a:rPr>
                  <a:t>S→ab</a:t>
                </a:r>
                <a:endParaRPr kumimoji="1" lang="en-US" altLang="zh-CN" sz="3200" dirty="0">
                  <a:latin typeface="+mn-ea"/>
                  <a:ea typeface="+mn-ea"/>
                </a:endParaRPr>
              </a:p>
              <a:p>
                <a:r>
                  <a:rPr kumimoji="1" lang="en-US" altLang="zh-CN" sz="3200" dirty="0">
                    <a:latin typeface="+mn-ea"/>
                    <a:ea typeface="+mn-ea"/>
                  </a:rPr>
                  <a:t>L(G)</a:t>
                </a:r>
                <a:r>
                  <a:rPr kumimoji="1" lang="zh-CN" altLang="en-US" sz="3200" dirty="0">
                    <a:latin typeface="+mn-ea"/>
                    <a:ea typeface="+mn-ea"/>
                  </a:rPr>
                  <a:t> ＝｛</a:t>
                </a:r>
                <a:r>
                  <a:rPr kumimoji="1" lang="en-US" altLang="zh-CN" sz="3200" dirty="0">
                    <a:latin typeface="+mn-ea"/>
                    <a:ea typeface="+mn-ea"/>
                  </a:rPr>
                  <a:t>a</a:t>
                </a:r>
                <a:r>
                  <a:rPr kumimoji="1" lang="en-US" altLang="zh-CN" sz="3200" baseline="30000" dirty="0">
                    <a:latin typeface="+mn-ea"/>
                    <a:ea typeface="+mn-ea"/>
                  </a:rPr>
                  <a:t>n</a:t>
                </a:r>
                <a:r>
                  <a:rPr kumimoji="1" lang="en-US" altLang="zh-CN" sz="3200" dirty="0">
                    <a:latin typeface="+mn-ea"/>
                    <a:ea typeface="+mn-ea"/>
                  </a:rPr>
                  <a:t>b</a:t>
                </a:r>
                <a:r>
                  <a:rPr kumimoji="1" lang="en-US" altLang="zh-CN" sz="3200" baseline="30000" dirty="0">
                    <a:latin typeface="+mn-ea"/>
                    <a:ea typeface="+mn-ea"/>
                  </a:rPr>
                  <a:t>n</a:t>
                </a:r>
                <a:r>
                  <a:rPr kumimoji="1" lang="en-US" altLang="zh-CN" sz="3200" dirty="0">
                    <a:latin typeface="+mn-ea"/>
                    <a:ea typeface="+mn-ea"/>
                  </a:rPr>
                  <a:t>︱n≥1</a:t>
                </a:r>
                <a:r>
                  <a:rPr kumimoji="1" lang="zh-CN" altLang="en-US" sz="3200" dirty="0">
                    <a:latin typeface="+mn-ea"/>
                    <a:ea typeface="+mn-ea"/>
                  </a:rPr>
                  <a:t>｝</a:t>
                </a:r>
                <a:endParaRPr kumimoji="1" lang="en-US" altLang="zh-CN" sz="3200" dirty="0">
                  <a:latin typeface="+mn-ea"/>
                  <a:ea typeface="+mn-ea"/>
                </a:endParaRPr>
              </a:p>
              <a:p>
                <a:pPr marL="0" indent="0">
                  <a:buNone/>
                </a:pPr>
                <a:endParaRPr lang="zh-CN" altLang="en-US" sz="32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" t="-8" r="1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文法与语言的形式化定义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3"/>
            <a:ext cx="10515599" cy="5258349"/>
          </a:xfrm>
        </p:spPr>
        <p:txBody>
          <a:bodyPr>
            <a:norm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kumimoji="1" lang="zh-CN" altLang="en-US" sz="3200" dirty="0">
                <a:solidFill>
                  <a:srgbClr val="0070C0"/>
                </a:solidFill>
                <a:latin typeface="宋体" panose="02010600030101010101" pitchFamily="2" charset="-122"/>
              </a:rPr>
              <a:t>文法的等价</a:t>
            </a:r>
            <a:endParaRPr kumimoji="1" lang="en-US" altLang="zh-CN" sz="3200" dirty="0">
              <a:solidFill>
                <a:srgbClr val="0070C0"/>
              </a:solidFill>
              <a:latin typeface="宋体" panose="02010600030101010101" pitchFamily="2" charset="-122"/>
            </a:endParaRPr>
          </a:p>
          <a:p>
            <a:pPr marL="457200" lvl="1" indent="0" algn="l">
              <a:lnSpc>
                <a:spcPct val="150000"/>
              </a:lnSpc>
              <a:buNone/>
            </a:pPr>
            <a:r>
              <a:rPr kumimoji="1" lang="zh-CN" altLang="en-US" sz="2800" dirty="0">
                <a:solidFill>
                  <a:schemeClr val="tx1"/>
                </a:solidFill>
              </a:rPr>
              <a:t>文法</a:t>
            </a:r>
            <a:r>
              <a:rPr kumimoji="1" lang="en-US" altLang="zh-CN" sz="2800" dirty="0">
                <a:solidFill>
                  <a:schemeClr val="tx1"/>
                </a:solidFill>
              </a:rPr>
              <a:t> G</a:t>
            </a:r>
            <a:r>
              <a:rPr kumimoji="1" lang="en-US" altLang="zh-CN" sz="2800" baseline="-25000" dirty="0">
                <a:solidFill>
                  <a:schemeClr val="tx1"/>
                </a:solidFill>
              </a:rPr>
              <a:t>1</a:t>
            </a:r>
            <a:r>
              <a:rPr kumimoji="1" lang="en-US" altLang="zh-CN" sz="2800" dirty="0">
                <a:solidFill>
                  <a:schemeClr val="tx1"/>
                </a:solidFill>
              </a:rPr>
              <a:t>, G</a:t>
            </a:r>
            <a:r>
              <a:rPr kumimoji="1" lang="en-US" altLang="zh-CN" sz="2800" baseline="-25000" dirty="0">
                <a:solidFill>
                  <a:schemeClr val="tx1"/>
                </a:solidFill>
              </a:rPr>
              <a:t>2</a:t>
            </a:r>
            <a:r>
              <a:rPr kumimoji="1" lang="zh-CN" altLang="en-US" sz="2800" dirty="0">
                <a:solidFill>
                  <a:schemeClr val="tx1"/>
                </a:solidFill>
              </a:rPr>
              <a:t>，如果 </a:t>
            </a:r>
            <a:r>
              <a:rPr kumimoji="1" lang="en-US" altLang="zh-CN" sz="2800" dirty="0">
                <a:solidFill>
                  <a:srgbClr val="FF0000"/>
                </a:solidFill>
              </a:rPr>
              <a:t>L(G</a:t>
            </a:r>
            <a:r>
              <a:rPr kumimoji="1" lang="en-US" altLang="zh-CN" sz="2800" baseline="-25000" dirty="0">
                <a:solidFill>
                  <a:srgbClr val="FF0000"/>
                </a:solidFill>
              </a:rPr>
              <a:t>1</a:t>
            </a:r>
            <a:r>
              <a:rPr kumimoji="1" lang="en-US" altLang="zh-CN" sz="2800" dirty="0">
                <a:solidFill>
                  <a:srgbClr val="FF0000"/>
                </a:solidFill>
              </a:rPr>
              <a:t>) = L(G</a:t>
            </a:r>
            <a:r>
              <a:rPr kumimoji="1" lang="en-US" altLang="zh-CN" sz="2800" baseline="-25000" dirty="0">
                <a:solidFill>
                  <a:srgbClr val="FF0000"/>
                </a:solidFill>
              </a:rPr>
              <a:t>2</a:t>
            </a:r>
            <a:r>
              <a:rPr kumimoji="1" lang="en-US" altLang="zh-CN" sz="2800" dirty="0">
                <a:solidFill>
                  <a:srgbClr val="FF0000"/>
                </a:solidFill>
              </a:rPr>
              <a:t>)</a:t>
            </a:r>
            <a:r>
              <a:rPr kumimoji="1" lang="zh-CN" altLang="en-US" sz="2800" dirty="0">
                <a:solidFill>
                  <a:schemeClr val="tx1"/>
                </a:solidFill>
              </a:rPr>
              <a:t>，则称文法</a:t>
            </a:r>
            <a:r>
              <a:rPr kumimoji="1" lang="en-US" altLang="zh-CN" sz="2800" dirty="0">
                <a:solidFill>
                  <a:schemeClr val="tx1"/>
                </a:solidFill>
              </a:rPr>
              <a:t> G</a:t>
            </a:r>
            <a:r>
              <a:rPr kumimoji="1" lang="en-US" altLang="zh-CN" sz="2800" baseline="-25000" dirty="0">
                <a:solidFill>
                  <a:schemeClr val="tx1"/>
                </a:solidFill>
              </a:rPr>
              <a:t>1</a:t>
            </a:r>
            <a:r>
              <a:rPr kumimoji="1" lang="zh-CN" altLang="en-US" sz="2800" baseline="-25000" dirty="0">
                <a:solidFill>
                  <a:schemeClr val="tx1"/>
                </a:solidFill>
              </a:rPr>
              <a:t> </a:t>
            </a:r>
            <a:r>
              <a:rPr kumimoji="1" lang="zh-CN" altLang="en-US" sz="2800" dirty="0">
                <a:solidFill>
                  <a:schemeClr val="tx1"/>
                </a:solidFill>
              </a:rPr>
              <a:t>和 </a:t>
            </a:r>
            <a:r>
              <a:rPr kumimoji="1" lang="en-US" altLang="zh-CN" sz="2800" dirty="0">
                <a:solidFill>
                  <a:schemeClr val="tx1"/>
                </a:solidFill>
              </a:rPr>
              <a:t>G</a:t>
            </a:r>
            <a:r>
              <a:rPr kumimoji="1" lang="en-US" altLang="zh-CN" sz="2800" baseline="-25000" dirty="0">
                <a:solidFill>
                  <a:schemeClr val="tx1"/>
                </a:solidFill>
              </a:rPr>
              <a:t>2</a:t>
            </a:r>
            <a:r>
              <a:rPr kumimoji="1" lang="en-US" altLang="zh-CN" sz="2800" dirty="0">
                <a:solidFill>
                  <a:schemeClr val="tx1"/>
                </a:solidFill>
              </a:rPr>
              <a:t> </a:t>
            </a:r>
            <a:r>
              <a:rPr kumimoji="1" lang="zh-CN" altLang="en-US" sz="2800" dirty="0">
                <a:solidFill>
                  <a:schemeClr val="tx1"/>
                </a:solidFill>
              </a:rPr>
              <a:t>是</a:t>
            </a:r>
            <a:r>
              <a:rPr kumimoji="1" lang="zh-CN" altLang="en-US" sz="2800" dirty="0">
                <a:solidFill>
                  <a:srgbClr val="FF0000"/>
                </a:solidFill>
              </a:rPr>
              <a:t>等价</a:t>
            </a:r>
            <a:r>
              <a:rPr kumimoji="1" lang="zh-CN" altLang="en-US" sz="2800" dirty="0">
                <a:solidFill>
                  <a:schemeClr val="tx1"/>
                </a:solidFill>
              </a:rPr>
              <a:t>的</a:t>
            </a:r>
            <a:endParaRPr kumimoji="1" lang="en-US" altLang="zh-CN" sz="2800" dirty="0">
              <a:solidFill>
                <a:schemeClr val="tx1"/>
              </a:solidFill>
            </a:endParaRPr>
          </a:p>
          <a:p>
            <a:pPr indent="266700" algn="just" eaLnBrk="1" hangingPunct="1">
              <a:lnSpc>
                <a:spcPct val="120000"/>
              </a:lnSpc>
            </a:pPr>
            <a:r>
              <a:rPr kumimoji="1" lang="en-US" altLang="zh-CN" sz="2800" dirty="0">
                <a:latin typeface="Times New Roman" panose="02020603050405020304" pitchFamily="18" charset="0"/>
              </a:rPr>
              <a:t> G1</a:t>
            </a:r>
            <a:r>
              <a:rPr kumimoji="1" lang="zh-CN" altLang="en-US" sz="2800" dirty="0">
                <a:latin typeface="Times New Roman" panose="02020603050405020304" pitchFamily="18" charset="0"/>
              </a:rPr>
              <a:t>＝</a:t>
            </a:r>
            <a:r>
              <a:rPr kumimoji="1" lang="en-US" altLang="zh-CN" sz="2800" dirty="0">
                <a:latin typeface="Times New Roman" panose="02020603050405020304" pitchFamily="18" charset="0"/>
              </a:rPr>
              <a:t>(</a:t>
            </a:r>
            <a:r>
              <a:rPr kumimoji="1" lang="zh-CN" altLang="en-US" sz="2800" dirty="0">
                <a:latin typeface="Times New Roman" panose="02020603050405020304" pitchFamily="18" charset="0"/>
              </a:rPr>
              <a:t>｛</a:t>
            </a:r>
            <a:r>
              <a:rPr kumimoji="1" lang="en-US" altLang="zh-CN" sz="2800" dirty="0">
                <a:latin typeface="Times New Roman" panose="02020603050405020304" pitchFamily="18" charset="0"/>
              </a:rPr>
              <a:t>S</a:t>
            </a:r>
            <a:r>
              <a:rPr kumimoji="1" lang="zh-CN" altLang="en-US" sz="2800" dirty="0">
                <a:latin typeface="Times New Roman" panose="02020603050405020304" pitchFamily="18" charset="0"/>
              </a:rPr>
              <a:t>，</a:t>
            </a:r>
            <a:r>
              <a:rPr kumimoji="1" lang="en-US" altLang="zh-CN" sz="2800" dirty="0">
                <a:latin typeface="Times New Roman" panose="02020603050405020304" pitchFamily="18" charset="0"/>
              </a:rPr>
              <a:t>C</a:t>
            </a:r>
            <a:r>
              <a:rPr kumimoji="1" lang="zh-CN" altLang="en-US" sz="2800" dirty="0">
                <a:latin typeface="Times New Roman" panose="02020603050405020304" pitchFamily="18" charset="0"/>
              </a:rPr>
              <a:t>｝，｛</a:t>
            </a:r>
            <a:r>
              <a:rPr kumimoji="1" lang="en-US" altLang="zh-CN" sz="2800" dirty="0">
                <a:latin typeface="Times New Roman" panose="02020603050405020304" pitchFamily="18" charset="0"/>
              </a:rPr>
              <a:t>a</a:t>
            </a:r>
            <a:r>
              <a:rPr kumimoji="1" lang="zh-CN" altLang="en-US" sz="2800" dirty="0">
                <a:latin typeface="Times New Roman" panose="02020603050405020304" pitchFamily="18" charset="0"/>
              </a:rPr>
              <a:t>，</a:t>
            </a:r>
            <a:r>
              <a:rPr kumimoji="1" lang="en-US" altLang="zh-CN" sz="2800" dirty="0">
                <a:latin typeface="Times New Roman" panose="02020603050405020304" pitchFamily="18" charset="0"/>
              </a:rPr>
              <a:t>d</a:t>
            </a:r>
            <a:r>
              <a:rPr kumimoji="1" lang="zh-CN" altLang="en-US" sz="2800" dirty="0">
                <a:latin typeface="Times New Roman" panose="02020603050405020304" pitchFamily="18" charset="0"/>
              </a:rPr>
              <a:t>｝，</a:t>
            </a:r>
            <a:r>
              <a:rPr kumimoji="1" lang="en-US" altLang="zh-CN" sz="2800" dirty="0">
                <a:latin typeface="Times New Roman" panose="02020603050405020304" pitchFamily="18" charset="0"/>
              </a:rPr>
              <a:t>P</a:t>
            </a:r>
            <a:r>
              <a:rPr kumimoji="1" lang="zh-CN" altLang="en-US" sz="2800" dirty="0">
                <a:latin typeface="Times New Roman" panose="02020603050405020304" pitchFamily="18" charset="0"/>
              </a:rPr>
              <a:t>，</a:t>
            </a:r>
            <a:r>
              <a:rPr kumimoji="1" lang="en-US" altLang="zh-CN" sz="2800" dirty="0">
                <a:latin typeface="Times New Roman" panose="02020603050405020304" pitchFamily="18" charset="0"/>
              </a:rPr>
              <a:t>S</a:t>
            </a:r>
            <a:r>
              <a:rPr kumimoji="1" lang="zh-CN" altLang="en-US" sz="2800" dirty="0">
                <a:latin typeface="Times New Roman" panose="02020603050405020304" pitchFamily="18" charset="0"/>
              </a:rPr>
              <a:t>），</a:t>
            </a:r>
            <a:endParaRPr kumimoji="1" lang="zh-CN" altLang="en-US" sz="2800" dirty="0">
              <a:latin typeface="Times New Roman" panose="02020603050405020304" pitchFamily="18" charset="0"/>
            </a:endParaRPr>
          </a:p>
          <a:p>
            <a:pPr indent="0" algn="just" eaLnBrk="1" hangingPunct="1">
              <a:lnSpc>
                <a:spcPct val="120000"/>
              </a:lnSpc>
              <a:buNone/>
            </a:pPr>
            <a:r>
              <a:rPr kumimoji="1" lang="en-US" altLang="zh-CN" sz="2800" dirty="0">
                <a:latin typeface="Times New Roman" panose="02020603050405020304" pitchFamily="18" charset="0"/>
              </a:rPr>
              <a:t>    P</a:t>
            </a:r>
            <a:r>
              <a:rPr kumimoji="1" lang="zh-CN" altLang="en-US" sz="2800" dirty="0">
                <a:latin typeface="Times New Roman" panose="02020603050405020304" pitchFamily="18" charset="0"/>
              </a:rPr>
              <a:t>＝｛</a:t>
            </a:r>
            <a:r>
              <a:rPr kumimoji="1" lang="en-US" altLang="zh-CN" sz="2800" dirty="0" err="1">
                <a:latin typeface="Times New Roman" panose="02020603050405020304" pitchFamily="18" charset="0"/>
              </a:rPr>
              <a:t>S→aC</a:t>
            </a:r>
            <a:r>
              <a:rPr kumimoji="1" lang="zh-CN" altLang="en-US" sz="2800" dirty="0">
                <a:latin typeface="Times New Roman" panose="02020603050405020304" pitchFamily="18" charset="0"/>
              </a:rPr>
              <a:t>，</a:t>
            </a:r>
            <a:r>
              <a:rPr kumimoji="1" lang="en-US" altLang="zh-CN" sz="2800" dirty="0" err="1">
                <a:latin typeface="Times New Roman" panose="02020603050405020304" pitchFamily="18" charset="0"/>
              </a:rPr>
              <a:t>C→aC</a:t>
            </a:r>
            <a:r>
              <a:rPr kumimoji="1" lang="en-US" altLang="zh-CN" sz="2800" dirty="0">
                <a:latin typeface="Times New Roman" panose="02020603050405020304" pitchFamily="18" charset="0"/>
              </a:rPr>
              <a:t> </a:t>
            </a:r>
            <a:r>
              <a:rPr kumimoji="1" lang="zh-CN" altLang="en-US" sz="2800" dirty="0">
                <a:latin typeface="Times New Roman" panose="02020603050405020304" pitchFamily="18" charset="0"/>
              </a:rPr>
              <a:t>，</a:t>
            </a:r>
            <a:r>
              <a:rPr kumimoji="1" lang="en-US" altLang="zh-CN" sz="2800" dirty="0" err="1">
                <a:latin typeface="Times New Roman" panose="02020603050405020304" pitchFamily="18" charset="0"/>
              </a:rPr>
              <a:t>C→dC</a:t>
            </a:r>
            <a:r>
              <a:rPr kumimoji="1" lang="en-US" altLang="zh-CN" sz="2800" dirty="0">
                <a:latin typeface="Times New Roman" panose="02020603050405020304" pitchFamily="18" charset="0"/>
              </a:rPr>
              <a:t>, </a:t>
            </a:r>
            <a:r>
              <a:rPr kumimoji="1" lang="en-US" altLang="zh-CN" sz="2800" dirty="0" err="1">
                <a:latin typeface="Times New Roman" panose="02020603050405020304" pitchFamily="18" charset="0"/>
              </a:rPr>
              <a:t>C→ε</a:t>
            </a:r>
            <a:r>
              <a:rPr kumimoji="1" lang="zh-CN" altLang="en-US" sz="2800" dirty="0">
                <a:latin typeface="Times New Roman" panose="02020603050405020304" pitchFamily="18" charset="0"/>
              </a:rPr>
              <a:t>｝</a:t>
            </a:r>
            <a:endParaRPr kumimoji="1" lang="en-US" altLang="zh-CN" sz="2800" dirty="0">
              <a:latin typeface="Times New Roman" panose="02020603050405020304" pitchFamily="18" charset="0"/>
            </a:endParaRPr>
          </a:p>
          <a:p>
            <a:pPr indent="266700" algn="just" eaLnBrk="1" hangingPunct="1"/>
            <a:r>
              <a:rPr kumimoji="1" lang="en-US" altLang="zh-CN" sz="2800" dirty="0">
                <a:latin typeface="Times New Roman" panose="02020603050405020304" pitchFamily="18" charset="0"/>
              </a:rPr>
              <a:t> G2</a:t>
            </a:r>
            <a:r>
              <a:rPr kumimoji="1" lang="zh-CN" altLang="en-US" sz="2800" dirty="0">
                <a:latin typeface="Times New Roman" panose="02020603050405020304" pitchFamily="18" charset="0"/>
              </a:rPr>
              <a:t>＝</a:t>
            </a:r>
            <a:r>
              <a:rPr kumimoji="1" lang="en-US" altLang="zh-CN" sz="2800" dirty="0">
                <a:latin typeface="Times New Roman" panose="02020603050405020304" pitchFamily="18" charset="0"/>
              </a:rPr>
              <a:t>(</a:t>
            </a:r>
            <a:r>
              <a:rPr kumimoji="1" lang="zh-CN" altLang="en-US" sz="2800" dirty="0">
                <a:latin typeface="Times New Roman" panose="02020603050405020304" pitchFamily="18" charset="0"/>
              </a:rPr>
              <a:t>｛</a:t>
            </a:r>
            <a:r>
              <a:rPr kumimoji="1" lang="en-US" altLang="zh-CN" sz="2800" dirty="0">
                <a:latin typeface="Times New Roman" panose="02020603050405020304" pitchFamily="18" charset="0"/>
              </a:rPr>
              <a:t>S</a:t>
            </a:r>
            <a:r>
              <a:rPr kumimoji="1" lang="zh-CN" altLang="en-US" sz="2800" dirty="0">
                <a:latin typeface="Times New Roman" panose="02020603050405020304" pitchFamily="18" charset="0"/>
              </a:rPr>
              <a:t>｝，｛</a:t>
            </a:r>
            <a:r>
              <a:rPr kumimoji="1" lang="en-US" altLang="zh-CN" sz="2800" dirty="0">
                <a:latin typeface="Times New Roman" panose="02020603050405020304" pitchFamily="18" charset="0"/>
              </a:rPr>
              <a:t>a</a:t>
            </a:r>
            <a:r>
              <a:rPr kumimoji="1" lang="zh-CN" altLang="en-US" sz="2800" dirty="0">
                <a:latin typeface="Times New Roman" panose="02020603050405020304" pitchFamily="18" charset="0"/>
              </a:rPr>
              <a:t>，</a:t>
            </a:r>
            <a:r>
              <a:rPr kumimoji="1" lang="en-US" altLang="zh-CN" sz="2800" dirty="0">
                <a:latin typeface="Times New Roman" panose="02020603050405020304" pitchFamily="18" charset="0"/>
              </a:rPr>
              <a:t>d</a:t>
            </a:r>
            <a:r>
              <a:rPr kumimoji="1" lang="zh-CN" altLang="en-US" sz="2800" dirty="0">
                <a:latin typeface="Times New Roman" panose="02020603050405020304" pitchFamily="18" charset="0"/>
              </a:rPr>
              <a:t>｝，</a:t>
            </a:r>
            <a:r>
              <a:rPr kumimoji="1" lang="en-US" altLang="zh-CN" sz="2800" dirty="0">
                <a:latin typeface="Times New Roman" panose="02020603050405020304" pitchFamily="18" charset="0"/>
              </a:rPr>
              <a:t>P</a:t>
            </a:r>
            <a:r>
              <a:rPr kumimoji="1" lang="zh-CN" altLang="en-US" sz="2800" dirty="0">
                <a:latin typeface="Times New Roman" panose="02020603050405020304" pitchFamily="18" charset="0"/>
              </a:rPr>
              <a:t>，</a:t>
            </a:r>
            <a:r>
              <a:rPr kumimoji="1" lang="en-US" altLang="zh-CN" sz="2800" dirty="0">
                <a:latin typeface="Times New Roman" panose="02020603050405020304" pitchFamily="18" charset="0"/>
              </a:rPr>
              <a:t>S</a:t>
            </a:r>
            <a:r>
              <a:rPr kumimoji="1" lang="zh-CN" altLang="en-US" sz="2800" dirty="0">
                <a:latin typeface="Times New Roman" panose="02020603050405020304" pitchFamily="18" charset="0"/>
              </a:rPr>
              <a:t>），</a:t>
            </a:r>
            <a:endParaRPr kumimoji="1" lang="zh-CN" altLang="en-US" sz="2800" dirty="0">
              <a:latin typeface="Times New Roman" panose="02020603050405020304" pitchFamily="18" charset="0"/>
            </a:endParaRPr>
          </a:p>
          <a:p>
            <a:pPr indent="0" algn="just">
              <a:buNone/>
            </a:pPr>
            <a:r>
              <a:rPr kumimoji="1" lang="zh-CN" altLang="en-US" sz="28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2800" dirty="0">
                <a:latin typeface="Times New Roman" panose="02020603050405020304" pitchFamily="18" charset="0"/>
              </a:rPr>
              <a:t>P</a:t>
            </a:r>
            <a:r>
              <a:rPr kumimoji="1" lang="zh-CN" altLang="en-US" sz="2800" dirty="0">
                <a:latin typeface="Times New Roman" panose="02020603050405020304" pitchFamily="18" charset="0"/>
              </a:rPr>
              <a:t>＝｛</a:t>
            </a:r>
            <a:r>
              <a:rPr kumimoji="1" lang="en-US" altLang="zh-CN" sz="2800" dirty="0" err="1">
                <a:latin typeface="Times New Roman" panose="02020603050405020304" pitchFamily="18" charset="0"/>
              </a:rPr>
              <a:t>S→Sa</a:t>
            </a:r>
            <a:r>
              <a:rPr kumimoji="1" lang="zh-CN" altLang="en-US" sz="2800" dirty="0">
                <a:latin typeface="Times New Roman" panose="02020603050405020304" pitchFamily="18" charset="0"/>
              </a:rPr>
              <a:t>，</a:t>
            </a:r>
            <a:r>
              <a:rPr kumimoji="1" lang="en-US" altLang="zh-CN" sz="2800" dirty="0" err="1">
                <a:latin typeface="Times New Roman" panose="02020603050405020304" pitchFamily="18" charset="0"/>
              </a:rPr>
              <a:t>S→Sd</a:t>
            </a:r>
            <a:r>
              <a:rPr kumimoji="1" lang="en-US" altLang="zh-CN" sz="2800" dirty="0">
                <a:latin typeface="Times New Roman" panose="02020603050405020304" pitchFamily="18" charset="0"/>
              </a:rPr>
              <a:t> </a:t>
            </a:r>
            <a:r>
              <a:rPr kumimoji="1" lang="zh-CN" altLang="en-US" sz="2800" dirty="0">
                <a:latin typeface="Times New Roman" panose="02020603050405020304" pitchFamily="18" charset="0"/>
              </a:rPr>
              <a:t>，</a:t>
            </a:r>
            <a:r>
              <a:rPr kumimoji="1" lang="en-US" altLang="zh-CN" sz="2800" dirty="0" err="1">
                <a:latin typeface="Times New Roman" panose="02020603050405020304" pitchFamily="18" charset="0"/>
              </a:rPr>
              <a:t>S→a</a:t>
            </a:r>
            <a:r>
              <a:rPr kumimoji="1" lang="en-US" altLang="zh-CN" sz="2800" dirty="0">
                <a:latin typeface="Times New Roman" panose="02020603050405020304" pitchFamily="18" charset="0"/>
              </a:rPr>
              <a:t>}</a:t>
            </a:r>
            <a:endParaRPr kumimoji="1" lang="en-US" altLang="zh-CN" sz="2800" dirty="0">
              <a:latin typeface="Times New Roman" panose="02020603050405020304" pitchFamily="18" charset="0"/>
            </a:endParaRPr>
          </a:p>
          <a:p>
            <a:pPr marL="800100" indent="-457200"/>
            <a:r>
              <a:rPr kumimoji="1" lang="zh-CN" altLang="en-US" sz="2800" dirty="0">
                <a:latin typeface="Times New Roman" panose="02020603050405020304" pitchFamily="18" charset="0"/>
              </a:rPr>
              <a:t>显有 </a:t>
            </a:r>
            <a:r>
              <a:rPr kumimoji="1" lang="en-US" altLang="zh-CN" sz="2800" dirty="0">
                <a:latin typeface="Times New Roman" panose="02020603050405020304" pitchFamily="18" charset="0"/>
              </a:rPr>
              <a:t>L(G1) = L(G2) =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 { a(</a:t>
            </a:r>
            <a:r>
              <a:rPr kumimoji="1" lang="en-US" altLang="zh-CN" sz="2800" b="1" dirty="0" err="1">
                <a:latin typeface="宋体" panose="02010600030101010101" pitchFamily="2" charset="-122"/>
              </a:rPr>
              <a:t>a|d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)</a:t>
            </a:r>
            <a:r>
              <a:rPr kumimoji="1" lang="en-US" altLang="zh-CN" sz="2800" b="1" baseline="30000" dirty="0">
                <a:latin typeface="宋体" panose="02010600030101010101" pitchFamily="2" charset="-122"/>
              </a:rPr>
              <a:t>*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 }</a:t>
            </a:r>
            <a:endParaRPr kumimoji="1" lang="en-US" altLang="zh-CN" sz="2800" dirty="0">
              <a:latin typeface="Times New Roman" panose="02020603050405020304" pitchFamily="18" charset="0"/>
            </a:endParaRPr>
          </a:p>
          <a:p>
            <a:pPr indent="0" algn="just">
              <a:buNone/>
            </a:pPr>
            <a:endParaRPr kumimoji="1" lang="en-US" altLang="zh-CN" sz="2800" b="1" dirty="0">
              <a:latin typeface="Times New Roman" panose="02020603050405020304" pitchFamily="18" charset="0"/>
            </a:endParaRPr>
          </a:p>
          <a:p>
            <a:pPr indent="0" algn="just">
              <a:buNone/>
            </a:pPr>
            <a:endParaRPr kumimoji="1" lang="en-US" altLang="zh-CN" sz="2800" b="1" dirty="0">
              <a:latin typeface="Times New Roman" panose="02020603050405020304" pitchFamily="18" charset="0"/>
            </a:endParaRPr>
          </a:p>
          <a:p>
            <a:pPr indent="0" algn="just" eaLnBrk="1" hangingPunct="1">
              <a:lnSpc>
                <a:spcPct val="120000"/>
              </a:lnSpc>
              <a:buNone/>
            </a:pPr>
            <a:endParaRPr kumimoji="1" lang="en-US" altLang="zh-CN" sz="2800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文法与语言的形式化定义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442240" cy="5657622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文法设计：</a:t>
            </a:r>
            <a:r>
              <a:rPr kumimoji="1" lang="zh-CN" altLang="en-US" sz="2800" dirty="0">
                <a:latin typeface="Linux Biolinum O" panose="02000503000000000000" pitchFamily="2" charset="0"/>
              </a:rPr>
              <a:t>试设计文法</a:t>
            </a:r>
            <a:r>
              <a:rPr kumimoji="1" lang="en-US" altLang="zh-CN" sz="2800" dirty="0">
                <a:latin typeface="Linux Biolinum O" panose="02000503000000000000" pitchFamily="2" charset="0"/>
              </a:rPr>
              <a:t>G</a:t>
            </a:r>
            <a:r>
              <a:rPr kumimoji="1" lang="zh-CN" altLang="en-US" sz="2800" dirty="0">
                <a:latin typeface="Linux Biolinum O" panose="02000503000000000000" pitchFamily="2" charset="0"/>
              </a:rPr>
              <a:t>，使得</a:t>
            </a:r>
            <a:r>
              <a:rPr kumimoji="1" lang="en-US" altLang="zh-CN" sz="2800" dirty="0">
                <a:latin typeface="Linux Biolinum O" panose="02000503000000000000" pitchFamily="2" charset="0"/>
              </a:rPr>
              <a:t>L(G)</a:t>
            </a:r>
            <a:r>
              <a:rPr kumimoji="1" lang="zh-CN" altLang="en-US" sz="2800" dirty="0">
                <a:latin typeface="Linux Biolinum O" panose="02000503000000000000" pitchFamily="2" charset="0"/>
              </a:rPr>
              <a:t>为能被</a:t>
            </a:r>
            <a:r>
              <a:rPr kumimoji="1" lang="en-US" altLang="zh-CN" sz="2800" dirty="0">
                <a:latin typeface="Linux Biolinum O" panose="02000503000000000000" pitchFamily="2" charset="0"/>
              </a:rPr>
              <a:t>5</a:t>
            </a:r>
            <a:r>
              <a:rPr kumimoji="1" lang="zh-CN" altLang="en-US" sz="2800" dirty="0">
                <a:latin typeface="Linux Biolinum O" panose="02000503000000000000" pitchFamily="2" charset="0"/>
              </a:rPr>
              <a:t>整除的有符号整数集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nux Biolinum O" panose="02000503000000000000" pitchFamily="2" charset="0"/>
              <a:ea typeface="等线" panose="0201060003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等线" panose="02010600030101010101" charset="-122"/>
                <a:cs typeface="+mn-cs"/>
              </a:rPr>
              <a:t>G[S]</a:t>
            </a:r>
            <a:r>
              <a:rPr kumimoji="1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等线" panose="02010600030101010101" charset="-122"/>
                <a:cs typeface="+mn-cs"/>
              </a:rPr>
              <a:t>：</a:t>
            </a:r>
            <a:r>
              <a:rPr kumimoji="1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等线" panose="02010600030101010101" charset="-122"/>
                <a:cs typeface="+mn-cs"/>
              </a:rPr>
              <a:t>S → F Z T</a:t>
            </a:r>
            <a:endParaRPr kumimoji="1" lang="en-US" altLang="zh-CN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nux Biolinum O" panose="02000503000000000000" pitchFamily="2" charset="0"/>
              <a:ea typeface="等线" panose="0201060003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等线" panose="02010600030101010101" charset="-122"/>
                <a:cs typeface="+mn-cs"/>
              </a:rPr>
              <a:t>　　　</a:t>
            </a:r>
            <a:r>
              <a:rPr kumimoji="1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等线" panose="02010600030101010101" charset="-122"/>
                <a:cs typeface="+mn-cs"/>
              </a:rPr>
              <a:t>F →</a:t>
            </a:r>
            <a:r>
              <a:rPr kumimoji="1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等线" panose="02010600030101010101" charset="-122"/>
                <a:cs typeface="+mn-cs"/>
              </a:rPr>
              <a:t>＋∣－∣</a:t>
            </a:r>
            <a:r>
              <a:rPr kumimoji="1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等线" panose="02010600030101010101" charset="-122"/>
                <a:cs typeface="+mn-cs"/>
              </a:rPr>
              <a:t>ε</a:t>
            </a:r>
            <a:endParaRPr kumimoji="1" lang="en-US" altLang="zh-CN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nux Biolinum O" panose="02000503000000000000" pitchFamily="2" charset="0"/>
              <a:ea typeface="等线" panose="0201060003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等线" panose="02010600030101010101" charset="-122"/>
                <a:cs typeface="+mn-cs"/>
              </a:rPr>
              <a:t>　　　</a:t>
            </a:r>
            <a:r>
              <a:rPr kumimoji="1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等线" panose="02010600030101010101" charset="-122"/>
                <a:cs typeface="+mn-cs"/>
              </a:rPr>
              <a:t>Z → </a:t>
            </a:r>
            <a:r>
              <a:rPr kumimoji="1" lang="en-US" altLang="zh-CN" sz="2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等线" panose="02010600030101010101" charset="-122"/>
                <a:cs typeface="+mn-cs"/>
              </a:rPr>
              <a:t>ZD∣ε</a:t>
            </a:r>
            <a:r>
              <a:rPr kumimoji="1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等线" panose="02010600030101010101" charset="-122"/>
                <a:cs typeface="+mn-cs"/>
              </a:rPr>
              <a:t> </a:t>
            </a:r>
            <a:endParaRPr kumimoji="1" lang="en-US" altLang="zh-CN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nux Biolinum O" panose="02000503000000000000" pitchFamily="2" charset="0"/>
              <a:ea typeface="等线" panose="0201060003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等线" panose="02010600030101010101" charset="-122"/>
                <a:cs typeface="+mn-cs"/>
              </a:rPr>
              <a:t>　　　</a:t>
            </a:r>
            <a:r>
              <a:rPr kumimoji="1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等线" panose="02010600030101010101" charset="-122"/>
                <a:cs typeface="+mn-cs"/>
              </a:rPr>
              <a:t>D → 0∣1∣2∣3∣4 ∣5∣6∣7∣8∣9</a:t>
            </a:r>
            <a:endParaRPr kumimoji="1" lang="en-US" altLang="zh-CN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nux Biolinum O" panose="02000503000000000000" pitchFamily="2" charset="0"/>
              <a:ea typeface="等线" panose="0201060003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等线" panose="02010600030101010101" charset="-122"/>
                <a:cs typeface="+mn-cs"/>
              </a:rPr>
              <a:t>　　　</a:t>
            </a:r>
            <a:r>
              <a:rPr kumimoji="1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等线" panose="02010600030101010101" charset="-122"/>
                <a:cs typeface="+mn-cs"/>
              </a:rPr>
              <a:t>T → 0 | 5</a:t>
            </a:r>
            <a:endParaRPr kumimoji="1" lang="en-US" altLang="zh-CN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nux Biolinum O" panose="02000503000000000000" pitchFamily="2" charset="0"/>
              <a:ea typeface="等线" panose="0201060003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等线" panose="02010600030101010101" charset="-122"/>
                <a:cs typeface="+mn-cs"/>
              </a:rPr>
              <a:t>G[S]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等线" panose="02010600030101010101" charset="-122"/>
                <a:cs typeface="+mn-cs"/>
              </a:rPr>
              <a:t>：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等线" panose="02010600030101010101" charset="-122"/>
                <a:cs typeface="+mn-cs"/>
              </a:rPr>
              <a:t>S → FT∣T ∣FZT ∣ZT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nux Biolinum O" panose="02000503000000000000" pitchFamily="2" charset="0"/>
              <a:ea typeface="等线" panose="0201060003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等线" panose="02010600030101010101" charset="-122"/>
                <a:cs typeface="+mn-cs"/>
              </a:rPr>
              <a:t>　　　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等线" panose="02010600030101010101" charset="-122"/>
                <a:cs typeface="+mn-cs"/>
              </a:rPr>
              <a:t>F →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等线" panose="02010600030101010101" charset="-122"/>
                <a:cs typeface="+mn-cs"/>
              </a:rPr>
              <a:t>＋∣－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nux Biolinum O" panose="02000503000000000000" pitchFamily="2" charset="0"/>
              <a:ea typeface="等线" panose="0201060003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等线" panose="02010600030101010101" charset="-122"/>
                <a:cs typeface="+mn-cs"/>
              </a:rPr>
              <a:t>　　　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等线" panose="02010600030101010101" charset="-122"/>
                <a:cs typeface="+mn-cs"/>
              </a:rPr>
              <a:t>Z → ZD∣D 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nux Biolinum O" panose="02000503000000000000" pitchFamily="2" charset="0"/>
              <a:ea typeface="等线" panose="0201060003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等线" panose="02010600030101010101" charset="-122"/>
                <a:cs typeface="+mn-cs"/>
              </a:rPr>
              <a:t>　　　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等线" panose="02010600030101010101" charset="-122"/>
                <a:cs typeface="+mn-cs"/>
              </a:rPr>
              <a:t>D → 0∣1∣2∣3∣4 ∣5∣6∣7∣8∣9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nux Biolinum O" panose="02000503000000000000" pitchFamily="2" charset="0"/>
              <a:ea typeface="等线" panose="0201060003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等线" panose="02010600030101010101" charset="-122"/>
                <a:cs typeface="+mn-cs"/>
              </a:rPr>
              <a:t>　　　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等线" panose="02010600030101010101" charset="-122"/>
                <a:cs typeface="+mn-cs"/>
              </a:rPr>
              <a:t>T → 0 | 5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nux Biolinum O" panose="02000503000000000000" pitchFamily="2" charset="0"/>
              <a:ea typeface="等线" panose="02010600030101010101" charset="-122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2.1 </a:t>
            </a:r>
            <a:r>
              <a:rPr lang="zh-CN" altLang="en-US" b="1" dirty="0"/>
              <a:t>文法的直观概念</a:t>
            </a:r>
            <a:r>
              <a:rPr lang="en-US" altLang="zh-CN" b="1" dirty="0"/>
              <a:t>-</a:t>
            </a:r>
            <a:r>
              <a:rPr lang="zh-CN" altLang="en-US" b="1" dirty="0"/>
              <a:t>从自然语言説起</a:t>
            </a:r>
            <a:endParaRPr lang="zh-CN" altLang="en-US" b="1" dirty="0"/>
          </a:p>
          <a:p>
            <a:pPr>
              <a:lnSpc>
                <a:spcPct val="160000"/>
              </a:lnSpc>
              <a:defRPr/>
            </a:pPr>
            <a:r>
              <a:rPr lang="zh-CN" altLang="en-US" b="1" u="sng" dirty="0">
                <a:solidFill>
                  <a:srgbClr val="C00000"/>
                </a:solidFill>
              </a:rPr>
              <a:t> </a:t>
            </a:r>
            <a:r>
              <a:rPr lang="en-US" altLang="zh-CN" b="1" dirty="0"/>
              <a:t>2.2</a:t>
            </a:r>
            <a:r>
              <a:rPr lang="zh-CN" altLang="en-US" b="1" dirty="0"/>
              <a:t> 符号和符号串</a:t>
            </a:r>
            <a:r>
              <a:rPr lang="en-US" altLang="zh-CN" b="1" dirty="0"/>
              <a:t>-</a:t>
            </a:r>
            <a:r>
              <a:rPr lang="zh-CN" altLang="en-US" b="1" dirty="0"/>
              <a:t>文法的基本要素</a:t>
            </a:r>
            <a:endParaRPr lang="zh-CN" altLang="en-US" b="1" dirty="0"/>
          </a:p>
          <a:p>
            <a:pPr>
              <a:lnSpc>
                <a:spcPct val="170000"/>
              </a:lnSpc>
              <a:defRPr/>
            </a:pPr>
            <a:r>
              <a:rPr lang="zh-CN" altLang="en-US" b="1" u="sng" dirty="0">
                <a:solidFill>
                  <a:srgbClr val="C00000"/>
                </a:solidFill>
              </a:rPr>
              <a:t> </a:t>
            </a:r>
            <a:r>
              <a:rPr lang="en-US" altLang="zh-CN" b="1" dirty="0"/>
              <a:t>2.3 </a:t>
            </a:r>
            <a:r>
              <a:rPr lang="zh-CN" altLang="en-US" b="1" dirty="0"/>
              <a:t>文法和语言的形式化定义</a:t>
            </a:r>
            <a:endParaRPr lang="zh-CN" altLang="en-US" b="1" dirty="0"/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u="sng" dirty="0">
                <a:solidFill>
                  <a:srgbClr val="C00000"/>
                </a:solidFill>
              </a:rPr>
              <a:t>2.4 </a:t>
            </a:r>
            <a:r>
              <a:rPr lang="zh-CN" altLang="en-US" b="1" u="sng" dirty="0">
                <a:solidFill>
                  <a:srgbClr val="C00000"/>
                </a:solidFill>
              </a:rPr>
              <a:t>文法的类型</a:t>
            </a:r>
            <a:r>
              <a:rPr lang="en-US" altLang="zh-CN" b="1" u="sng" dirty="0">
                <a:solidFill>
                  <a:srgbClr val="C00000"/>
                </a:solidFill>
              </a:rPr>
              <a:t>-0</a:t>
            </a:r>
            <a:r>
              <a:rPr lang="zh-CN" altLang="en-US" b="1" u="sng" dirty="0">
                <a:solidFill>
                  <a:srgbClr val="C00000"/>
                </a:solidFill>
              </a:rPr>
              <a:t>型文法、</a:t>
            </a:r>
            <a:r>
              <a:rPr lang="en-US" altLang="zh-CN" b="1" u="sng" dirty="0">
                <a:solidFill>
                  <a:srgbClr val="C00000"/>
                </a:solidFill>
              </a:rPr>
              <a:t>1</a:t>
            </a:r>
            <a:r>
              <a:rPr lang="zh-CN" altLang="en-US" b="1" u="sng" dirty="0">
                <a:solidFill>
                  <a:srgbClr val="C00000"/>
                </a:solidFill>
              </a:rPr>
              <a:t>型文法、</a:t>
            </a:r>
            <a:r>
              <a:rPr lang="en-US" altLang="zh-CN" b="1" u="sng" dirty="0">
                <a:solidFill>
                  <a:srgbClr val="C00000"/>
                </a:solidFill>
              </a:rPr>
              <a:t>2</a:t>
            </a:r>
            <a:r>
              <a:rPr lang="zh-CN" altLang="en-US" b="1" u="sng" dirty="0">
                <a:solidFill>
                  <a:srgbClr val="C00000"/>
                </a:solidFill>
              </a:rPr>
              <a:t>型文法和</a:t>
            </a:r>
            <a:r>
              <a:rPr lang="en-US" altLang="zh-CN" b="1" u="sng" dirty="0">
                <a:solidFill>
                  <a:srgbClr val="C00000"/>
                </a:solidFill>
              </a:rPr>
              <a:t>3</a:t>
            </a:r>
            <a:r>
              <a:rPr lang="zh-CN" altLang="en-US" b="1" u="sng" dirty="0">
                <a:solidFill>
                  <a:srgbClr val="C00000"/>
                </a:solidFill>
              </a:rPr>
              <a:t>型文法</a:t>
            </a:r>
            <a:endParaRPr lang="zh-CN" altLang="en-US" b="1" u="sng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2.5</a:t>
            </a:r>
            <a:r>
              <a:rPr lang="zh-CN" altLang="en-US" b="1" dirty="0"/>
              <a:t>上下文无关文法及其语法树</a:t>
            </a:r>
            <a:r>
              <a:rPr lang="en-US" altLang="zh-CN" b="1" dirty="0"/>
              <a:t>-</a:t>
            </a:r>
            <a:r>
              <a:rPr lang="zh-CN" altLang="en-US" b="1" dirty="0"/>
              <a:t>程序语言的描述工具</a:t>
            </a:r>
            <a:endParaRPr lang="en-US" altLang="zh-CN" b="1" dirty="0"/>
          </a:p>
          <a:p>
            <a:pPr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2.6</a:t>
            </a:r>
            <a:r>
              <a:rPr lang="zh-CN" altLang="en-US" b="1" dirty="0"/>
              <a:t> 句型的分析</a:t>
            </a:r>
            <a:r>
              <a:rPr lang="en-US" altLang="zh-CN" b="1" dirty="0"/>
              <a:t>-</a:t>
            </a:r>
            <a:r>
              <a:rPr lang="zh-CN" altLang="en-US" b="1" dirty="0"/>
              <a:t>文法推导和归约</a:t>
            </a:r>
            <a:endParaRPr lang="zh-CN" altLang="en-US" b="1" dirty="0"/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2.7</a:t>
            </a:r>
            <a:r>
              <a:rPr lang="zh-CN" altLang="en-US" b="1" dirty="0"/>
              <a:t> 补充说明</a:t>
            </a:r>
            <a:r>
              <a:rPr lang="en-US" altLang="zh-CN" b="1" dirty="0"/>
              <a:t>-</a:t>
            </a:r>
            <a:r>
              <a:rPr lang="zh-CN" altLang="en-US" b="1" dirty="0"/>
              <a:t>文法中的多余规则和</a:t>
            </a:r>
            <a:r>
              <a:rPr lang="en-US" altLang="zh-CN" b="1" dirty="0"/>
              <a:t>epsilon (ε) </a:t>
            </a:r>
            <a:r>
              <a:rPr lang="zh-CN" altLang="en-US" b="1" dirty="0"/>
              <a:t>规则</a:t>
            </a:r>
            <a:endParaRPr lang="zh-CN" altLang="en-US" b="1" dirty="0"/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2.8 </a:t>
            </a:r>
            <a:r>
              <a:rPr lang="zh-CN" altLang="en-US" b="1" dirty="0"/>
              <a:t>例题</a:t>
            </a: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2.4</a:t>
            </a:r>
            <a:r>
              <a:rPr lang="zh-CN" altLang="en-US" dirty="0"/>
              <a:t> 文法的类型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2813" y="1195758"/>
            <a:ext cx="11266374" cy="2486236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3200" dirty="0" err="1"/>
              <a:t>乔姆斯基</a:t>
            </a:r>
            <a:r>
              <a:rPr lang="zh-CN" altLang="en-US" sz="3200" dirty="0"/>
              <a:t>于</a:t>
            </a:r>
            <a:r>
              <a:rPr lang="en-US" altLang="zh-CN" sz="3200" dirty="0"/>
              <a:t>1956</a:t>
            </a:r>
            <a:r>
              <a:rPr lang="zh-CN" altLang="en-US" sz="3200" dirty="0"/>
              <a:t>年建立形式语言体系，他把文法分成四种类型：</a:t>
            </a:r>
            <a:r>
              <a:rPr lang="en-US" altLang="zh-CN" sz="3200" dirty="0"/>
              <a:t>0</a:t>
            </a:r>
            <a:r>
              <a:rPr lang="zh-CN" altLang="en-US" sz="3200" dirty="0"/>
              <a:t>，</a:t>
            </a:r>
            <a:r>
              <a:rPr lang="en-US" altLang="zh-CN" sz="3200" dirty="0"/>
              <a:t>1</a:t>
            </a:r>
            <a:r>
              <a:rPr lang="zh-CN" altLang="en-US" sz="3200" dirty="0"/>
              <a:t>，</a:t>
            </a:r>
            <a:r>
              <a:rPr lang="en-US" altLang="zh-CN" sz="3200" dirty="0"/>
              <a:t>2</a:t>
            </a:r>
            <a:r>
              <a:rPr lang="zh-CN" altLang="en-US" sz="3200" dirty="0"/>
              <a:t>，</a:t>
            </a:r>
            <a:r>
              <a:rPr lang="en-US" altLang="zh-CN" sz="3200" dirty="0"/>
              <a:t>3</a:t>
            </a:r>
            <a:r>
              <a:rPr lang="zh-CN" altLang="en-US" sz="3200" dirty="0"/>
              <a:t>型</a:t>
            </a:r>
            <a:endParaRPr lang="zh-CN" altLang="en-US" sz="3200" dirty="0"/>
          </a:p>
          <a:p>
            <a:pPr eaLnBrk="1" hangingPunct="1"/>
            <a:r>
              <a:rPr lang="zh-CN" altLang="en-US" sz="3200" dirty="0"/>
              <a:t>都由四部分组成，但对产生式的限制有所不同</a:t>
            </a:r>
            <a:endParaRPr lang="zh-CN" altLang="en-US" sz="3200" dirty="0"/>
          </a:p>
          <a:p>
            <a:endParaRPr lang="zh-CN" altLang="en-US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pic>
        <p:nvPicPr>
          <p:cNvPr id="5" name="Picture 6" descr="chomsky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749" y="2316419"/>
            <a:ext cx="2814313" cy="3964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"/>
          <p:cNvSpPr/>
          <p:nvPr/>
        </p:nvSpPr>
        <p:spPr>
          <a:xfrm>
            <a:off x="7258565" y="5588702"/>
            <a:ext cx="13163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Chomsky</a:t>
            </a:r>
            <a:endParaRPr lang="en-US" sz="24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2.4</a:t>
            </a:r>
            <a:r>
              <a:rPr lang="zh-CN" altLang="en-US" dirty="0"/>
              <a:t> 文法的类型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dirty="0"/>
              <a:t>0</a:t>
            </a:r>
            <a:r>
              <a:rPr lang="zh-CN" altLang="en-US" sz="3200" dirty="0"/>
              <a:t>型文法（</a:t>
            </a:r>
            <a:r>
              <a:rPr lang="zh-CN" altLang="en-US" sz="3200" noProof="1"/>
              <a:t>短语文法，图灵机）</a:t>
            </a:r>
            <a:endParaRPr lang="en-US" altLang="zh-CN" sz="3200" dirty="0"/>
          </a:p>
          <a:p>
            <a:pPr lvl="1"/>
            <a:r>
              <a:rPr kumimoji="1" lang="zh-CN" altLang="en-US" sz="2800" dirty="0">
                <a:solidFill>
                  <a:schemeClr val="tx1"/>
                </a:solidFill>
              </a:rPr>
              <a:t>如果一个文法的所有规则，左侧至少含有一个非终结符，则称此文法为 </a:t>
            </a:r>
            <a:r>
              <a:rPr kumimoji="1" lang="en-US" altLang="zh-CN" sz="2800" dirty="0">
                <a:solidFill>
                  <a:schemeClr val="tx1"/>
                </a:solidFill>
              </a:rPr>
              <a:t>0</a:t>
            </a:r>
            <a:r>
              <a:rPr kumimoji="1" lang="zh-CN" altLang="en-US" sz="2800" dirty="0">
                <a:solidFill>
                  <a:schemeClr val="tx1"/>
                </a:solidFill>
              </a:rPr>
              <a:t> 型文法，也称为</a:t>
            </a:r>
            <a:r>
              <a:rPr kumimoji="1" lang="zh-CN" altLang="en-US" sz="2800" dirty="0">
                <a:solidFill>
                  <a:srgbClr val="FF0000"/>
                </a:solidFill>
              </a:rPr>
              <a:t>短语文法</a:t>
            </a:r>
            <a:r>
              <a:rPr kumimoji="1" lang="zh-CN" altLang="en-US" sz="2800" dirty="0">
                <a:solidFill>
                  <a:schemeClr val="tx1"/>
                </a:solidFill>
              </a:rPr>
              <a:t>。</a:t>
            </a:r>
            <a:endParaRPr kumimoji="1" lang="en-US" altLang="zh-CN" sz="2800" dirty="0">
              <a:solidFill>
                <a:schemeClr val="tx1"/>
              </a:solidFill>
            </a:endParaRPr>
          </a:p>
          <a:p>
            <a:pPr lvl="1"/>
            <a:r>
              <a:rPr lang="zh-CN" altLang="en-US" sz="2800" dirty="0">
                <a:solidFill>
                  <a:schemeClr val="tx1"/>
                </a:solidFill>
              </a:rPr>
              <a:t>产生式形如：</a:t>
            </a:r>
            <a:r>
              <a:rPr lang="zh-CN" altLang="en-US" sz="2800" dirty="0">
                <a:solidFill>
                  <a:schemeClr val="tx1"/>
                </a:solidFill>
                <a:sym typeface="Symbol" panose="05050102010706020507" pitchFamily="18" charset="2"/>
              </a:rPr>
              <a:t>   </a:t>
            </a:r>
            <a:r>
              <a:rPr lang="zh-CN" altLang="en-US" sz="2800" dirty="0">
                <a:solidFill>
                  <a:srgbClr val="FF0000"/>
                </a:solidFill>
                <a:sym typeface="Symbol" panose="05050102010706020507" pitchFamily="18" charset="2"/>
              </a:rPr>
              <a:t>  </a:t>
            </a:r>
            <a:r>
              <a:rPr lang="zh-CN" altLang="en-US" sz="2800" dirty="0">
                <a:solidFill>
                  <a:schemeClr val="tx1"/>
                </a:solidFill>
                <a:sym typeface="Symbol" panose="05050102010706020507" pitchFamily="18" charset="2"/>
              </a:rPr>
              <a:t>，</a:t>
            </a:r>
            <a:r>
              <a:rPr lang="zh-CN" altLang="en-US" sz="2800" dirty="0">
                <a:solidFill>
                  <a:schemeClr val="tx1"/>
                </a:solidFill>
              </a:rPr>
              <a:t>其中：</a:t>
            </a:r>
            <a:r>
              <a:rPr lang="zh-CN" altLang="en-US" sz="2800" dirty="0">
                <a:solidFill>
                  <a:schemeClr val="tx1"/>
                </a:solidFill>
                <a:sym typeface="Symbol" panose="05050102010706020507" pitchFamily="18" charset="2"/>
              </a:rPr>
              <a:t> </a:t>
            </a:r>
            <a:r>
              <a:rPr lang="en-US" altLang="zh-CN" sz="2800" dirty="0">
                <a:solidFill>
                  <a:schemeClr val="tx1"/>
                </a:solidFill>
                <a:sym typeface="Symbol" panose="05050102010706020507" pitchFamily="18" charset="2"/>
              </a:rPr>
              <a:t>(</a:t>
            </a:r>
            <a:r>
              <a:rPr lang="en-US" altLang="zh-CN" sz="2800" dirty="0">
                <a:solidFill>
                  <a:schemeClr val="tx1"/>
                </a:solidFill>
              </a:rPr>
              <a:t>V</a:t>
            </a:r>
            <a:r>
              <a:rPr lang="en-US" altLang="zh-CN" sz="2800" baseline="-25000" dirty="0">
                <a:solidFill>
                  <a:schemeClr val="tx1"/>
                </a:solidFill>
              </a:rPr>
              <a:t>T</a:t>
            </a:r>
            <a:r>
              <a:rPr lang="en-US" altLang="zh-CN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sym typeface="Symbol" panose="05050102010706020507" pitchFamily="18" charset="2"/>
              </a:rPr>
              <a:t></a:t>
            </a:r>
            <a:r>
              <a:rPr lang="en-US" altLang="zh-CN" sz="2800" dirty="0">
                <a:solidFill>
                  <a:schemeClr val="tx1"/>
                </a:solidFill>
              </a:rPr>
              <a:t> V</a:t>
            </a:r>
            <a:r>
              <a:rPr lang="en-US" altLang="zh-CN" sz="2800" baseline="-25000" dirty="0">
                <a:solidFill>
                  <a:schemeClr val="tx1"/>
                </a:solidFill>
              </a:rPr>
              <a:t>N</a:t>
            </a:r>
            <a:r>
              <a:rPr lang="en-US" altLang="zh-CN" sz="2800" dirty="0">
                <a:solidFill>
                  <a:schemeClr val="tx1"/>
                </a:solidFill>
              </a:rPr>
              <a:t>)</a:t>
            </a:r>
            <a:r>
              <a:rPr lang="en-US" altLang="zh-CN" sz="2800" baseline="50000" dirty="0">
                <a:solidFill>
                  <a:schemeClr val="tx1"/>
                </a:solidFill>
              </a:rPr>
              <a:t>+</a:t>
            </a:r>
            <a:r>
              <a:rPr lang="zh-CN" altLang="en-US" sz="2800" dirty="0">
                <a:solidFill>
                  <a:schemeClr val="tx1"/>
                </a:solidFill>
              </a:rPr>
              <a:t>且至少含有一个非终结符；</a:t>
            </a:r>
            <a:r>
              <a:rPr lang="zh-CN" altLang="en-US" sz="2800" dirty="0">
                <a:solidFill>
                  <a:schemeClr val="tx1"/>
                </a:solidFill>
                <a:sym typeface="Symbol" panose="05050102010706020507" pitchFamily="18" charset="2"/>
              </a:rPr>
              <a:t> </a:t>
            </a:r>
            <a:r>
              <a:rPr lang="en-US" altLang="zh-CN" sz="2800" dirty="0">
                <a:solidFill>
                  <a:schemeClr val="tx1"/>
                </a:solidFill>
                <a:sym typeface="Symbol" panose="05050102010706020507" pitchFamily="18" charset="2"/>
              </a:rPr>
              <a:t>(</a:t>
            </a:r>
            <a:r>
              <a:rPr lang="en-US" altLang="zh-CN" sz="2800" dirty="0">
                <a:solidFill>
                  <a:schemeClr val="tx1"/>
                </a:solidFill>
              </a:rPr>
              <a:t>V</a:t>
            </a:r>
            <a:r>
              <a:rPr lang="en-US" altLang="zh-CN" sz="2800" baseline="-25000" dirty="0">
                <a:solidFill>
                  <a:schemeClr val="tx1"/>
                </a:solidFill>
              </a:rPr>
              <a:t>T</a:t>
            </a:r>
            <a:r>
              <a:rPr lang="en-US" altLang="zh-CN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sym typeface="Symbol" panose="05050102010706020507" pitchFamily="18" charset="2"/>
              </a:rPr>
              <a:t></a:t>
            </a:r>
            <a:r>
              <a:rPr lang="en-US" altLang="zh-CN" sz="2800" dirty="0">
                <a:solidFill>
                  <a:schemeClr val="tx1"/>
                </a:solidFill>
              </a:rPr>
              <a:t> V</a:t>
            </a:r>
            <a:r>
              <a:rPr lang="en-US" altLang="zh-CN" sz="2800" baseline="-25000" dirty="0">
                <a:solidFill>
                  <a:schemeClr val="tx1"/>
                </a:solidFill>
              </a:rPr>
              <a:t>N</a:t>
            </a:r>
            <a:r>
              <a:rPr lang="en-US" altLang="zh-CN" sz="2800" dirty="0">
                <a:solidFill>
                  <a:schemeClr val="tx1"/>
                </a:solidFill>
              </a:rPr>
              <a:t>) </a:t>
            </a:r>
            <a:r>
              <a:rPr lang="en-US" altLang="zh-CN" sz="2800" baseline="30000" dirty="0">
                <a:solidFill>
                  <a:schemeClr val="tx1"/>
                </a:solidFill>
              </a:rPr>
              <a:t>*</a:t>
            </a:r>
            <a:endParaRPr kumimoji="1" lang="en-US" altLang="zh-CN" sz="2800" baseline="30000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2.4</a:t>
            </a:r>
            <a:r>
              <a:rPr lang="zh-CN" altLang="en-US" dirty="0"/>
              <a:t> 文法的类型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3200" dirty="0"/>
              <a:t>1</a:t>
            </a:r>
            <a:r>
              <a:rPr kumimoji="1" lang="zh-CN" altLang="en-US" sz="3200" dirty="0"/>
              <a:t> 型文法（</a:t>
            </a:r>
            <a:r>
              <a:rPr lang="zh-CN" altLang="en-US" sz="3200" noProof="1"/>
              <a:t>上下文有关文法，线性界限自动机）</a:t>
            </a:r>
            <a:endParaRPr kumimoji="1" lang="en-US" altLang="zh-CN" sz="3200" dirty="0"/>
          </a:p>
          <a:p>
            <a:pPr lvl="1"/>
            <a:r>
              <a:rPr kumimoji="1" lang="zh-CN" altLang="en-US" sz="2800" dirty="0">
                <a:solidFill>
                  <a:schemeClr val="tx1"/>
                </a:solidFill>
              </a:rPr>
              <a:t>如果一个文法的所有规则，左侧符号串的长度不大于右侧符号串的长度（空规则除外），且左侧至少含有一个非终结符， 则称此文法为 </a:t>
            </a:r>
            <a:r>
              <a:rPr kumimoji="1" lang="en-US" altLang="zh-CN" sz="2800" dirty="0">
                <a:solidFill>
                  <a:srgbClr val="FF0000"/>
                </a:solidFill>
              </a:rPr>
              <a:t>1</a:t>
            </a:r>
            <a:r>
              <a:rPr kumimoji="1" lang="zh-CN" altLang="en-US" sz="2800" dirty="0">
                <a:solidFill>
                  <a:srgbClr val="FF0000"/>
                </a:solidFill>
              </a:rPr>
              <a:t> 型文法</a:t>
            </a:r>
            <a:r>
              <a:rPr kumimoji="1" lang="zh-CN" altLang="en-US" sz="2800" dirty="0">
                <a:solidFill>
                  <a:schemeClr val="tx1"/>
                </a:solidFill>
              </a:rPr>
              <a:t>，也称为</a:t>
            </a:r>
            <a:r>
              <a:rPr kumimoji="1" lang="zh-CN" altLang="en-US" sz="2800" dirty="0">
                <a:solidFill>
                  <a:srgbClr val="FF0000"/>
                </a:solidFill>
              </a:rPr>
              <a:t>上下文相关文法</a:t>
            </a:r>
            <a:r>
              <a:rPr kumimoji="1" lang="zh-CN" altLang="en-US" sz="2800" dirty="0">
                <a:solidFill>
                  <a:schemeClr val="tx1"/>
                </a:solidFill>
              </a:rPr>
              <a:t>。</a:t>
            </a:r>
            <a:endParaRPr kumimoji="1" lang="en-US" altLang="zh-CN" sz="2800" dirty="0">
              <a:solidFill>
                <a:schemeClr val="tx1"/>
              </a:solidFill>
            </a:endParaRPr>
          </a:p>
          <a:p>
            <a:pPr lvl="1"/>
            <a:r>
              <a:rPr lang="zh-CN" altLang="en-US" sz="2800" dirty="0">
                <a:solidFill>
                  <a:schemeClr val="tx1"/>
                </a:solidFill>
              </a:rPr>
              <a:t>产生式形如：</a:t>
            </a:r>
            <a:r>
              <a:rPr lang="zh-CN" altLang="en-US" sz="2800" dirty="0">
                <a:solidFill>
                  <a:schemeClr val="tx1"/>
                </a:solidFill>
                <a:sym typeface="Symbol" panose="05050102010706020507" pitchFamily="18" charset="2"/>
              </a:rPr>
              <a:t>     ，</a:t>
            </a:r>
            <a:r>
              <a:rPr lang="zh-CN" altLang="en-US" sz="2800" dirty="0">
                <a:solidFill>
                  <a:schemeClr val="tx1"/>
                </a:solidFill>
              </a:rPr>
              <a:t>其中：</a:t>
            </a:r>
            <a:r>
              <a:rPr lang="en-US" altLang="zh-CN" sz="2800" dirty="0">
                <a:solidFill>
                  <a:schemeClr val="tx1"/>
                </a:solidFill>
              </a:rPr>
              <a:t>|</a:t>
            </a:r>
            <a:r>
              <a:rPr lang="en-US" altLang="zh-CN" sz="2800" dirty="0">
                <a:solidFill>
                  <a:schemeClr val="tx1"/>
                </a:solidFill>
                <a:sym typeface="Symbol" panose="05050102010706020507" pitchFamily="18" charset="2"/>
              </a:rPr>
              <a:t>|  ||</a:t>
            </a:r>
            <a:r>
              <a:rPr lang="zh-CN" altLang="en-US" sz="2800" dirty="0">
                <a:solidFill>
                  <a:schemeClr val="tx1"/>
                </a:solidFill>
                <a:sym typeface="Symbol" panose="05050102010706020507" pitchFamily="18" charset="2"/>
              </a:rPr>
              <a:t>，仅 </a:t>
            </a:r>
            <a:r>
              <a:rPr lang="en-US" altLang="zh-CN" sz="2800" dirty="0">
                <a:solidFill>
                  <a:schemeClr val="tx1"/>
                </a:solidFill>
                <a:sym typeface="Symbol" panose="05050102010706020507" pitchFamily="18" charset="2"/>
              </a:rPr>
              <a:t>S </a:t>
            </a:r>
            <a:r>
              <a:rPr lang="zh-CN" altLang="en-US" sz="2800" dirty="0">
                <a:solidFill>
                  <a:schemeClr val="tx1"/>
                </a:solidFill>
                <a:sym typeface="Symbol" panose="05050102010706020507" pitchFamily="18" charset="2"/>
              </a:rPr>
              <a:t>例外</a:t>
            </a:r>
            <a:endParaRPr lang="en-US" altLang="zh-CN" sz="2800" dirty="0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lvl="1"/>
            <a:r>
              <a:rPr kumimoji="1" lang="zh-CN" altLang="en-US" sz="2800" dirty="0">
                <a:solidFill>
                  <a:schemeClr val="tx1"/>
                </a:solidFill>
                <a:sym typeface="Symbol" panose="05050102010706020507" pitchFamily="18" charset="2"/>
              </a:rPr>
              <a:t>考虑 </a:t>
            </a:r>
            <a:r>
              <a:rPr kumimoji="0" lang="el-GR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γ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A</a:t>
            </a:r>
            <a:r>
              <a:rPr kumimoji="0" lang="el-GR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δ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 </a:t>
            </a:r>
            <a:r>
              <a:rPr lang="zh-CN" altLang="en-US" sz="2800" dirty="0">
                <a:solidFill>
                  <a:schemeClr val="tx1"/>
                </a:solidFill>
                <a:sym typeface="Symbol" panose="05050102010706020507" pitchFamily="18" charset="2"/>
              </a:rPr>
              <a:t>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Symbol" panose="05050102010706020507" pitchFamily="18" charset="2"/>
              </a:rPr>
              <a:t> </a:t>
            </a:r>
            <a:r>
              <a:rPr kumimoji="0" lang="el-GR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γ</a:t>
            </a:r>
            <a:r>
              <a:rPr kumimoji="0" lang="el-GR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βθ</a:t>
            </a:r>
            <a:r>
              <a:rPr kumimoji="0" lang="el-GR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δ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Linux Biolinum O" panose="02000503000000000000" pitchFamily="2" charset="0"/>
              <a:ea typeface="黑体" panose="02010609060101010101" pitchFamily="49" charset="-122"/>
              <a:cs typeface="+mn-cs"/>
            </a:endParaRPr>
          </a:p>
          <a:p>
            <a:pPr marL="457200" lvl="1" indent="0">
              <a:buNone/>
            </a:pPr>
            <a:r>
              <a:rPr lang="en-US" altLang="zh-CN" sz="2800" dirty="0">
                <a:solidFill>
                  <a:srgbClr val="4472C4">
                    <a:lumMod val="50000"/>
                  </a:srgbClr>
                </a:solidFill>
                <a:latin typeface="Linux Biolinum O" panose="02000503000000000000" pitchFamily="2" charset="0"/>
                <a:ea typeface="黑体" panose="02010609060101010101" pitchFamily="49" charset="-122"/>
              </a:rPr>
              <a:t> 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A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被替换成</a:t>
            </a:r>
            <a:r>
              <a:rPr kumimoji="0" lang="el-GR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βθ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,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跟</a:t>
            </a:r>
            <a:r>
              <a:rPr lang="en-US" altLang="zh-CN" sz="2800" dirty="0">
                <a:solidFill>
                  <a:srgbClr val="FF0000"/>
                </a:solidFill>
                <a:latin typeface="Linux Biolinum O" panose="02000503000000000000" pitchFamily="2" charset="0"/>
                <a:ea typeface="黑体" panose="02010609060101010101" pitchFamily="49" charset="-122"/>
              </a:rPr>
              <a:t>A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的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上下文相关</a:t>
            </a:r>
            <a:endParaRPr lang="en-US" altLang="zh-CN" sz="28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312631"/>
            <a:ext cx="10515600" cy="617641"/>
          </a:xfrm>
        </p:spPr>
        <p:txBody>
          <a:bodyPr/>
          <a:lstStyle/>
          <a:p>
            <a:r>
              <a:rPr lang="en-US" altLang="zh-CN" dirty="0"/>
              <a:t>2.4</a:t>
            </a:r>
            <a:r>
              <a:rPr lang="zh-CN" altLang="en-US" dirty="0"/>
              <a:t> 文法的类型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87822" y="942764"/>
                <a:ext cx="10515599" cy="1933440"/>
              </a:xfrm>
            </p:spPr>
            <p:txBody>
              <a:bodyPr/>
              <a:lstStyle/>
              <a:p>
                <a:r>
                  <a:rPr kumimoji="1" lang="en-US" altLang="zh-CN" sz="3200" dirty="0"/>
                  <a:t>2</a:t>
                </a:r>
                <a:r>
                  <a:rPr kumimoji="1" lang="zh-CN" altLang="en-US" sz="3200" dirty="0"/>
                  <a:t> 型文法（上下文无关文法）</a:t>
                </a:r>
                <a:endParaRPr kumimoji="1" lang="en-US" altLang="zh-CN" sz="320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kumimoji="1" lang="zh-CN" alt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∀ </m:t>
                    </m:r>
                  </m:oMath>
                </a14:m>
                <a:r>
                  <a:rPr kumimoji="1" lang="en-US" altLang="zh-CN" sz="2800" b="1" dirty="0" err="1">
                    <a:solidFill>
                      <a:schemeClr val="tx1"/>
                    </a:solidFill>
                    <a:latin typeface="宋体" panose="02010600030101010101" pitchFamily="2" charset="-122"/>
                  </a:rPr>
                  <a:t>α→β</a:t>
                </a:r>
                <a:r>
                  <a:rPr kumimoji="1" lang="en-US" altLang="zh-CN" sz="2800" b="1" dirty="0">
                    <a:solidFill>
                      <a:schemeClr val="tx1"/>
                    </a:solidFill>
                    <a:latin typeface="宋体" panose="02010600030101010101" pitchFamily="2" charset="-122"/>
                    <a:sym typeface="Symbol" panose="05050102010706020507" pitchFamily="18" charset="2"/>
                  </a:rPr>
                  <a:t></a:t>
                </a:r>
                <a:r>
                  <a:rPr kumimoji="1" lang="en-US" altLang="zh-CN" sz="2800" b="1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 P</a:t>
                </a:r>
                <a:r>
                  <a:rPr kumimoji="1" lang="zh-CN" altLang="en-US" sz="2800" b="1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，</a:t>
                </a:r>
                <a:r>
                  <a:rPr kumimoji="1" lang="en-US" altLang="zh-CN" sz="2800" b="1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α∈V</a:t>
                </a:r>
                <a:r>
                  <a:rPr kumimoji="1" lang="en-US" altLang="zh-CN" sz="2800" b="1" baseline="-300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N </a:t>
                </a:r>
                <a:r>
                  <a:rPr kumimoji="1" lang="en-US" altLang="zh-CN" sz="2800" dirty="0">
                    <a:solidFill>
                      <a:schemeClr val="tx1"/>
                    </a:solidFill>
                  </a:rPr>
                  <a:t>,</a:t>
                </a:r>
                <a:r>
                  <a:rPr kumimoji="1" lang="zh-CN" altLang="en-US" sz="2800" dirty="0">
                    <a:solidFill>
                      <a:schemeClr val="tx1"/>
                    </a:solidFill>
                  </a:rPr>
                  <a:t>则文法是</a:t>
                </a:r>
                <a:r>
                  <a:rPr kumimoji="1" lang="en-US" altLang="zh-CN" sz="2800" dirty="0">
                    <a:solidFill>
                      <a:srgbClr val="FF0000"/>
                    </a:solidFill>
                  </a:rPr>
                  <a:t>2</a:t>
                </a:r>
                <a:r>
                  <a:rPr kumimoji="1" lang="zh-CN" altLang="en-US" sz="2800" dirty="0">
                    <a:solidFill>
                      <a:srgbClr val="FF0000"/>
                    </a:solidFill>
                  </a:rPr>
                  <a:t>型文法</a:t>
                </a:r>
                <a:r>
                  <a:rPr kumimoji="1" lang="zh-CN" altLang="en-US" sz="2800" dirty="0">
                    <a:solidFill>
                      <a:schemeClr val="tx1"/>
                    </a:solidFill>
                  </a:rPr>
                  <a:t>。</a:t>
                </a:r>
                <a:r>
                  <a:rPr kumimoji="1" lang="zh-CN" altLang="en-US" sz="2800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 </a:t>
                </a:r>
                <a:r>
                  <a:rPr kumimoji="1" lang="en-US" altLang="zh-CN" sz="2800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(</a:t>
                </a:r>
                <a:r>
                  <a:rPr kumimoji="1" lang="en-US" altLang="zh-CN" sz="2800" dirty="0">
                    <a:solidFill>
                      <a:schemeClr val="tx1"/>
                    </a:solidFill>
                  </a:rPr>
                  <a:t>V</a:t>
                </a:r>
                <a:r>
                  <a:rPr kumimoji="1" lang="en-US" altLang="zh-CN" sz="2800" baseline="-25000" dirty="0">
                    <a:solidFill>
                      <a:schemeClr val="tx1"/>
                    </a:solidFill>
                  </a:rPr>
                  <a:t>T</a:t>
                </a:r>
                <a:r>
                  <a:rPr kumimoji="1" lang="en-US" altLang="zh-CN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sz="2800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</a:t>
                </a:r>
                <a:r>
                  <a:rPr kumimoji="1" lang="en-US" altLang="zh-CN" sz="2800" dirty="0">
                    <a:solidFill>
                      <a:schemeClr val="tx1"/>
                    </a:solidFill>
                  </a:rPr>
                  <a:t> V</a:t>
                </a:r>
                <a:r>
                  <a:rPr kumimoji="1" lang="en-US" altLang="zh-CN" sz="2800" baseline="-25000" dirty="0">
                    <a:solidFill>
                      <a:schemeClr val="tx1"/>
                    </a:solidFill>
                  </a:rPr>
                  <a:t>N</a:t>
                </a:r>
                <a:r>
                  <a:rPr kumimoji="1" lang="en-US" altLang="zh-CN" sz="2800" dirty="0">
                    <a:solidFill>
                      <a:schemeClr val="tx1"/>
                    </a:solidFill>
                  </a:rPr>
                  <a:t>)*</a:t>
                </a:r>
                <a:endParaRPr kumimoji="1" lang="en-US" altLang="zh-CN" sz="2800" dirty="0">
                  <a:solidFill>
                    <a:schemeClr val="tx1"/>
                  </a:solidFill>
                </a:endParaRPr>
              </a:p>
              <a:p>
                <a:pPr marL="457200" lvl="1" indent="0">
                  <a:buNone/>
                </a:pPr>
                <a:r>
                  <a:rPr kumimoji="1" lang="en-US" altLang="zh-CN" sz="2800" dirty="0">
                    <a:solidFill>
                      <a:schemeClr val="tx1"/>
                    </a:solidFill>
                  </a:rPr>
                  <a:t>(</a:t>
                </a:r>
                <a:r>
                  <a:rPr kumimoji="1" lang="zh-CN" altLang="en-US" sz="2800" dirty="0">
                    <a:solidFill>
                      <a:schemeClr val="tx1"/>
                    </a:solidFill>
                  </a:rPr>
                  <a:t> 即任一产生式左部均为一非终结符。</a:t>
                </a:r>
                <a:r>
                  <a:rPr kumimoji="1" lang="en-US" altLang="zh-CN" sz="2800" dirty="0">
                    <a:solidFill>
                      <a:schemeClr val="tx1"/>
                    </a:solidFill>
                  </a:rPr>
                  <a:t>)</a:t>
                </a:r>
                <a:endParaRPr kumimoji="1" lang="en-US" altLang="zh-CN" sz="2800" dirty="0">
                  <a:solidFill>
                    <a:schemeClr val="tx1"/>
                  </a:solidFill>
                </a:endParaRP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822" y="942764"/>
                <a:ext cx="10515599" cy="1933440"/>
              </a:xfrm>
              <a:blipFill rotWithShape="1">
                <a:blip r:embed="rId1"/>
                <a:stretch>
                  <a:fillRect l="-1" t="-22" r="1" b="-270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99987" y="3128389"/>
            <a:ext cx="8001594" cy="3108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50000"/>
              </a:lnSpc>
            </a:pPr>
            <a:r>
              <a:rPr kumimoji="1" lang="en-US" altLang="zh-CN" sz="2400" dirty="0">
                <a:latin typeface="+mn-ea"/>
                <a:ea typeface="+mn-ea"/>
              </a:rPr>
              <a:t>[</a:t>
            </a:r>
            <a:r>
              <a:rPr kumimoji="1" lang="zh-CN" altLang="en-US" sz="2400" dirty="0">
                <a:latin typeface="+mn-ea"/>
                <a:ea typeface="+mn-ea"/>
              </a:rPr>
              <a:t>例</a:t>
            </a:r>
            <a:r>
              <a:rPr kumimoji="1" lang="en-US" altLang="zh-CN" sz="2400" dirty="0">
                <a:latin typeface="+mn-ea"/>
                <a:ea typeface="+mn-ea"/>
              </a:rPr>
              <a:t>]  </a:t>
            </a:r>
            <a:r>
              <a:rPr kumimoji="1" lang="zh-CN" altLang="en-US" sz="2400" dirty="0">
                <a:latin typeface="+mn-ea"/>
                <a:ea typeface="+mn-ea"/>
              </a:rPr>
              <a:t>文法</a:t>
            </a:r>
            <a:r>
              <a:rPr kumimoji="1" lang="en-US" altLang="zh-CN" sz="2400" dirty="0">
                <a:latin typeface="+mn-ea"/>
                <a:ea typeface="+mn-ea"/>
              </a:rPr>
              <a:t>G</a:t>
            </a:r>
            <a:r>
              <a:rPr kumimoji="1" lang="zh-CN" altLang="en-US" sz="2400" dirty="0">
                <a:latin typeface="+mn-ea"/>
                <a:ea typeface="+mn-ea"/>
              </a:rPr>
              <a:t>定义如下，显然</a:t>
            </a:r>
            <a:r>
              <a:rPr kumimoji="1" lang="en-US" altLang="zh-CN" sz="2400" dirty="0">
                <a:latin typeface="+mn-ea"/>
                <a:ea typeface="+mn-ea"/>
              </a:rPr>
              <a:t>G</a:t>
            </a:r>
            <a:r>
              <a:rPr kumimoji="1" lang="zh-CN" altLang="en-US" sz="2400" dirty="0">
                <a:latin typeface="+mn-ea"/>
                <a:ea typeface="+mn-ea"/>
              </a:rPr>
              <a:t>是</a:t>
            </a:r>
            <a:r>
              <a:rPr kumimoji="1" lang="en-US" altLang="zh-CN" sz="2400" dirty="0">
                <a:latin typeface="+mn-ea"/>
                <a:ea typeface="+mn-ea"/>
              </a:rPr>
              <a:t>2</a:t>
            </a:r>
            <a:r>
              <a:rPr kumimoji="1" lang="zh-CN" altLang="en-US" sz="2400" dirty="0">
                <a:latin typeface="+mn-ea"/>
                <a:ea typeface="+mn-ea"/>
              </a:rPr>
              <a:t>型文法。</a:t>
            </a:r>
            <a:endParaRPr kumimoji="1" lang="en-US" altLang="zh-CN" sz="2400" dirty="0">
              <a:latin typeface="+mn-ea"/>
              <a:ea typeface="+mn-ea"/>
            </a:endParaRPr>
          </a:p>
          <a:p>
            <a:pPr indent="675005" algn="just" eaLnBrk="1" hangingPunct="1">
              <a:lnSpc>
                <a:spcPct val="110000"/>
              </a:lnSpc>
              <a:spcBef>
                <a:spcPct val="20000"/>
              </a:spcBef>
            </a:pPr>
            <a:r>
              <a:rPr kumimoji="1" lang="en-US" altLang="zh-CN" sz="2400" dirty="0">
                <a:latin typeface="+mn-ea"/>
                <a:ea typeface="+mn-ea"/>
              </a:rPr>
              <a:t>G </a:t>
            </a:r>
            <a:r>
              <a:rPr kumimoji="1" lang="zh-CN" altLang="en-US" sz="2400" dirty="0">
                <a:latin typeface="+mn-ea"/>
                <a:ea typeface="+mn-ea"/>
              </a:rPr>
              <a:t>＝（</a:t>
            </a:r>
            <a:r>
              <a:rPr kumimoji="1" lang="en-US" altLang="zh-CN" sz="2400" dirty="0">
                <a:latin typeface="+mn-ea"/>
                <a:ea typeface="+mn-ea"/>
              </a:rPr>
              <a:t>V</a:t>
            </a:r>
            <a:r>
              <a:rPr kumimoji="1" lang="en-US" altLang="zh-CN" sz="2400" baseline="-30000" dirty="0">
                <a:latin typeface="+mn-ea"/>
                <a:ea typeface="+mn-ea"/>
              </a:rPr>
              <a:t>N</a:t>
            </a:r>
            <a:r>
              <a:rPr kumimoji="1" lang="zh-CN" altLang="en-US" sz="2400" dirty="0">
                <a:latin typeface="+mn-ea"/>
                <a:ea typeface="+mn-ea"/>
              </a:rPr>
              <a:t>，</a:t>
            </a:r>
            <a:r>
              <a:rPr kumimoji="1" lang="en-US" altLang="zh-CN" sz="2400" dirty="0">
                <a:latin typeface="+mn-ea"/>
                <a:ea typeface="+mn-ea"/>
              </a:rPr>
              <a:t>V</a:t>
            </a:r>
            <a:r>
              <a:rPr kumimoji="1" lang="en-US" altLang="zh-CN" sz="2400" baseline="-30000" dirty="0">
                <a:latin typeface="+mn-ea"/>
                <a:ea typeface="+mn-ea"/>
              </a:rPr>
              <a:t>T</a:t>
            </a:r>
            <a:r>
              <a:rPr kumimoji="1" lang="zh-CN" altLang="en-US" sz="2400" dirty="0">
                <a:latin typeface="+mn-ea"/>
                <a:ea typeface="+mn-ea"/>
              </a:rPr>
              <a:t>，</a:t>
            </a:r>
            <a:r>
              <a:rPr kumimoji="1" lang="en-US" altLang="zh-CN" sz="2400" dirty="0">
                <a:latin typeface="+mn-ea"/>
                <a:ea typeface="+mn-ea"/>
              </a:rPr>
              <a:t>P</a:t>
            </a:r>
            <a:r>
              <a:rPr kumimoji="1" lang="zh-CN" altLang="en-US" sz="2400" dirty="0">
                <a:latin typeface="+mn-ea"/>
                <a:ea typeface="+mn-ea"/>
              </a:rPr>
              <a:t>，</a:t>
            </a:r>
            <a:r>
              <a:rPr kumimoji="1" lang="en-US" altLang="zh-CN" sz="2400" dirty="0">
                <a:latin typeface="+mn-ea"/>
                <a:ea typeface="+mn-ea"/>
              </a:rPr>
              <a:t>S</a:t>
            </a:r>
            <a:r>
              <a:rPr kumimoji="1" lang="zh-CN" altLang="en-US" sz="2400" dirty="0">
                <a:latin typeface="+mn-ea"/>
                <a:ea typeface="+mn-ea"/>
              </a:rPr>
              <a:t>），</a:t>
            </a:r>
            <a:endParaRPr kumimoji="1" lang="zh-CN" altLang="en-US" sz="2400" dirty="0">
              <a:latin typeface="+mn-ea"/>
              <a:ea typeface="+mn-ea"/>
            </a:endParaRPr>
          </a:p>
          <a:p>
            <a:pPr indent="675005" algn="just" eaLnBrk="1" hangingPunct="1">
              <a:lnSpc>
                <a:spcPct val="110000"/>
              </a:lnSpc>
              <a:spcBef>
                <a:spcPct val="20000"/>
              </a:spcBef>
            </a:pPr>
            <a:r>
              <a:rPr kumimoji="1" lang="en-US" altLang="zh-CN" sz="2400" dirty="0">
                <a:latin typeface="+mn-ea"/>
                <a:ea typeface="+mn-ea"/>
              </a:rPr>
              <a:t>V</a:t>
            </a:r>
            <a:r>
              <a:rPr kumimoji="1" lang="en-US" altLang="zh-CN" sz="2400" baseline="-30000" dirty="0">
                <a:latin typeface="+mn-ea"/>
                <a:ea typeface="+mn-ea"/>
              </a:rPr>
              <a:t>N</a:t>
            </a:r>
            <a:r>
              <a:rPr kumimoji="1" lang="zh-CN" altLang="en-US" sz="2400" dirty="0">
                <a:latin typeface="+mn-ea"/>
                <a:ea typeface="+mn-ea"/>
              </a:rPr>
              <a:t>＝｛</a:t>
            </a:r>
            <a:r>
              <a:rPr kumimoji="1" lang="en-US" altLang="zh-CN" sz="2400" dirty="0">
                <a:latin typeface="+mn-ea"/>
                <a:ea typeface="+mn-ea"/>
              </a:rPr>
              <a:t>S</a:t>
            </a:r>
            <a:r>
              <a:rPr kumimoji="1" lang="zh-CN" altLang="en-US" sz="2400" dirty="0">
                <a:latin typeface="+mn-ea"/>
                <a:ea typeface="+mn-ea"/>
              </a:rPr>
              <a:t>｝，</a:t>
            </a:r>
            <a:r>
              <a:rPr kumimoji="1" lang="en-US" altLang="zh-CN" sz="2400" dirty="0">
                <a:latin typeface="+mn-ea"/>
                <a:ea typeface="+mn-ea"/>
              </a:rPr>
              <a:t>V</a:t>
            </a:r>
            <a:r>
              <a:rPr kumimoji="1" lang="en-US" altLang="zh-CN" sz="2400" baseline="-30000" dirty="0">
                <a:latin typeface="+mn-ea"/>
                <a:ea typeface="+mn-ea"/>
              </a:rPr>
              <a:t>T </a:t>
            </a:r>
            <a:r>
              <a:rPr kumimoji="1" lang="zh-CN" altLang="en-US" sz="2400" dirty="0">
                <a:latin typeface="+mn-ea"/>
                <a:ea typeface="+mn-ea"/>
              </a:rPr>
              <a:t>＝｛</a:t>
            </a:r>
            <a:r>
              <a:rPr kumimoji="1" lang="en-US" altLang="zh-CN" sz="2400" dirty="0">
                <a:latin typeface="+mn-ea"/>
                <a:ea typeface="+mn-ea"/>
              </a:rPr>
              <a:t>$</a:t>
            </a:r>
            <a:r>
              <a:rPr kumimoji="1" lang="zh-CN" altLang="en-US" sz="2400" dirty="0">
                <a:latin typeface="+mn-ea"/>
                <a:ea typeface="+mn-ea"/>
              </a:rPr>
              <a:t>，</a:t>
            </a:r>
            <a:r>
              <a:rPr kumimoji="1" lang="en-US" altLang="zh-CN" sz="2400" dirty="0">
                <a:latin typeface="+mn-ea"/>
                <a:ea typeface="+mn-ea"/>
              </a:rPr>
              <a:t>0</a:t>
            </a:r>
            <a:r>
              <a:rPr kumimoji="1" lang="zh-CN" altLang="en-US" sz="2400" dirty="0">
                <a:latin typeface="+mn-ea"/>
                <a:ea typeface="+mn-ea"/>
              </a:rPr>
              <a:t>，</a:t>
            </a:r>
            <a:r>
              <a:rPr kumimoji="1" lang="en-US" altLang="zh-CN" sz="2400" dirty="0">
                <a:latin typeface="+mn-ea"/>
                <a:ea typeface="+mn-ea"/>
              </a:rPr>
              <a:t>1</a:t>
            </a:r>
            <a:r>
              <a:rPr kumimoji="1" lang="zh-CN" altLang="en-US" sz="2400" dirty="0">
                <a:latin typeface="+mn-ea"/>
                <a:ea typeface="+mn-ea"/>
              </a:rPr>
              <a:t>｝，</a:t>
            </a:r>
            <a:endParaRPr kumimoji="1" lang="zh-CN" altLang="en-US" sz="2400" dirty="0">
              <a:latin typeface="+mn-ea"/>
              <a:ea typeface="+mn-ea"/>
            </a:endParaRPr>
          </a:p>
          <a:p>
            <a:pPr indent="675005" algn="just">
              <a:lnSpc>
                <a:spcPct val="110000"/>
              </a:lnSpc>
              <a:spcBef>
                <a:spcPct val="20000"/>
              </a:spcBef>
            </a:pPr>
            <a:r>
              <a:rPr kumimoji="1" lang="en-US" altLang="zh-CN" sz="2400" dirty="0">
                <a:latin typeface="+mn-ea"/>
                <a:ea typeface="+mn-ea"/>
              </a:rPr>
              <a:t>P </a:t>
            </a:r>
            <a:r>
              <a:rPr kumimoji="1" lang="zh-CN" altLang="en-US" sz="2400" dirty="0">
                <a:latin typeface="+mn-ea"/>
                <a:ea typeface="+mn-ea"/>
              </a:rPr>
              <a:t>＝｛</a:t>
            </a:r>
            <a:r>
              <a:rPr kumimoji="1" lang="en-US" altLang="zh-CN" sz="2400" dirty="0">
                <a:latin typeface="+mn-ea"/>
                <a:ea typeface="+mn-ea"/>
              </a:rPr>
              <a:t>S→0S0</a:t>
            </a:r>
            <a:r>
              <a:rPr kumimoji="1"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︱</a:t>
            </a:r>
            <a:r>
              <a:rPr kumimoji="1" lang="en-US" altLang="zh-CN" sz="2400" dirty="0">
                <a:latin typeface="+mn-ea"/>
                <a:ea typeface="+mn-ea"/>
              </a:rPr>
              <a:t>1S1</a:t>
            </a:r>
            <a:r>
              <a:rPr kumimoji="1"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︱</a:t>
            </a:r>
            <a:r>
              <a:rPr kumimoji="1" lang="en-US" altLang="zh-CN" sz="2400" dirty="0">
                <a:latin typeface="+mn-ea"/>
                <a:ea typeface="+mn-ea"/>
              </a:rPr>
              <a:t>$ </a:t>
            </a:r>
            <a:r>
              <a:rPr kumimoji="1" lang="zh-CN" altLang="en-US" sz="2400" dirty="0">
                <a:latin typeface="+mn-ea"/>
                <a:ea typeface="+mn-ea"/>
              </a:rPr>
              <a:t>｝</a:t>
            </a:r>
            <a:endParaRPr kumimoji="1" lang="zh-CN" altLang="en-US" sz="2400" dirty="0">
              <a:latin typeface="+mn-ea"/>
              <a:ea typeface="+mn-ea"/>
            </a:endParaRPr>
          </a:p>
          <a:p>
            <a:pPr algn="l" eaLnBrk="1" hangingPunct="1">
              <a:lnSpc>
                <a:spcPct val="150000"/>
              </a:lnSpc>
            </a:pPr>
            <a:endParaRPr kumimoji="1" lang="zh-CN" altLang="en-US" sz="2400" dirty="0">
              <a:latin typeface="+mn-ea"/>
              <a:ea typeface="+mn-ea"/>
            </a:endParaRPr>
          </a:p>
          <a:p>
            <a:pPr algn="l" eaLnBrk="1" hangingPunct="1">
              <a:lnSpc>
                <a:spcPct val="150000"/>
              </a:lnSpc>
            </a:pPr>
            <a:r>
              <a:rPr kumimoji="1" lang="zh-CN" altLang="en-US" sz="2400" dirty="0">
                <a:latin typeface="+mn-ea"/>
                <a:ea typeface="+mn-ea"/>
              </a:rPr>
              <a:t>    </a:t>
            </a:r>
            <a:r>
              <a:rPr kumimoji="1" lang="en-US" altLang="zh-CN" sz="2400" dirty="0">
                <a:latin typeface="+mn-ea"/>
                <a:ea typeface="+mn-ea"/>
              </a:rPr>
              <a:t>L(G</a:t>
            </a:r>
            <a:r>
              <a:rPr kumimoji="1" lang="zh-CN" altLang="en-US" sz="2400" dirty="0">
                <a:latin typeface="+mn-ea"/>
                <a:ea typeface="+mn-ea"/>
              </a:rPr>
              <a:t>）＝｛</a:t>
            </a:r>
            <a:r>
              <a:rPr kumimoji="1" lang="en-US" altLang="zh-CN" sz="2400" dirty="0">
                <a:latin typeface="+mn-ea"/>
                <a:ea typeface="+mn-ea"/>
              </a:rPr>
              <a:t>w$w</a:t>
            </a:r>
            <a:r>
              <a:rPr kumimoji="1" lang="en-US" altLang="zh-CN" sz="2400" baseline="30000" dirty="0">
                <a:latin typeface="+mn-ea"/>
                <a:ea typeface="+mn-ea"/>
              </a:rPr>
              <a:t>R</a:t>
            </a:r>
            <a:r>
              <a:rPr kumimoji="1" lang="en-US" altLang="zh-CN" sz="2400" dirty="0">
                <a:latin typeface="+mn-ea"/>
                <a:ea typeface="+mn-ea"/>
              </a:rPr>
              <a:t>︱n≥0, </a:t>
            </a:r>
            <a:r>
              <a:rPr kumimoji="1" lang="en-US" altLang="zh-CN" sz="2400" dirty="0" err="1">
                <a:latin typeface="+mn-ea"/>
                <a:ea typeface="+mn-ea"/>
              </a:rPr>
              <a:t>w</a:t>
            </a:r>
            <a:r>
              <a:rPr kumimoji="1" lang="en-US" altLang="zh-CN" sz="2400" baseline="30000" dirty="0" err="1">
                <a:latin typeface="+mn-ea"/>
                <a:ea typeface="+mn-ea"/>
              </a:rPr>
              <a:t>R</a:t>
            </a:r>
            <a:r>
              <a:rPr kumimoji="1" lang="en-US" altLang="zh-CN" sz="2400" dirty="0">
                <a:latin typeface="+mn-ea"/>
                <a:ea typeface="+mn-ea"/>
              </a:rPr>
              <a:t> </a:t>
            </a:r>
            <a:r>
              <a:rPr kumimoji="1" lang="zh-CN" altLang="en-US" sz="2400" dirty="0">
                <a:latin typeface="+mn-ea"/>
                <a:ea typeface="+mn-ea"/>
              </a:rPr>
              <a:t>为</a:t>
            </a:r>
            <a:r>
              <a:rPr kumimoji="1" lang="en-US" altLang="zh-CN" sz="2400" dirty="0">
                <a:latin typeface="+mn-ea"/>
                <a:ea typeface="+mn-ea"/>
              </a:rPr>
              <a:t>w</a:t>
            </a:r>
            <a:r>
              <a:rPr kumimoji="1" lang="zh-CN" altLang="en-US" sz="2400" dirty="0">
                <a:latin typeface="+mn-ea"/>
                <a:ea typeface="+mn-ea"/>
              </a:rPr>
              <a:t>之逆，</a:t>
            </a:r>
            <a:r>
              <a:rPr kumimoji="1" lang="en-US" altLang="zh-CN" sz="2400" dirty="0">
                <a:latin typeface="+mn-ea"/>
                <a:ea typeface="+mn-ea"/>
              </a:rPr>
              <a:t>w∈{0</a:t>
            </a:r>
            <a:r>
              <a:rPr kumimoji="1" lang="zh-CN" altLang="en-US" sz="2400" dirty="0">
                <a:latin typeface="+mn-ea"/>
                <a:ea typeface="+mn-ea"/>
              </a:rPr>
              <a:t>，</a:t>
            </a:r>
            <a:r>
              <a:rPr kumimoji="1" lang="en-US" altLang="zh-CN" sz="2400" dirty="0">
                <a:latin typeface="+mn-ea"/>
                <a:ea typeface="+mn-ea"/>
              </a:rPr>
              <a:t>1}</a:t>
            </a:r>
            <a:r>
              <a:rPr kumimoji="1" lang="en-US" altLang="zh-CN" sz="2400" baseline="30000" dirty="0">
                <a:latin typeface="+mn-ea"/>
                <a:ea typeface="+mn-ea"/>
              </a:rPr>
              <a:t>*</a:t>
            </a:r>
            <a:r>
              <a:rPr kumimoji="1" lang="zh-CN" altLang="en-US" sz="2400" dirty="0">
                <a:latin typeface="+mn-ea"/>
                <a:ea typeface="+mn-ea"/>
              </a:rPr>
              <a:t>｝。 </a:t>
            </a:r>
            <a:endParaRPr kumimoji="1" lang="zh-CN" altLang="en-US" sz="24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2.4</a:t>
            </a:r>
            <a:r>
              <a:rPr lang="zh-CN" altLang="en-US" dirty="0"/>
              <a:t> 文法的类型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346369" cy="3205166"/>
          </a:xfrm>
        </p:spPr>
        <p:txBody>
          <a:bodyPr/>
          <a:lstStyle/>
          <a:p>
            <a:r>
              <a:rPr kumimoji="1" lang="en-US" altLang="zh-CN" sz="3200" dirty="0"/>
              <a:t>3</a:t>
            </a:r>
            <a:r>
              <a:rPr kumimoji="1" lang="zh-CN" altLang="en-US" sz="3200" dirty="0"/>
              <a:t>型文法（</a:t>
            </a:r>
            <a:r>
              <a:rPr kumimoji="1" lang="zh-CN" altLang="en-US" sz="3200" noProof="1"/>
              <a:t>正规文法，有限自动机）</a:t>
            </a:r>
            <a:endParaRPr kumimoji="1" lang="en-US" altLang="zh-CN" sz="3200" dirty="0"/>
          </a:p>
          <a:p>
            <a:pPr marL="0" indent="0">
              <a:buNone/>
            </a:pPr>
            <a:r>
              <a:rPr kumimoji="1" lang="zh-CN" altLang="en-US" sz="3200" b="1" dirty="0"/>
              <a:t>    </a:t>
            </a:r>
            <a:r>
              <a:rPr kumimoji="1" lang="zh-CN" altLang="en-US" sz="2800" dirty="0"/>
              <a:t>文法</a:t>
            </a:r>
            <a:r>
              <a:rPr lang="en-US" altLang="zh-CN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US" altLang="zh-CN" sz="28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</a:t>
            </a:r>
            <a:r>
              <a:rPr lang="en-US" altLang="zh-CN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l-GR" altLang="zh-CN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Σ, </a:t>
            </a:r>
            <a:r>
              <a:rPr lang="en-US" altLang="zh-CN" sz="28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</a:t>
            </a:r>
            <a:r>
              <a:rPr lang="en-US" altLang="zh-CN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altLang="zh-CN" sz="28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</a:t>
            </a:r>
            <a:r>
              <a:rPr lang="en-US" altLang="zh-CN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1" lang="zh-CN" altLang="en-US" sz="2800" dirty="0"/>
              <a:t>的产生式</a:t>
            </a:r>
            <a:r>
              <a:rPr kumimoji="1" lang="zh-CN" altLang="en-US" sz="2800" dirty="0">
                <a:latin typeface="宋体" panose="02010600030101010101" pitchFamily="2" charset="-122"/>
              </a:rPr>
              <a:t>只能是以下两者之一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：</a:t>
            </a:r>
            <a:endParaRPr kumimoji="1" lang="en-US" altLang="zh-CN" sz="2800" b="1" dirty="0">
              <a:latin typeface="宋体" panose="02010600030101010101" pitchFamily="2" charset="-122"/>
            </a:endParaRPr>
          </a:p>
          <a:p>
            <a:pPr marR="106680" lvl="1" algn="l"/>
            <a:r>
              <a:rPr lang="en-US" altLang="zh-CN" sz="2800" dirty="0">
                <a:solidFill>
                  <a:schemeClr val="tx1"/>
                </a:solidFill>
                <a:sym typeface="Symbol" panose="05050102010706020507" pitchFamily="18" charset="2"/>
              </a:rPr>
              <a:t>A</a:t>
            </a:r>
            <a:r>
              <a:rPr kumimoji="1" lang="en-US" altLang="zh-CN" sz="2800" b="1" dirty="0">
                <a:solidFill>
                  <a:schemeClr val="tx1"/>
                </a:solidFill>
                <a:latin typeface="宋体" panose="02010600030101010101" pitchFamily="2" charset="-122"/>
              </a:rPr>
              <a:t>→</a:t>
            </a:r>
            <a:r>
              <a:rPr lang="en-US" altLang="zh-CN" sz="2800" dirty="0">
                <a:solidFill>
                  <a:schemeClr val="tx1"/>
                </a:solidFill>
                <a:sym typeface="Symbol" panose="05050102010706020507" pitchFamily="18" charset="2"/>
              </a:rPr>
              <a:t>  | a | </a:t>
            </a:r>
            <a:r>
              <a:rPr lang="en-US" altLang="zh-CN" sz="2800" dirty="0" err="1">
                <a:solidFill>
                  <a:schemeClr val="tx1"/>
                </a:solidFill>
                <a:sym typeface="Symbol" panose="05050102010706020507" pitchFamily="18" charset="2"/>
              </a:rPr>
              <a:t>aB</a:t>
            </a:r>
            <a:r>
              <a:rPr lang="en-US" altLang="zh-CN" sz="2800" dirty="0">
                <a:solidFill>
                  <a:schemeClr val="tx1"/>
                </a:solidFill>
                <a:sym typeface="Symbol" panose="05050102010706020507" pitchFamily="18" charset="2"/>
              </a:rPr>
              <a:t>     A,B </a:t>
            </a:r>
            <a:r>
              <a:rPr kumimoji="1" lang="en-US" altLang="zh-CN" sz="2800" b="1" dirty="0">
                <a:solidFill>
                  <a:schemeClr val="tx1"/>
                </a:solidFill>
                <a:latin typeface="宋体" panose="02010600030101010101" pitchFamily="2" charset="-122"/>
              </a:rPr>
              <a:t>∈ V</a:t>
            </a:r>
            <a:r>
              <a:rPr kumimoji="1" lang="en-US" altLang="zh-CN" sz="2800" b="1" baseline="-30000" dirty="0">
                <a:solidFill>
                  <a:schemeClr val="tx1"/>
                </a:solidFill>
                <a:latin typeface="宋体" panose="02010600030101010101" pitchFamily="2" charset="-122"/>
              </a:rPr>
              <a:t>N</a:t>
            </a:r>
            <a:r>
              <a:rPr kumimoji="1" lang="en-US" altLang="zh-CN" sz="2800" b="1" dirty="0">
                <a:solidFill>
                  <a:schemeClr val="tx1"/>
                </a:solidFill>
                <a:latin typeface="宋体" panose="02010600030101010101" pitchFamily="2" charset="-122"/>
              </a:rPr>
              <a:t> , </a:t>
            </a:r>
            <a:r>
              <a:rPr kumimoji="1" lang="en-US" altLang="zh-CN" sz="2800" b="1" dirty="0">
                <a:solidFill>
                  <a:srgbClr val="0000FF"/>
                </a:solidFill>
                <a:latin typeface="宋体" panose="02010600030101010101" pitchFamily="2" charset="-122"/>
              </a:rPr>
              <a:t>a ∈ V</a:t>
            </a:r>
            <a:r>
              <a:rPr kumimoji="1" lang="en-US" altLang="zh-CN" sz="2800" b="1" baseline="-30000" dirty="0">
                <a:solidFill>
                  <a:srgbClr val="0000FF"/>
                </a:solidFill>
                <a:latin typeface="宋体" panose="02010600030101010101" pitchFamily="2" charset="-122"/>
              </a:rPr>
              <a:t>T</a:t>
            </a:r>
            <a:r>
              <a:rPr kumimoji="1" lang="en-US" altLang="zh-CN" sz="2800" b="1" dirty="0">
                <a:solidFill>
                  <a:srgbClr val="0000FF"/>
                </a:solidFill>
                <a:latin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</a:rPr>
              <a:t>– </a:t>
            </a:r>
            <a:r>
              <a:rPr lang="zh-CN" altLang="en-US" sz="2800" dirty="0">
                <a:solidFill>
                  <a:srgbClr val="FF0000"/>
                </a:solidFill>
                <a:latin typeface="Arial" panose="020B0604020202020204" pitchFamily="34" charset="0"/>
              </a:rPr>
              <a:t>右线性文法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endParaRPr lang="en-US" altLang="zh-CN" sz="28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marR="106680" lvl="1" algn="l"/>
            <a:r>
              <a:rPr lang="en-US" altLang="zh-CN" sz="2800" dirty="0">
                <a:solidFill>
                  <a:schemeClr val="tx1"/>
                </a:solidFill>
                <a:sym typeface="Symbol" panose="05050102010706020507" pitchFamily="18" charset="2"/>
              </a:rPr>
              <a:t>A</a:t>
            </a:r>
            <a:r>
              <a:rPr kumimoji="1" lang="en-US" altLang="zh-CN" sz="2800" b="1" dirty="0">
                <a:solidFill>
                  <a:schemeClr val="tx1"/>
                </a:solidFill>
                <a:latin typeface="宋体" panose="02010600030101010101" pitchFamily="2" charset="-122"/>
              </a:rPr>
              <a:t>→</a:t>
            </a:r>
            <a:r>
              <a:rPr lang="en-US" altLang="zh-CN" sz="2800" dirty="0">
                <a:solidFill>
                  <a:schemeClr val="tx1"/>
                </a:solidFill>
                <a:sym typeface="Symbol" panose="05050102010706020507" pitchFamily="18" charset="2"/>
              </a:rPr>
              <a:t>  | a | Ba     A,B </a:t>
            </a:r>
            <a:r>
              <a:rPr kumimoji="1" lang="en-US" altLang="zh-CN" sz="2800" b="1" dirty="0">
                <a:solidFill>
                  <a:schemeClr val="tx1"/>
                </a:solidFill>
                <a:latin typeface="宋体" panose="02010600030101010101" pitchFamily="2" charset="-122"/>
              </a:rPr>
              <a:t>∈ V</a:t>
            </a:r>
            <a:r>
              <a:rPr kumimoji="1" lang="en-US" altLang="zh-CN" sz="2800" b="1" baseline="-30000" dirty="0">
                <a:solidFill>
                  <a:schemeClr val="tx1"/>
                </a:solidFill>
                <a:latin typeface="宋体" panose="02010600030101010101" pitchFamily="2" charset="-122"/>
              </a:rPr>
              <a:t>N</a:t>
            </a:r>
            <a:r>
              <a:rPr kumimoji="1" lang="en-US" altLang="zh-CN" sz="2800" b="1" dirty="0">
                <a:solidFill>
                  <a:schemeClr val="tx1"/>
                </a:solidFill>
                <a:latin typeface="宋体" panose="02010600030101010101" pitchFamily="2" charset="-122"/>
              </a:rPr>
              <a:t> , </a:t>
            </a:r>
            <a:r>
              <a:rPr kumimoji="1" lang="en-US" altLang="zh-CN" sz="2800" b="1" dirty="0">
                <a:solidFill>
                  <a:srgbClr val="0000FF"/>
                </a:solidFill>
                <a:latin typeface="宋体" panose="02010600030101010101" pitchFamily="2" charset="-122"/>
              </a:rPr>
              <a:t>a ∈ V</a:t>
            </a:r>
            <a:r>
              <a:rPr kumimoji="1" lang="en-US" altLang="zh-CN" sz="2800" b="1" baseline="-30000" dirty="0">
                <a:solidFill>
                  <a:srgbClr val="0000FF"/>
                </a:solidFill>
                <a:latin typeface="宋体" panose="02010600030101010101" pitchFamily="2" charset="-122"/>
              </a:rPr>
              <a:t>T</a:t>
            </a: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</a:rPr>
              <a:t>  </a:t>
            </a: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</a:rPr>
              <a:t>– </a:t>
            </a:r>
            <a:r>
              <a:rPr lang="zh-CN" altLang="en-US" sz="2800" dirty="0">
                <a:solidFill>
                  <a:srgbClr val="FF0000"/>
                </a:solidFill>
                <a:latin typeface="Arial" panose="020B0604020202020204" pitchFamily="34" charset="0"/>
              </a:rPr>
              <a:t>左线性文法</a:t>
            </a:r>
            <a:endParaRPr lang="en-US" altLang="zh-CN" sz="2800" dirty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pPr marL="457200" marR="106680" lvl="1" indent="0" algn="l">
              <a:buNone/>
            </a:pPr>
            <a:r>
              <a:rPr lang="zh-CN" altLang="en-US" sz="2800" dirty="0">
                <a:solidFill>
                  <a:schemeClr val="tx1"/>
                </a:solidFill>
              </a:rPr>
              <a:t>统称</a:t>
            </a:r>
            <a:r>
              <a:rPr lang="en-US" altLang="zh-CN" sz="2800" dirty="0">
                <a:solidFill>
                  <a:srgbClr val="FF0000"/>
                </a:solidFill>
              </a:rPr>
              <a:t>3</a:t>
            </a:r>
            <a:r>
              <a:rPr lang="zh-CN" altLang="en-US" sz="2800" dirty="0">
                <a:solidFill>
                  <a:srgbClr val="FF0000"/>
                </a:solidFill>
              </a:rPr>
              <a:t>型文法</a:t>
            </a:r>
            <a:r>
              <a:rPr lang="zh-CN" altLang="en-US" sz="2800" dirty="0">
                <a:solidFill>
                  <a:schemeClr val="tx1"/>
                </a:solidFill>
              </a:rPr>
              <a:t>，又叫</a:t>
            </a:r>
            <a:r>
              <a:rPr lang="zh-CN" altLang="en-US" sz="2800" dirty="0">
                <a:solidFill>
                  <a:srgbClr val="FF0000"/>
                </a:solidFill>
              </a:rPr>
              <a:t>正则文法  </a:t>
            </a:r>
            <a:r>
              <a:rPr lang="zh-CN" altLang="en-US" sz="2800" dirty="0">
                <a:solidFill>
                  <a:srgbClr val="0000FF"/>
                </a:solidFill>
              </a:rPr>
              <a:t>（跟教材</a:t>
            </a:r>
            <a:r>
              <a:rPr lang="en-US" altLang="zh-CN" sz="2800" dirty="0">
                <a:solidFill>
                  <a:srgbClr val="0000FF"/>
                </a:solidFill>
              </a:rPr>
              <a:t>P26</a:t>
            </a:r>
            <a:r>
              <a:rPr lang="zh-CN" altLang="en-US" sz="2800" dirty="0">
                <a:solidFill>
                  <a:srgbClr val="0000FF"/>
                </a:solidFill>
              </a:rPr>
              <a:t>的区别</a:t>
            </a:r>
            <a:r>
              <a:rPr lang="en-US" altLang="zh-CN" sz="2800" dirty="0">
                <a:solidFill>
                  <a:srgbClr val="0000FF"/>
                </a:solidFill>
              </a:rPr>
              <a:t>?</a:t>
            </a:r>
            <a:r>
              <a:rPr lang="zh-CN" altLang="en-US" sz="2800" dirty="0">
                <a:solidFill>
                  <a:srgbClr val="FF0000"/>
                </a:solidFill>
              </a:rPr>
              <a:t>）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893891" y="4198874"/>
            <a:ext cx="8939222" cy="23907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10000"/>
              </a:lnSpc>
              <a:spcBef>
                <a:spcPct val="20000"/>
              </a:spcBef>
            </a:pPr>
            <a:r>
              <a:rPr kumimoji="1" lang="en-US" altLang="zh-CN" sz="2400" dirty="0">
                <a:latin typeface="+mn-ea"/>
                <a:ea typeface="+mn-ea"/>
              </a:rPr>
              <a:t>[</a:t>
            </a:r>
            <a:r>
              <a:rPr kumimoji="1" lang="zh-CN" altLang="en-US" sz="2400" dirty="0">
                <a:latin typeface="+mn-ea"/>
                <a:ea typeface="+mn-ea"/>
              </a:rPr>
              <a:t>例</a:t>
            </a:r>
            <a:r>
              <a:rPr kumimoji="1" lang="en-US" altLang="zh-CN" sz="2400" dirty="0">
                <a:latin typeface="+mn-ea"/>
                <a:ea typeface="+mn-ea"/>
              </a:rPr>
              <a:t>]  </a:t>
            </a:r>
            <a:r>
              <a:rPr kumimoji="1" lang="zh-CN" altLang="en-US" sz="2400" dirty="0">
                <a:latin typeface="+mn-ea"/>
                <a:ea typeface="+mn-ea"/>
              </a:rPr>
              <a:t>文法</a:t>
            </a:r>
            <a:r>
              <a:rPr kumimoji="1" lang="en-US" altLang="zh-CN" sz="2400" dirty="0">
                <a:latin typeface="+mn-ea"/>
              </a:rPr>
              <a:t>G </a:t>
            </a:r>
            <a:r>
              <a:rPr kumimoji="1" lang="zh-CN" altLang="en-US" sz="2400" dirty="0">
                <a:latin typeface="+mn-ea"/>
              </a:rPr>
              <a:t>＝（</a:t>
            </a:r>
            <a:r>
              <a:rPr kumimoji="1" lang="en-US" altLang="zh-CN" sz="2400" dirty="0">
                <a:latin typeface="+mn-ea"/>
              </a:rPr>
              <a:t>V</a:t>
            </a:r>
            <a:r>
              <a:rPr kumimoji="1" lang="en-US" altLang="zh-CN" sz="2400" baseline="-30000" dirty="0">
                <a:latin typeface="+mn-ea"/>
              </a:rPr>
              <a:t>N</a:t>
            </a:r>
            <a:r>
              <a:rPr kumimoji="1" lang="zh-CN" altLang="en-US" sz="2400" dirty="0">
                <a:latin typeface="+mn-ea"/>
              </a:rPr>
              <a:t>，</a:t>
            </a:r>
            <a:r>
              <a:rPr kumimoji="1" lang="en-US" altLang="zh-CN" sz="2400" dirty="0">
                <a:latin typeface="+mn-ea"/>
              </a:rPr>
              <a:t>V</a:t>
            </a:r>
            <a:r>
              <a:rPr kumimoji="1" lang="en-US" altLang="zh-CN" sz="2400" baseline="-30000" dirty="0">
                <a:latin typeface="+mn-ea"/>
              </a:rPr>
              <a:t>T</a:t>
            </a:r>
            <a:r>
              <a:rPr kumimoji="1" lang="zh-CN" altLang="en-US" sz="2400" dirty="0">
                <a:latin typeface="+mn-ea"/>
              </a:rPr>
              <a:t>，</a:t>
            </a:r>
            <a:r>
              <a:rPr kumimoji="1" lang="en-US" altLang="zh-CN" sz="2400" dirty="0">
                <a:latin typeface="+mn-ea"/>
              </a:rPr>
              <a:t>P</a:t>
            </a:r>
            <a:r>
              <a:rPr kumimoji="1" lang="zh-CN" altLang="en-US" sz="2400" dirty="0">
                <a:latin typeface="+mn-ea"/>
              </a:rPr>
              <a:t>，</a:t>
            </a:r>
            <a:r>
              <a:rPr kumimoji="1" lang="en-US" altLang="zh-CN" sz="2400" dirty="0">
                <a:latin typeface="+mn-ea"/>
              </a:rPr>
              <a:t>S</a:t>
            </a:r>
            <a:r>
              <a:rPr kumimoji="1" lang="zh-CN" altLang="en-US" sz="2400" dirty="0">
                <a:latin typeface="+mn-ea"/>
              </a:rPr>
              <a:t>）是正则文法</a:t>
            </a:r>
            <a:endParaRPr kumimoji="1" lang="zh-CN" altLang="en-US" sz="2400" dirty="0">
              <a:latin typeface="+mn-ea"/>
            </a:endParaRPr>
          </a:p>
          <a:p>
            <a:pPr indent="1094105" algn="just" eaLnBrk="1" hangingPunct="1">
              <a:lnSpc>
                <a:spcPct val="110000"/>
              </a:lnSpc>
              <a:spcBef>
                <a:spcPct val="20000"/>
              </a:spcBef>
            </a:pPr>
            <a:r>
              <a:rPr kumimoji="1" lang="en-US" altLang="zh-CN" sz="2400" dirty="0">
                <a:latin typeface="+mn-ea"/>
              </a:rPr>
              <a:t>V</a:t>
            </a:r>
            <a:r>
              <a:rPr kumimoji="1" lang="en-US" altLang="zh-CN" sz="2400" baseline="-30000" dirty="0">
                <a:latin typeface="+mn-ea"/>
              </a:rPr>
              <a:t>N</a:t>
            </a:r>
            <a:r>
              <a:rPr kumimoji="1" lang="zh-CN" altLang="en-US" sz="2400" dirty="0">
                <a:latin typeface="+mn-ea"/>
              </a:rPr>
              <a:t>＝｛</a:t>
            </a:r>
            <a:r>
              <a:rPr kumimoji="1" lang="en-US" altLang="zh-CN" sz="2400" dirty="0">
                <a:latin typeface="+mn-ea"/>
              </a:rPr>
              <a:t>S</a:t>
            </a:r>
            <a:r>
              <a:rPr kumimoji="1" lang="zh-CN" altLang="en-US" sz="2400" dirty="0">
                <a:latin typeface="+mn-ea"/>
              </a:rPr>
              <a:t>，</a:t>
            </a:r>
            <a:r>
              <a:rPr kumimoji="1" lang="en-US" altLang="zh-CN" sz="2400" dirty="0">
                <a:latin typeface="+mn-ea"/>
              </a:rPr>
              <a:t>A</a:t>
            </a:r>
            <a:r>
              <a:rPr kumimoji="1" lang="zh-CN" altLang="en-US" sz="2400" dirty="0">
                <a:latin typeface="+mn-ea"/>
              </a:rPr>
              <a:t>，</a:t>
            </a:r>
            <a:r>
              <a:rPr kumimoji="1" lang="en-US" altLang="zh-CN" sz="2400" dirty="0">
                <a:latin typeface="+mn-ea"/>
              </a:rPr>
              <a:t>B</a:t>
            </a:r>
            <a:r>
              <a:rPr kumimoji="1" lang="zh-CN" altLang="en-US" sz="2400" dirty="0">
                <a:latin typeface="+mn-ea"/>
              </a:rPr>
              <a:t>｝，   </a:t>
            </a:r>
            <a:r>
              <a:rPr kumimoji="1" lang="en-US" altLang="zh-CN" sz="2400" dirty="0">
                <a:latin typeface="+mn-ea"/>
              </a:rPr>
              <a:t>V</a:t>
            </a:r>
            <a:r>
              <a:rPr kumimoji="1" lang="en-US" altLang="zh-CN" sz="2400" baseline="-30000" dirty="0">
                <a:latin typeface="+mn-ea"/>
              </a:rPr>
              <a:t>T</a:t>
            </a:r>
            <a:r>
              <a:rPr kumimoji="1" lang="zh-CN" altLang="en-US" sz="2400" dirty="0">
                <a:latin typeface="+mn-ea"/>
              </a:rPr>
              <a:t>＝｛</a:t>
            </a:r>
            <a:r>
              <a:rPr kumimoji="1" lang="en-US" altLang="zh-CN" sz="2400" dirty="0">
                <a:latin typeface="+mn-ea"/>
              </a:rPr>
              <a:t>0</a:t>
            </a:r>
            <a:r>
              <a:rPr kumimoji="1" lang="zh-CN" altLang="en-US" sz="2400" dirty="0">
                <a:latin typeface="+mn-ea"/>
              </a:rPr>
              <a:t>，</a:t>
            </a:r>
            <a:r>
              <a:rPr kumimoji="1" lang="en-US" altLang="zh-CN" sz="2400" dirty="0">
                <a:latin typeface="+mn-ea"/>
              </a:rPr>
              <a:t>1</a:t>
            </a:r>
            <a:r>
              <a:rPr kumimoji="1" lang="zh-CN" altLang="en-US" sz="2400" dirty="0">
                <a:latin typeface="+mn-ea"/>
              </a:rPr>
              <a:t>｝，</a:t>
            </a:r>
            <a:endParaRPr kumimoji="1" lang="zh-CN" altLang="en-US" sz="2400" dirty="0">
              <a:latin typeface="+mn-ea"/>
            </a:endParaRPr>
          </a:p>
          <a:p>
            <a:pPr indent="1094105" algn="just">
              <a:lnSpc>
                <a:spcPct val="110000"/>
              </a:lnSpc>
              <a:spcBef>
                <a:spcPct val="20000"/>
              </a:spcBef>
            </a:pPr>
            <a:r>
              <a:rPr kumimoji="1" lang="en-US" altLang="zh-CN" sz="2400" dirty="0">
                <a:latin typeface="+mn-ea"/>
              </a:rPr>
              <a:t>P </a:t>
            </a:r>
            <a:r>
              <a:rPr kumimoji="1" lang="zh-CN" altLang="en-US" sz="2400" dirty="0">
                <a:latin typeface="+mn-ea"/>
              </a:rPr>
              <a:t>＝｛</a:t>
            </a:r>
            <a:r>
              <a:rPr kumimoji="1" lang="en-US" altLang="zh-CN" sz="2400" dirty="0">
                <a:solidFill>
                  <a:srgbClr val="FF0000"/>
                </a:solidFill>
                <a:latin typeface="+mn-ea"/>
              </a:rPr>
              <a:t>S→A0︱B1</a:t>
            </a:r>
            <a:r>
              <a:rPr kumimoji="1" lang="zh-CN" altLang="en-US" sz="2400" dirty="0">
                <a:solidFill>
                  <a:srgbClr val="FF0000"/>
                </a:solidFill>
                <a:latin typeface="+mn-ea"/>
              </a:rPr>
              <a:t>，</a:t>
            </a:r>
            <a:r>
              <a:rPr kumimoji="1" lang="en-US" altLang="zh-CN" sz="2400" dirty="0">
                <a:solidFill>
                  <a:srgbClr val="FF0000"/>
                </a:solidFill>
                <a:latin typeface="+mn-ea"/>
              </a:rPr>
              <a:t>A→0︱1</a:t>
            </a:r>
            <a:r>
              <a:rPr kumimoji="1" lang="zh-CN" altLang="en-US" sz="2400" dirty="0">
                <a:solidFill>
                  <a:srgbClr val="FF0000"/>
                </a:solidFill>
                <a:latin typeface="+mn-ea"/>
              </a:rPr>
              <a:t>，</a:t>
            </a:r>
            <a:r>
              <a:rPr kumimoji="1" lang="en-US" altLang="zh-CN" sz="2400" dirty="0">
                <a:solidFill>
                  <a:srgbClr val="FF0000"/>
                </a:solidFill>
                <a:latin typeface="+mn-ea"/>
              </a:rPr>
              <a:t>B→0︱1</a:t>
            </a:r>
            <a:r>
              <a:rPr kumimoji="1" lang="zh-CN" altLang="en-US" sz="2400" dirty="0">
                <a:latin typeface="+mn-ea"/>
              </a:rPr>
              <a:t>｝</a:t>
            </a:r>
            <a:endParaRPr kumimoji="1" lang="en-US" altLang="zh-CN" sz="2400" dirty="0">
              <a:latin typeface="+mn-ea"/>
            </a:endParaRPr>
          </a:p>
          <a:p>
            <a:pPr indent="1094105" algn="just">
              <a:lnSpc>
                <a:spcPct val="110000"/>
              </a:lnSpc>
              <a:spcBef>
                <a:spcPct val="20000"/>
              </a:spcBef>
            </a:pPr>
            <a:endParaRPr kumimoji="1" lang="zh-CN" altLang="en-US" sz="2400" dirty="0">
              <a:latin typeface="+mn-ea"/>
            </a:endParaRPr>
          </a:p>
          <a:p>
            <a:pPr algn="l" eaLnBrk="1" hangingPunct="1">
              <a:lnSpc>
                <a:spcPct val="110000"/>
              </a:lnSpc>
              <a:spcBef>
                <a:spcPct val="20000"/>
              </a:spcBef>
            </a:pPr>
            <a:r>
              <a:rPr kumimoji="1" lang="zh-CN" altLang="en-US" sz="2400" dirty="0">
                <a:latin typeface="+mn-ea"/>
                <a:ea typeface="+mn-ea"/>
              </a:rPr>
              <a:t>        </a:t>
            </a:r>
            <a:r>
              <a:rPr kumimoji="1" lang="en-US" altLang="zh-CN" sz="2400" dirty="0">
                <a:latin typeface="+mn-ea"/>
                <a:ea typeface="+mn-ea"/>
              </a:rPr>
              <a:t>L(G</a:t>
            </a:r>
            <a:r>
              <a:rPr kumimoji="1" lang="zh-CN" altLang="en-US" sz="2400" dirty="0">
                <a:latin typeface="+mn-ea"/>
                <a:ea typeface="+mn-ea"/>
              </a:rPr>
              <a:t>）＝｛</a:t>
            </a:r>
            <a:r>
              <a:rPr kumimoji="1" lang="en-US" altLang="zh-CN" sz="2400" dirty="0">
                <a:latin typeface="+mn-ea"/>
                <a:ea typeface="+mn-ea"/>
              </a:rPr>
              <a:t>00</a:t>
            </a:r>
            <a:r>
              <a:rPr kumimoji="1" lang="zh-CN" altLang="en-US" sz="2400" dirty="0">
                <a:latin typeface="+mn-ea"/>
                <a:ea typeface="+mn-ea"/>
              </a:rPr>
              <a:t>，</a:t>
            </a:r>
            <a:r>
              <a:rPr kumimoji="1" lang="en-US" altLang="zh-CN" sz="2400" dirty="0">
                <a:latin typeface="+mn-ea"/>
                <a:ea typeface="+mn-ea"/>
              </a:rPr>
              <a:t>01</a:t>
            </a:r>
            <a:r>
              <a:rPr kumimoji="1" lang="zh-CN" altLang="en-US" sz="2400" dirty="0">
                <a:latin typeface="+mn-ea"/>
                <a:ea typeface="+mn-ea"/>
              </a:rPr>
              <a:t>，</a:t>
            </a:r>
            <a:r>
              <a:rPr kumimoji="1" lang="en-US" altLang="zh-CN" sz="2400" dirty="0">
                <a:latin typeface="+mn-ea"/>
                <a:ea typeface="+mn-ea"/>
              </a:rPr>
              <a:t>10</a:t>
            </a:r>
            <a:r>
              <a:rPr kumimoji="1" lang="zh-CN" altLang="en-US" sz="2400" dirty="0">
                <a:latin typeface="+mn-ea"/>
                <a:ea typeface="+mn-ea"/>
              </a:rPr>
              <a:t>，</a:t>
            </a:r>
            <a:r>
              <a:rPr kumimoji="1" lang="en-US" altLang="zh-CN" sz="2400" dirty="0">
                <a:latin typeface="+mn-ea"/>
                <a:ea typeface="+mn-ea"/>
              </a:rPr>
              <a:t>11</a:t>
            </a:r>
            <a:r>
              <a:rPr kumimoji="1" lang="zh-CN" altLang="en-US" sz="2400" dirty="0">
                <a:latin typeface="+mn-ea"/>
                <a:ea typeface="+mn-ea"/>
              </a:rPr>
              <a:t>｝。 </a:t>
            </a:r>
            <a:endParaRPr kumimoji="1" lang="zh-CN" altLang="en-US" sz="24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文法的直观概念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简化的中文语法规则</a:t>
            </a:r>
            <a:r>
              <a:rPr lang="en-US" altLang="zh-CN" dirty="0"/>
              <a:t>:</a:t>
            </a:r>
            <a:endParaRPr lang="en-US" altLang="zh-CN" dirty="0"/>
          </a:p>
          <a:p>
            <a:pPr lvl="1"/>
            <a:r>
              <a:rPr lang="en-US" altLang="zh-CN" sz="2400" dirty="0">
                <a:solidFill>
                  <a:schemeClr val="tx1"/>
                </a:solidFill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</a:rPr>
              <a:t>句子</a:t>
            </a:r>
            <a:r>
              <a:rPr lang="en-US" altLang="zh-CN" sz="2400" dirty="0">
                <a:solidFill>
                  <a:schemeClr val="tx1"/>
                </a:solidFill>
              </a:rPr>
              <a:t>&gt; ∷</a:t>
            </a:r>
            <a:r>
              <a:rPr lang="zh-CN" altLang="en-US" sz="2400" dirty="0">
                <a:solidFill>
                  <a:schemeClr val="tx1"/>
                </a:solidFill>
              </a:rPr>
              <a:t>＝</a:t>
            </a:r>
            <a:r>
              <a:rPr lang="en-US" altLang="zh-CN" sz="2400" dirty="0">
                <a:solidFill>
                  <a:schemeClr val="tx1"/>
                </a:solidFill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</a:rPr>
              <a:t>主语</a:t>
            </a:r>
            <a:r>
              <a:rPr lang="en-US" altLang="zh-CN" sz="2400" dirty="0">
                <a:solidFill>
                  <a:schemeClr val="tx1"/>
                </a:solidFill>
              </a:rPr>
              <a:t>&gt; &lt;</a:t>
            </a:r>
            <a:r>
              <a:rPr lang="zh-CN" altLang="en-US" sz="2400" dirty="0">
                <a:solidFill>
                  <a:schemeClr val="tx1"/>
                </a:solidFill>
              </a:rPr>
              <a:t>谓语</a:t>
            </a:r>
            <a:r>
              <a:rPr lang="en-US" altLang="zh-CN" sz="2400" dirty="0">
                <a:solidFill>
                  <a:schemeClr val="tx1"/>
                </a:solidFill>
              </a:rPr>
              <a:t>&gt; &lt;</a:t>
            </a:r>
            <a:r>
              <a:rPr lang="zh-CN" altLang="en-US" sz="2400" dirty="0">
                <a:solidFill>
                  <a:schemeClr val="tx1"/>
                </a:solidFill>
              </a:rPr>
              <a:t>宾语</a:t>
            </a:r>
            <a:r>
              <a:rPr lang="en-US" altLang="zh-CN" sz="2400" dirty="0">
                <a:solidFill>
                  <a:schemeClr val="tx1"/>
                </a:solidFill>
              </a:rPr>
              <a:t>&gt;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lvl="1"/>
            <a:r>
              <a:rPr lang="en-US" altLang="zh-CN" sz="2400" dirty="0">
                <a:solidFill>
                  <a:schemeClr val="tx1"/>
                </a:solidFill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</a:rPr>
              <a:t>主语</a:t>
            </a:r>
            <a:r>
              <a:rPr lang="en-US" altLang="zh-CN" sz="2400" dirty="0">
                <a:solidFill>
                  <a:schemeClr val="tx1"/>
                </a:solidFill>
              </a:rPr>
              <a:t>&gt; ∷</a:t>
            </a:r>
            <a:r>
              <a:rPr lang="zh-CN" altLang="en-US" sz="2400" dirty="0">
                <a:solidFill>
                  <a:schemeClr val="tx1"/>
                </a:solidFill>
              </a:rPr>
              <a:t>＝</a:t>
            </a:r>
            <a:r>
              <a:rPr lang="en-US" altLang="zh-CN" sz="2400" dirty="0">
                <a:solidFill>
                  <a:schemeClr val="tx1"/>
                </a:solidFill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</a:rPr>
              <a:t>名词</a:t>
            </a:r>
            <a:r>
              <a:rPr lang="en-US" altLang="zh-CN" sz="2400" dirty="0">
                <a:solidFill>
                  <a:schemeClr val="tx1"/>
                </a:solidFill>
              </a:rPr>
              <a:t>&gt; </a:t>
            </a:r>
            <a:r>
              <a:rPr lang="en-US" altLang="zh-CN" sz="2400" dirty="0">
                <a:solidFill>
                  <a:srgbClr val="00B0F0"/>
                </a:solidFill>
              </a:rPr>
              <a:t>︱</a:t>
            </a:r>
            <a:r>
              <a:rPr lang="en-US" altLang="zh-CN" sz="2400" dirty="0">
                <a:solidFill>
                  <a:schemeClr val="tx1"/>
                </a:solidFill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</a:rPr>
              <a:t>代词</a:t>
            </a:r>
            <a:r>
              <a:rPr lang="en-US" altLang="zh-CN" sz="2400" dirty="0">
                <a:solidFill>
                  <a:schemeClr val="tx1"/>
                </a:solidFill>
              </a:rPr>
              <a:t>&gt;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lvl="1"/>
            <a:r>
              <a:rPr lang="en-US" altLang="zh-CN" sz="2400" dirty="0">
                <a:solidFill>
                  <a:schemeClr val="tx1"/>
                </a:solidFill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</a:rPr>
              <a:t>谓语</a:t>
            </a:r>
            <a:r>
              <a:rPr lang="en-US" altLang="zh-CN" sz="2400" dirty="0">
                <a:solidFill>
                  <a:schemeClr val="tx1"/>
                </a:solidFill>
              </a:rPr>
              <a:t>&gt; ∷</a:t>
            </a:r>
            <a:r>
              <a:rPr lang="zh-CN" altLang="en-US" sz="2400" dirty="0">
                <a:solidFill>
                  <a:schemeClr val="tx1"/>
                </a:solidFill>
              </a:rPr>
              <a:t>＝</a:t>
            </a:r>
            <a:r>
              <a:rPr lang="en-US" altLang="zh-CN" sz="2400" dirty="0">
                <a:solidFill>
                  <a:schemeClr val="tx1"/>
                </a:solidFill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</a:rPr>
              <a:t>动词</a:t>
            </a:r>
            <a:r>
              <a:rPr lang="en-US" altLang="zh-CN" sz="2400" dirty="0">
                <a:solidFill>
                  <a:schemeClr val="tx1"/>
                </a:solidFill>
              </a:rPr>
              <a:t>&gt;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lvl="1"/>
            <a:r>
              <a:rPr lang="en-US" altLang="zh-CN" sz="2400" dirty="0">
                <a:solidFill>
                  <a:schemeClr val="tx1"/>
                </a:solidFill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</a:rPr>
              <a:t>宾语</a:t>
            </a:r>
            <a:r>
              <a:rPr lang="en-US" altLang="zh-CN" sz="2400" dirty="0">
                <a:solidFill>
                  <a:schemeClr val="tx1"/>
                </a:solidFill>
              </a:rPr>
              <a:t>&gt; ∷</a:t>
            </a:r>
            <a:r>
              <a:rPr lang="zh-CN" altLang="en-US" sz="2400" dirty="0">
                <a:solidFill>
                  <a:schemeClr val="tx1"/>
                </a:solidFill>
              </a:rPr>
              <a:t>＝</a:t>
            </a:r>
            <a:r>
              <a:rPr lang="en-US" altLang="zh-CN" sz="2400" dirty="0">
                <a:solidFill>
                  <a:schemeClr val="tx1"/>
                </a:solidFill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</a:rPr>
              <a:t>名词</a:t>
            </a:r>
            <a:r>
              <a:rPr lang="en-US" altLang="zh-CN" sz="2400" dirty="0">
                <a:solidFill>
                  <a:schemeClr val="tx1"/>
                </a:solidFill>
              </a:rPr>
              <a:t>&gt; </a:t>
            </a:r>
            <a:r>
              <a:rPr lang="en-US" altLang="zh-CN" sz="2400" dirty="0">
                <a:solidFill>
                  <a:srgbClr val="00B0F0"/>
                </a:solidFill>
              </a:rPr>
              <a:t>︱</a:t>
            </a:r>
            <a:r>
              <a:rPr lang="en-US" altLang="zh-CN" sz="2400" dirty="0">
                <a:solidFill>
                  <a:schemeClr val="tx1"/>
                </a:solidFill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</a:rPr>
              <a:t>代词</a:t>
            </a:r>
            <a:r>
              <a:rPr lang="en-US" altLang="zh-CN" sz="2400" dirty="0">
                <a:solidFill>
                  <a:schemeClr val="tx1"/>
                </a:solidFill>
              </a:rPr>
              <a:t>&gt;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lvl="1"/>
            <a:r>
              <a:rPr lang="en-US" altLang="zh-CN" sz="2400" dirty="0">
                <a:solidFill>
                  <a:schemeClr val="tx1"/>
                </a:solidFill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</a:rPr>
              <a:t>代词</a:t>
            </a:r>
            <a:r>
              <a:rPr lang="en-US" altLang="zh-CN" sz="2400" dirty="0">
                <a:solidFill>
                  <a:schemeClr val="tx1"/>
                </a:solidFill>
              </a:rPr>
              <a:t>&gt; ∷</a:t>
            </a:r>
            <a:r>
              <a:rPr lang="zh-CN" altLang="en-US" sz="2400" dirty="0">
                <a:solidFill>
                  <a:schemeClr val="tx1"/>
                </a:solidFill>
              </a:rPr>
              <a:t>＝ 我</a:t>
            </a:r>
            <a:r>
              <a:rPr lang="en-US" altLang="zh-CN" sz="2400" dirty="0">
                <a:solidFill>
                  <a:srgbClr val="00B0F0"/>
                </a:solidFill>
              </a:rPr>
              <a:t>︱</a:t>
            </a:r>
            <a:r>
              <a:rPr lang="zh-CN" altLang="en-US" sz="2400" dirty="0">
                <a:solidFill>
                  <a:schemeClr val="tx1"/>
                </a:solidFill>
              </a:rPr>
              <a:t>你</a:t>
            </a:r>
            <a:r>
              <a:rPr lang="en-US" altLang="zh-CN" sz="2400" dirty="0">
                <a:solidFill>
                  <a:srgbClr val="00B0F0"/>
                </a:solidFill>
              </a:rPr>
              <a:t>︱</a:t>
            </a:r>
            <a:r>
              <a:rPr lang="zh-CN" altLang="en-US" sz="2400" dirty="0">
                <a:solidFill>
                  <a:schemeClr val="tx1"/>
                </a:solidFill>
              </a:rPr>
              <a:t>他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lvl="1"/>
            <a:r>
              <a:rPr lang="en-US" altLang="zh-CN" sz="2400" dirty="0">
                <a:solidFill>
                  <a:schemeClr val="tx1"/>
                </a:solidFill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</a:rPr>
              <a:t>动词</a:t>
            </a:r>
            <a:r>
              <a:rPr lang="en-US" altLang="zh-CN" sz="2400" dirty="0">
                <a:solidFill>
                  <a:schemeClr val="tx1"/>
                </a:solidFill>
              </a:rPr>
              <a:t>&gt; ∷</a:t>
            </a:r>
            <a:r>
              <a:rPr lang="zh-CN" altLang="en-US" sz="2400" dirty="0">
                <a:solidFill>
                  <a:schemeClr val="tx1"/>
                </a:solidFill>
              </a:rPr>
              <a:t>＝ 吃</a:t>
            </a:r>
            <a:r>
              <a:rPr lang="en-US" altLang="zh-CN" sz="2400" dirty="0">
                <a:solidFill>
                  <a:srgbClr val="00B0F0"/>
                </a:solidFill>
              </a:rPr>
              <a:t>︱</a:t>
            </a:r>
            <a:r>
              <a:rPr lang="zh-CN" altLang="en-US" sz="2400" dirty="0">
                <a:solidFill>
                  <a:schemeClr val="tx1"/>
                </a:solidFill>
              </a:rPr>
              <a:t>做</a:t>
            </a:r>
            <a:r>
              <a:rPr lang="en-US" altLang="zh-CN" sz="2400" dirty="0">
                <a:solidFill>
                  <a:srgbClr val="00B0F0"/>
                </a:solidFill>
              </a:rPr>
              <a:t>︱</a:t>
            </a:r>
            <a:r>
              <a:rPr lang="zh-CN" altLang="en-US" sz="2400" dirty="0">
                <a:solidFill>
                  <a:schemeClr val="tx1"/>
                </a:solidFill>
              </a:rPr>
              <a:t>喜欢</a:t>
            </a:r>
            <a:r>
              <a:rPr lang="en-US" altLang="zh-CN" sz="2400" dirty="0">
                <a:solidFill>
                  <a:srgbClr val="00B0F0"/>
                </a:solidFill>
              </a:rPr>
              <a:t>︱</a:t>
            </a:r>
            <a:r>
              <a:rPr lang="zh-CN" altLang="en-US" sz="2400" dirty="0">
                <a:solidFill>
                  <a:schemeClr val="tx1"/>
                </a:solidFill>
              </a:rPr>
              <a:t>学习</a:t>
            </a:r>
            <a:r>
              <a:rPr lang="en-US" altLang="zh-CN" sz="2400" dirty="0">
                <a:solidFill>
                  <a:srgbClr val="00B0F0"/>
                </a:solidFill>
              </a:rPr>
              <a:t>︱</a:t>
            </a:r>
            <a:r>
              <a:rPr lang="zh-CN" altLang="en-US" sz="2400" dirty="0">
                <a:solidFill>
                  <a:schemeClr val="tx1"/>
                </a:solidFill>
              </a:rPr>
              <a:t>喝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lvl="1"/>
            <a:r>
              <a:rPr lang="en-US" altLang="zh-CN" sz="2400" dirty="0">
                <a:solidFill>
                  <a:schemeClr val="tx1"/>
                </a:solidFill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</a:rPr>
              <a:t>名词</a:t>
            </a:r>
            <a:r>
              <a:rPr lang="en-US" altLang="zh-CN" sz="2400" dirty="0">
                <a:solidFill>
                  <a:schemeClr val="tx1"/>
                </a:solidFill>
              </a:rPr>
              <a:t>&gt; ∷</a:t>
            </a:r>
            <a:r>
              <a:rPr lang="zh-CN" altLang="en-US" sz="2400" dirty="0">
                <a:solidFill>
                  <a:schemeClr val="tx1"/>
                </a:solidFill>
              </a:rPr>
              <a:t>＝ 饭</a:t>
            </a:r>
            <a:r>
              <a:rPr lang="en-US" altLang="zh-CN" sz="2400" dirty="0">
                <a:solidFill>
                  <a:srgbClr val="00B0F0"/>
                </a:solidFill>
              </a:rPr>
              <a:t>︱</a:t>
            </a:r>
            <a:r>
              <a:rPr lang="zh-CN" altLang="en-US" sz="2400" dirty="0">
                <a:solidFill>
                  <a:schemeClr val="tx1"/>
                </a:solidFill>
              </a:rPr>
              <a:t>菜</a:t>
            </a:r>
            <a:r>
              <a:rPr lang="en-US" altLang="zh-CN" sz="2400" dirty="0">
                <a:solidFill>
                  <a:srgbClr val="00B0F0"/>
                </a:solidFill>
              </a:rPr>
              <a:t>︱</a:t>
            </a:r>
            <a:r>
              <a:rPr lang="zh-CN" altLang="en-US" sz="2400" dirty="0">
                <a:solidFill>
                  <a:schemeClr val="tx1"/>
                </a:solidFill>
              </a:rPr>
              <a:t>小明</a:t>
            </a:r>
            <a:r>
              <a:rPr lang="en-US" altLang="zh-CN" sz="2400" dirty="0">
                <a:solidFill>
                  <a:srgbClr val="00B0F0"/>
                </a:solidFill>
              </a:rPr>
              <a:t>︱</a:t>
            </a:r>
            <a:r>
              <a:rPr lang="zh-CN" altLang="en-US" sz="2400" dirty="0">
                <a:solidFill>
                  <a:schemeClr val="tx1"/>
                </a:solidFill>
              </a:rPr>
              <a:t>音乐</a:t>
            </a:r>
            <a:r>
              <a:rPr lang="en-US" altLang="zh-CN" sz="2400" dirty="0">
                <a:solidFill>
                  <a:srgbClr val="00B0F0"/>
                </a:solidFill>
              </a:rPr>
              <a:t>︱</a:t>
            </a:r>
            <a:r>
              <a:rPr lang="zh-CN" altLang="en-US" sz="2400" dirty="0">
                <a:solidFill>
                  <a:schemeClr val="tx1"/>
                </a:solidFill>
              </a:rPr>
              <a:t>汽车</a:t>
            </a:r>
            <a:r>
              <a:rPr lang="en-US" altLang="zh-CN" sz="2400" dirty="0">
                <a:solidFill>
                  <a:srgbClr val="00B0F0"/>
                </a:solidFill>
              </a:rPr>
              <a:t>︱</a:t>
            </a:r>
            <a:r>
              <a:rPr lang="zh-CN" altLang="en-US" sz="2400" dirty="0">
                <a:solidFill>
                  <a:schemeClr val="tx1"/>
                </a:solidFill>
              </a:rPr>
              <a:t>猫</a:t>
            </a:r>
            <a:r>
              <a:rPr lang="en-US" altLang="zh-CN" sz="2400" dirty="0">
                <a:solidFill>
                  <a:srgbClr val="00B0F0"/>
                </a:solidFill>
              </a:rPr>
              <a:t>︱</a:t>
            </a:r>
            <a:r>
              <a:rPr lang="zh-CN" altLang="en-US" sz="2400" dirty="0">
                <a:solidFill>
                  <a:schemeClr val="tx1"/>
                </a:solidFill>
              </a:rPr>
              <a:t>水</a:t>
            </a:r>
            <a:endParaRPr lang="zh-CN" altLang="en-US" sz="2400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2.4</a:t>
            </a:r>
            <a:r>
              <a:rPr lang="zh-CN" altLang="en-US" dirty="0"/>
              <a:t> 文法的类型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107830" cy="3738664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dirty="0"/>
              <a:t>文法的类型与表达能力</a:t>
            </a:r>
            <a:endParaRPr lang="en-US" altLang="zh-CN" sz="3200" dirty="0"/>
          </a:p>
          <a:p>
            <a:pPr lvl="1" algn="l"/>
            <a:r>
              <a:rPr kumimoji="1" lang="zh-CN" altLang="en-US" sz="2800" dirty="0">
                <a:solidFill>
                  <a:schemeClr val="tx1"/>
                </a:solidFill>
              </a:rPr>
              <a:t>从 </a:t>
            </a:r>
            <a:r>
              <a:rPr kumimoji="1" lang="en-US" altLang="zh-CN" sz="2800" dirty="0">
                <a:solidFill>
                  <a:schemeClr val="tx1"/>
                </a:solidFill>
              </a:rPr>
              <a:t>0</a:t>
            </a:r>
            <a:r>
              <a:rPr kumimoji="1" lang="zh-CN" altLang="en-US" sz="2800" dirty="0">
                <a:solidFill>
                  <a:schemeClr val="tx1"/>
                </a:solidFill>
              </a:rPr>
              <a:t> 型文法到 </a:t>
            </a:r>
            <a:r>
              <a:rPr kumimoji="1" lang="en-US" altLang="zh-CN" sz="2800" dirty="0">
                <a:solidFill>
                  <a:schemeClr val="tx1"/>
                </a:solidFill>
              </a:rPr>
              <a:t>3</a:t>
            </a:r>
            <a:r>
              <a:rPr kumimoji="1" lang="zh-CN" altLang="en-US" sz="2800" dirty="0">
                <a:solidFill>
                  <a:schemeClr val="tx1"/>
                </a:solidFill>
              </a:rPr>
              <a:t> 型文法，限制逐渐增多，表达能力也逐渐减弱</a:t>
            </a:r>
            <a:endParaRPr kumimoji="1" lang="en-US" altLang="zh-CN" sz="2800" dirty="0">
              <a:solidFill>
                <a:schemeClr val="tx1"/>
              </a:solidFill>
            </a:endParaRPr>
          </a:p>
          <a:p>
            <a:pPr lvl="1" algn="l"/>
            <a:r>
              <a:rPr kumimoji="1" lang="zh-CN" altLang="en-US" sz="2800" dirty="0">
                <a:solidFill>
                  <a:schemeClr val="tx1"/>
                </a:solidFill>
              </a:rPr>
              <a:t>如果</a:t>
            </a:r>
            <a:r>
              <a:rPr kumimoji="1" lang="en-US" altLang="zh-CN" sz="2800" dirty="0">
                <a:solidFill>
                  <a:schemeClr val="tx1"/>
                </a:solidFill>
              </a:rPr>
              <a:t>L0</a:t>
            </a:r>
            <a:r>
              <a:rPr kumimoji="1" lang="zh-CN" altLang="en-US" sz="2800" dirty="0">
                <a:solidFill>
                  <a:schemeClr val="tx1"/>
                </a:solidFill>
              </a:rPr>
              <a:t>、</a:t>
            </a:r>
            <a:r>
              <a:rPr kumimoji="1" lang="en-US" altLang="zh-CN" sz="2800" dirty="0">
                <a:solidFill>
                  <a:schemeClr val="tx1"/>
                </a:solidFill>
              </a:rPr>
              <a:t>L1</a:t>
            </a:r>
            <a:r>
              <a:rPr kumimoji="1" lang="zh-CN" altLang="en-US" sz="2800" dirty="0">
                <a:solidFill>
                  <a:schemeClr val="tx1"/>
                </a:solidFill>
              </a:rPr>
              <a:t>、</a:t>
            </a:r>
            <a:r>
              <a:rPr kumimoji="1" lang="en-US" altLang="zh-CN" sz="2800" dirty="0">
                <a:solidFill>
                  <a:schemeClr val="tx1"/>
                </a:solidFill>
              </a:rPr>
              <a:t>L2</a:t>
            </a:r>
            <a:r>
              <a:rPr kumimoji="1" lang="zh-CN" altLang="en-US" sz="2800" dirty="0">
                <a:solidFill>
                  <a:schemeClr val="tx1"/>
                </a:solidFill>
              </a:rPr>
              <a:t>和</a:t>
            </a:r>
            <a:r>
              <a:rPr kumimoji="1" lang="en-US" altLang="zh-CN" sz="2800" dirty="0">
                <a:solidFill>
                  <a:schemeClr val="tx1"/>
                </a:solidFill>
              </a:rPr>
              <a:t>L3</a:t>
            </a:r>
            <a:r>
              <a:rPr kumimoji="1" lang="zh-CN" altLang="en-US" sz="2800" dirty="0">
                <a:solidFill>
                  <a:schemeClr val="tx1"/>
                </a:solidFill>
              </a:rPr>
              <a:t>分别是</a:t>
            </a:r>
            <a:r>
              <a:rPr kumimoji="1" lang="en-US" altLang="zh-CN" sz="2800" dirty="0">
                <a:solidFill>
                  <a:schemeClr val="tx1"/>
                </a:solidFill>
              </a:rPr>
              <a:t>0</a:t>
            </a:r>
            <a:r>
              <a:rPr kumimoji="1" lang="zh-CN" altLang="en-US" sz="2800" dirty="0">
                <a:solidFill>
                  <a:schemeClr val="tx1"/>
                </a:solidFill>
              </a:rPr>
              <a:t>型文法、</a:t>
            </a:r>
            <a:r>
              <a:rPr kumimoji="1" lang="en-US" altLang="zh-CN" sz="2800" dirty="0">
                <a:solidFill>
                  <a:schemeClr val="tx1"/>
                </a:solidFill>
              </a:rPr>
              <a:t>1</a:t>
            </a:r>
            <a:r>
              <a:rPr kumimoji="1" lang="zh-CN" altLang="en-US" sz="2800" dirty="0">
                <a:solidFill>
                  <a:schemeClr val="tx1"/>
                </a:solidFill>
              </a:rPr>
              <a:t>型文法、</a:t>
            </a:r>
            <a:r>
              <a:rPr kumimoji="1" lang="en-US" altLang="zh-CN" sz="2800" dirty="0">
                <a:solidFill>
                  <a:schemeClr val="tx1"/>
                </a:solidFill>
              </a:rPr>
              <a:t>2</a:t>
            </a:r>
            <a:r>
              <a:rPr kumimoji="1" lang="zh-CN" altLang="en-US" sz="2800" dirty="0">
                <a:solidFill>
                  <a:schemeClr val="tx1"/>
                </a:solidFill>
              </a:rPr>
              <a:t>型文法和</a:t>
            </a:r>
            <a:r>
              <a:rPr kumimoji="1" lang="en-US" altLang="zh-CN" sz="2800" dirty="0">
                <a:solidFill>
                  <a:schemeClr val="tx1"/>
                </a:solidFill>
              </a:rPr>
              <a:t>3</a:t>
            </a:r>
            <a:r>
              <a:rPr kumimoji="1" lang="zh-CN" altLang="en-US" sz="2800" dirty="0">
                <a:solidFill>
                  <a:schemeClr val="tx1"/>
                </a:solidFill>
              </a:rPr>
              <a:t>型文法能产生的语言之集，则有如下关系：</a:t>
            </a:r>
            <a:br>
              <a:rPr kumimoji="1" lang="en-US" altLang="zh-CN" sz="2800" dirty="0">
                <a:solidFill>
                  <a:schemeClr val="tx1"/>
                </a:solidFill>
              </a:rPr>
            </a:br>
            <a:r>
              <a:rPr kumimoji="1" lang="en-US" altLang="zh-CN" sz="2800" dirty="0">
                <a:solidFill>
                  <a:schemeClr val="tx1"/>
                </a:solidFill>
              </a:rPr>
              <a:t>		L0 ⊋ L1 ⊋ L2 ⊋ L3</a:t>
            </a:r>
            <a:endParaRPr kumimoji="1" lang="zh-CN" altLang="en-US" sz="2800" dirty="0">
              <a:solidFill>
                <a:schemeClr val="tx1"/>
              </a:solidFill>
            </a:endParaRPr>
          </a:p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6781958" y="3213259"/>
            <a:ext cx="3687926" cy="3387127"/>
            <a:chOff x="904345" y="3284550"/>
            <a:chExt cx="2915712" cy="2691426"/>
          </a:xfrm>
        </p:grpSpPr>
        <p:sp>
          <p:nvSpPr>
            <p:cNvPr id="13" name="椭圆 12"/>
            <p:cNvSpPr/>
            <p:nvPr/>
          </p:nvSpPr>
          <p:spPr bwMode="auto">
            <a:xfrm>
              <a:off x="904345" y="3284550"/>
              <a:ext cx="2915712" cy="2691426"/>
            </a:xfrm>
            <a:prstGeom prst="ellipse">
              <a:avLst/>
            </a:prstGeom>
            <a:solidFill>
              <a:srgbClr val="0070C0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4" name="椭圆 13"/>
            <p:cNvSpPr/>
            <p:nvPr/>
          </p:nvSpPr>
          <p:spPr bwMode="auto">
            <a:xfrm>
              <a:off x="1267264" y="3628825"/>
              <a:ext cx="2222558" cy="2051592"/>
            </a:xfrm>
            <a:prstGeom prst="ellipse">
              <a:avLst/>
            </a:prstGeom>
            <a:solidFill>
              <a:srgbClr val="92D050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722489" y="3290765"/>
              <a:ext cx="13540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 dirty="0">
                  <a:solidFill>
                    <a:schemeClr val="bg1"/>
                  </a:solidFill>
                </a:rPr>
                <a:t>0</a:t>
              </a:r>
              <a:r>
                <a:rPr lang="zh-CN" altLang="en-US" sz="2400" b="1" dirty="0">
                  <a:solidFill>
                    <a:schemeClr val="bg1"/>
                  </a:solidFill>
                </a:rPr>
                <a:t>型文法</a:t>
              </a:r>
              <a:endPara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701535" y="3692527"/>
              <a:ext cx="1354015" cy="3668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 dirty="0">
                  <a:solidFill>
                    <a:schemeClr val="bg1"/>
                  </a:solidFill>
                </a:rPr>
                <a:t>1</a:t>
              </a:r>
              <a:r>
                <a:rPr lang="zh-CN" altLang="en-US" sz="2400" b="1" dirty="0">
                  <a:solidFill>
                    <a:schemeClr val="bg1"/>
                  </a:solidFill>
                </a:rPr>
                <a:t>型文法</a:t>
              </a:r>
              <a:endPara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7" name="椭圆 16"/>
            <p:cNvSpPr/>
            <p:nvPr/>
          </p:nvSpPr>
          <p:spPr bwMode="auto">
            <a:xfrm>
              <a:off x="1524000" y="4055644"/>
              <a:ext cx="1632978" cy="1507364"/>
            </a:xfrm>
            <a:prstGeom prst="ellipse">
              <a:avLst/>
            </a:prstGeom>
            <a:solidFill>
              <a:srgbClr val="FF6600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731688" y="4174377"/>
              <a:ext cx="1293708" cy="3668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 dirty="0">
                  <a:solidFill>
                    <a:schemeClr val="bg1"/>
                  </a:solidFill>
                </a:rPr>
                <a:t>2</a:t>
              </a:r>
              <a:r>
                <a:rPr lang="zh-CN" altLang="en-US" sz="2400" b="1" dirty="0">
                  <a:solidFill>
                    <a:schemeClr val="bg1"/>
                  </a:solidFill>
                </a:rPr>
                <a:t>型文法</a:t>
              </a:r>
              <a:endPara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9" name="椭圆 18"/>
            <p:cNvSpPr/>
            <p:nvPr/>
          </p:nvSpPr>
          <p:spPr bwMode="auto">
            <a:xfrm>
              <a:off x="1836196" y="4541218"/>
              <a:ext cx="990600" cy="931736"/>
            </a:xfrm>
            <a:prstGeom prst="ellipse">
              <a:avLst/>
            </a:prstGeom>
            <a:solidFill>
              <a:srgbClr val="E5EFF7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400" b="1" dirty="0"/>
                <a:t>3</a:t>
              </a:r>
              <a:r>
                <a:rPr lang="zh-CN" altLang="en-US" sz="2400" b="1" dirty="0"/>
                <a:t>型文法</a:t>
              </a:r>
              <a:endPara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2.1 </a:t>
            </a:r>
            <a:r>
              <a:rPr lang="zh-CN" altLang="en-US" b="1" dirty="0"/>
              <a:t>文法的直观概念</a:t>
            </a:r>
            <a:r>
              <a:rPr lang="en-US" altLang="zh-CN" b="1" dirty="0"/>
              <a:t>-</a:t>
            </a:r>
            <a:r>
              <a:rPr lang="zh-CN" altLang="en-US" b="1" dirty="0"/>
              <a:t>从自然语言説起</a:t>
            </a:r>
            <a:endParaRPr lang="zh-CN" altLang="en-US" b="1" dirty="0"/>
          </a:p>
          <a:p>
            <a:pPr>
              <a:lnSpc>
                <a:spcPct val="160000"/>
              </a:lnSpc>
              <a:defRPr/>
            </a:pPr>
            <a:r>
              <a:rPr lang="zh-CN" altLang="en-US" b="1" u="sng" dirty="0">
                <a:solidFill>
                  <a:srgbClr val="C00000"/>
                </a:solidFill>
              </a:rPr>
              <a:t> </a:t>
            </a:r>
            <a:r>
              <a:rPr lang="en-US" altLang="zh-CN" b="1" dirty="0"/>
              <a:t>2.2</a:t>
            </a:r>
            <a:r>
              <a:rPr lang="zh-CN" altLang="en-US" b="1" dirty="0"/>
              <a:t> 符号和符号串</a:t>
            </a:r>
            <a:r>
              <a:rPr lang="en-US" altLang="zh-CN" b="1" dirty="0"/>
              <a:t>-</a:t>
            </a:r>
            <a:r>
              <a:rPr lang="zh-CN" altLang="en-US" b="1" dirty="0"/>
              <a:t>文法的基本要素</a:t>
            </a:r>
            <a:endParaRPr lang="zh-CN" altLang="en-US" b="1" dirty="0"/>
          </a:p>
          <a:p>
            <a:pPr>
              <a:lnSpc>
                <a:spcPct val="170000"/>
              </a:lnSpc>
              <a:defRPr/>
            </a:pPr>
            <a:r>
              <a:rPr lang="zh-CN" altLang="en-US" b="1" u="sng" dirty="0">
                <a:solidFill>
                  <a:srgbClr val="C00000"/>
                </a:solidFill>
              </a:rPr>
              <a:t> </a:t>
            </a:r>
            <a:r>
              <a:rPr lang="en-US" altLang="zh-CN" b="1" dirty="0"/>
              <a:t>2.3 </a:t>
            </a:r>
            <a:r>
              <a:rPr lang="zh-CN" altLang="en-US" b="1" dirty="0"/>
              <a:t>文法和语言的形式化定义</a:t>
            </a:r>
            <a:endParaRPr lang="zh-CN" altLang="en-US" b="1" dirty="0"/>
          </a:p>
          <a:p>
            <a:pPr>
              <a:lnSpc>
                <a:spcPct val="18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2.4 </a:t>
            </a:r>
            <a:r>
              <a:rPr lang="zh-CN" altLang="en-US" b="1" dirty="0"/>
              <a:t>文法的类型</a:t>
            </a:r>
            <a:r>
              <a:rPr lang="en-US" altLang="zh-CN" b="1" dirty="0"/>
              <a:t>-0</a:t>
            </a:r>
            <a:r>
              <a:rPr lang="zh-CN" altLang="en-US" b="1" dirty="0"/>
              <a:t>型文法、</a:t>
            </a:r>
            <a:r>
              <a:rPr lang="en-US" altLang="zh-CN" b="1" dirty="0"/>
              <a:t>1</a:t>
            </a:r>
            <a:r>
              <a:rPr lang="zh-CN" altLang="en-US" b="1" dirty="0"/>
              <a:t>型文法、</a:t>
            </a:r>
            <a:r>
              <a:rPr lang="en-US" altLang="zh-CN" b="1" dirty="0"/>
              <a:t>2</a:t>
            </a:r>
            <a:r>
              <a:rPr lang="zh-CN" altLang="en-US" b="1" dirty="0"/>
              <a:t>型文法和</a:t>
            </a:r>
            <a:r>
              <a:rPr lang="en-US" altLang="zh-CN" b="1" dirty="0"/>
              <a:t>3</a:t>
            </a:r>
            <a:r>
              <a:rPr lang="zh-CN" altLang="en-US" b="1" dirty="0"/>
              <a:t>型文法</a:t>
            </a:r>
            <a:endParaRPr lang="zh-CN" altLang="en-US" b="1" dirty="0"/>
          </a:p>
          <a:p>
            <a:pPr>
              <a:lnSpc>
                <a:spcPct val="16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u="sng" dirty="0">
                <a:solidFill>
                  <a:srgbClr val="C00000"/>
                </a:solidFill>
              </a:rPr>
              <a:t>2.5</a:t>
            </a:r>
            <a:r>
              <a:rPr lang="zh-CN" altLang="en-US" b="1" u="sng" dirty="0">
                <a:solidFill>
                  <a:srgbClr val="C00000"/>
                </a:solidFill>
              </a:rPr>
              <a:t>上下文无关文法及其语法树</a:t>
            </a:r>
            <a:r>
              <a:rPr lang="en-US" altLang="zh-CN" b="1" u="sng" dirty="0">
                <a:solidFill>
                  <a:srgbClr val="C00000"/>
                </a:solidFill>
              </a:rPr>
              <a:t>-</a:t>
            </a:r>
            <a:r>
              <a:rPr lang="zh-CN" altLang="en-US" b="1" u="sng" dirty="0">
                <a:solidFill>
                  <a:srgbClr val="C00000"/>
                </a:solidFill>
              </a:rPr>
              <a:t>程序语言的描述工具</a:t>
            </a:r>
            <a:endParaRPr lang="en-US" altLang="zh-CN" b="1" u="sng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2.6</a:t>
            </a:r>
            <a:r>
              <a:rPr lang="zh-CN" altLang="en-US" b="1" dirty="0"/>
              <a:t> 句型的分析</a:t>
            </a:r>
            <a:r>
              <a:rPr lang="en-US" altLang="zh-CN" b="1" dirty="0"/>
              <a:t>-</a:t>
            </a:r>
            <a:r>
              <a:rPr lang="zh-CN" altLang="en-US" b="1" dirty="0"/>
              <a:t>文法推导和归约</a:t>
            </a:r>
            <a:endParaRPr lang="zh-CN" altLang="en-US" b="1" dirty="0"/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2.7</a:t>
            </a:r>
            <a:r>
              <a:rPr lang="zh-CN" altLang="en-US" b="1" dirty="0"/>
              <a:t> 补充说明</a:t>
            </a:r>
            <a:r>
              <a:rPr lang="en-US" altLang="zh-CN" b="1" dirty="0"/>
              <a:t>-</a:t>
            </a:r>
            <a:r>
              <a:rPr lang="zh-CN" altLang="en-US" b="1" dirty="0"/>
              <a:t>文法中的多余规则和</a:t>
            </a:r>
            <a:r>
              <a:rPr lang="en-US" altLang="zh-CN" b="1" dirty="0"/>
              <a:t>epsilon (ε) </a:t>
            </a:r>
            <a:r>
              <a:rPr lang="zh-CN" altLang="en-US" b="1" dirty="0"/>
              <a:t>规则</a:t>
            </a:r>
            <a:endParaRPr lang="zh-CN" altLang="en-US" b="1" dirty="0"/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2.8 </a:t>
            </a:r>
            <a:r>
              <a:rPr lang="zh-CN" altLang="en-US" b="1" dirty="0"/>
              <a:t>例题</a:t>
            </a: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2.5 </a:t>
            </a:r>
            <a:r>
              <a:rPr lang="zh-CN" altLang="en-US" dirty="0"/>
              <a:t>上下文无关文法及其语法树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3200" dirty="0"/>
              <a:t>上下文无关文法示例</a:t>
            </a:r>
            <a:endParaRPr lang="en-US" altLang="zh-CN" sz="3200" dirty="0"/>
          </a:p>
          <a:p>
            <a:pPr marL="457200" lvl="1" indent="0">
              <a:buNone/>
            </a:pPr>
            <a:r>
              <a:rPr kumimoji="1" lang="en-US" altLang="zh-CN" sz="2800" noProof="1">
                <a:solidFill>
                  <a:schemeClr val="tx1"/>
                </a:solidFill>
              </a:rPr>
              <a:t>[</a:t>
            </a:r>
            <a:r>
              <a:rPr kumimoji="1" lang="zh-CN" altLang="en-US" sz="2800" noProof="1">
                <a:solidFill>
                  <a:schemeClr val="tx1"/>
                </a:solidFill>
              </a:rPr>
              <a:t>例</a:t>
            </a:r>
            <a:r>
              <a:rPr kumimoji="1" lang="en-US" altLang="zh-CN" sz="2800" noProof="1">
                <a:solidFill>
                  <a:schemeClr val="tx1"/>
                </a:solidFill>
              </a:rPr>
              <a:t>]  </a:t>
            </a:r>
            <a:r>
              <a:rPr kumimoji="1" lang="zh-CN" altLang="en-US" sz="2800" noProof="1">
                <a:solidFill>
                  <a:schemeClr val="tx1"/>
                </a:solidFill>
              </a:rPr>
              <a:t>文法 </a:t>
            </a:r>
            <a:r>
              <a:rPr kumimoji="1" lang="en-US" altLang="zh-CN" sz="2800" noProof="1">
                <a:solidFill>
                  <a:schemeClr val="tx1"/>
                </a:solidFill>
              </a:rPr>
              <a:t>G</a:t>
            </a:r>
            <a:r>
              <a:rPr kumimoji="1" lang="en-US" altLang="zh-CN" sz="2800" baseline="-25000" dirty="0">
                <a:solidFill>
                  <a:schemeClr val="tx1"/>
                </a:solidFill>
              </a:rPr>
              <a:t>1</a:t>
            </a:r>
            <a:r>
              <a:rPr kumimoji="1" lang="en-US" altLang="zh-CN" sz="2800" noProof="1">
                <a:solidFill>
                  <a:schemeClr val="tx1"/>
                </a:solidFill>
              </a:rPr>
              <a:t>[A]</a:t>
            </a:r>
            <a:r>
              <a:rPr kumimoji="1" lang="zh-CN" altLang="en-US" sz="2800" dirty="0">
                <a:solidFill>
                  <a:schemeClr val="tx1"/>
                </a:solidFill>
              </a:rPr>
              <a:t>：</a:t>
            </a:r>
            <a:endParaRPr kumimoji="1" lang="zh-CN" altLang="en-US" sz="2800" dirty="0">
              <a:solidFill>
                <a:schemeClr val="tx1"/>
              </a:solidFill>
            </a:endParaRPr>
          </a:p>
          <a:p>
            <a:pPr lvl="1"/>
            <a:r>
              <a:rPr kumimoji="1" lang="zh-CN" altLang="en-US" sz="2800" dirty="0">
                <a:solidFill>
                  <a:schemeClr val="tx1"/>
                </a:solidFill>
                <a:sym typeface="Symbol" panose="05050102010706020507" pitchFamily="18" charset="2"/>
              </a:rPr>
              <a:t>	</a:t>
            </a:r>
            <a:r>
              <a:rPr kumimoji="1" lang="en-US" altLang="zh-CN" sz="2800" dirty="0">
                <a:solidFill>
                  <a:schemeClr val="tx1"/>
                </a:solidFill>
                <a:sym typeface="Symbol" panose="05050102010706020507" pitchFamily="18" charset="2"/>
              </a:rPr>
              <a:t>A  c | Ab</a:t>
            </a:r>
            <a:endParaRPr kumimoji="1" lang="en-US" altLang="zh-CN" sz="2800" dirty="0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lvl="1"/>
            <a:r>
              <a:rPr kumimoji="1" lang="en-US" altLang="zh-CN" sz="2800" dirty="0">
                <a:solidFill>
                  <a:schemeClr val="tx1"/>
                </a:solidFill>
              </a:rPr>
              <a:t>	L(</a:t>
            </a:r>
            <a:r>
              <a:rPr kumimoji="1" lang="en-US" altLang="zh-CN" sz="2800" noProof="1">
                <a:solidFill>
                  <a:schemeClr val="tx1"/>
                </a:solidFill>
              </a:rPr>
              <a:t>G</a:t>
            </a:r>
            <a:r>
              <a:rPr kumimoji="1" lang="en-US" altLang="zh-CN" sz="2800" baseline="-25000" dirty="0">
                <a:solidFill>
                  <a:schemeClr val="tx1"/>
                </a:solidFill>
              </a:rPr>
              <a:t>1</a:t>
            </a:r>
            <a:r>
              <a:rPr kumimoji="1" lang="en-US" altLang="zh-CN" sz="2800" noProof="1">
                <a:solidFill>
                  <a:schemeClr val="tx1"/>
                </a:solidFill>
              </a:rPr>
              <a:t>)</a:t>
            </a:r>
            <a:r>
              <a:rPr kumimoji="1" lang="en-US" altLang="zh-CN" sz="2800" dirty="0">
                <a:solidFill>
                  <a:schemeClr val="tx1"/>
                </a:solidFill>
              </a:rPr>
              <a:t>?</a:t>
            </a:r>
            <a:endParaRPr kumimoji="1" lang="en-US" altLang="zh-CN" sz="2800" dirty="0">
              <a:solidFill>
                <a:schemeClr val="tx1"/>
              </a:solidFill>
            </a:endParaRPr>
          </a:p>
          <a:p>
            <a:pPr lvl="1"/>
            <a:endParaRPr kumimoji="1" lang="en-US" altLang="zh-CN" sz="2800" dirty="0">
              <a:solidFill>
                <a:schemeClr val="tx1"/>
              </a:solidFill>
            </a:endParaRPr>
          </a:p>
          <a:p>
            <a:pPr lvl="1"/>
            <a:r>
              <a:rPr kumimoji="1" lang="en-US" altLang="zh-CN" sz="2800" dirty="0">
                <a:solidFill>
                  <a:schemeClr val="tx1"/>
                </a:solidFill>
              </a:rPr>
              <a:t>L(</a:t>
            </a:r>
            <a:r>
              <a:rPr kumimoji="1" lang="en-US" altLang="zh-CN" sz="2800" noProof="1">
                <a:solidFill>
                  <a:schemeClr val="tx1"/>
                </a:solidFill>
              </a:rPr>
              <a:t>G</a:t>
            </a:r>
            <a:r>
              <a:rPr kumimoji="1" lang="en-US" altLang="zh-CN" sz="2800" baseline="-25000" dirty="0">
                <a:solidFill>
                  <a:schemeClr val="tx1"/>
                </a:solidFill>
              </a:rPr>
              <a:t>1</a:t>
            </a:r>
            <a:r>
              <a:rPr kumimoji="1" lang="en-US" altLang="zh-CN" sz="2800" dirty="0">
                <a:solidFill>
                  <a:schemeClr val="tx1"/>
                </a:solidFill>
              </a:rPr>
              <a:t>)={c</a:t>
            </a:r>
            <a:r>
              <a:rPr kumimoji="1" lang="zh-CN" altLang="en-US" sz="2800" dirty="0">
                <a:solidFill>
                  <a:schemeClr val="tx1"/>
                </a:solidFill>
              </a:rPr>
              <a:t>，</a:t>
            </a:r>
            <a:r>
              <a:rPr kumimoji="1" lang="en-US" altLang="zh-CN" sz="2800" dirty="0" err="1">
                <a:solidFill>
                  <a:schemeClr val="tx1"/>
                </a:solidFill>
              </a:rPr>
              <a:t>cb</a:t>
            </a:r>
            <a:r>
              <a:rPr kumimoji="1" lang="zh-CN" altLang="en-US" sz="2800" dirty="0">
                <a:solidFill>
                  <a:schemeClr val="tx1"/>
                </a:solidFill>
              </a:rPr>
              <a:t>，</a:t>
            </a:r>
            <a:r>
              <a:rPr kumimoji="1" lang="en-US" altLang="zh-CN" sz="2800" dirty="0" err="1">
                <a:solidFill>
                  <a:schemeClr val="tx1"/>
                </a:solidFill>
              </a:rPr>
              <a:t>cbb</a:t>
            </a:r>
            <a:r>
              <a:rPr kumimoji="1" lang="zh-CN" altLang="en-US" sz="2800" dirty="0">
                <a:solidFill>
                  <a:schemeClr val="tx1"/>
                </a:solidFill>
              </a:rPr>
              <a:t>，</a:t>
            </a:r>
            <a:r>
              <a:rPr kumimoji="1" lang="zh-CN" altLang="en-US" sz="2800" dirty="0">
                <a:solidFill>
                  <a:schemeClr val="tx1"/>
                </a:solidFill>
                <a:sym typeface="Symbol" panose="05050102010706020507" pitchFamily="18" charset="2"/>
              </a:rPr>
              <a:t></a:t>
            </a:r>
            <a:r>
              <a:rPr kumimoji="1" lang="en-US" altLang="zh-CN" sz="2800" dirty="0">
                <a:solidFill>
                  <a:schemeClr val="tx1"/>
                </a:solidFill>
              </a:rPr>
              <a:t>}</a:t>
            </a:r>
            <a:endParaRPr kumimoji="1" lang="en-US" altLang="zh-CN" sz="2800" dirty="0">
              <a:solidFill>
                <a:schemeClr val="tx1"/>
              </a:solidFill>
            </a:endParaRPr>
          </a:p>
          <a:p>
            <a:pPr lvl="1"/>
            <a:r>
              <a:rPr kumimoji="1" lang="zh-CN" altLang="en-US" sz="2800" dirty="0">
                <a:solidFill>
                  <a:schemeClr val="tx1"/>
                </a:solidFill>
              </a:rPr>
              <a:t>以</a:t>
            </a:r>
            <a:r>
              <a:rPr kumimoji="1" lang="en-US" altLang="zh-CN" sz="2800" dirty="0">
                <a:solidFill>
                  <a:schemeClr val="tx1"/>
                </a:solidFill>
              </a:rPr>
              <a:t>c</a:t>
            </a:r>
            <a:r>
              <a:rPr kumimoji="1" lang="zh-CN" altLang="en-US" sz="2800" dirty="0">
                <a:solidFill>
                  <a:schemeClr val="tx1"/>
                </a:solidFill>
              </a:rPr>
              <a:t>开头，后继若干个</a:t>
            </a:r>
            <a:r>
              <a:rPr kumimoji="1" lang="en-US" altLang="zh-CN" sz="2800" dirty="0">
                <a:solidFill>
                  <a:schemeClr val="tx1"/>
                </a:solidFill>
              </a:rPr>
              <a:t>b</a:t>
            </a:r>
            <a:endParaRPr kumimoji="1" lang="en-US" altLang="zh-CN" sz="28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kumimoji="1" lang="en-US" altLang="zh-CN" sz="2800" dirty="0">
                <a:solidFill>
                  <a:schemeClr val="tx1"/>
                </a:solidFill>
              </a:rPr>
              <a:t>       {c}{b}*</a:t>
            </a:r>
            <a:endParaRPr kumimoji="1" lang="en-US" altLang="zh-CN" sz="2800" dirty="0">
              <a:solidFill>
                <a:schemeClr val="tx1"/>
              </a:solidFill>
            </a:endParaRPr>
          </a:p>
          <a:p>
            <a:pPr lvl="1"/>
            <a:endParaRPr kumimoji="1" lang="en-US" altLang="zh-CN" sz="2800" dirty="0">
              <a:solidFill>
                <a:schemeClr val="tx1"/>
              </a:solidFill>
            </a:endParaRPr>
          </a:p>
          <a:p>
            <a:pPr lvl="1"/>
            <a:r>
              <a:rPr kumimoji="1" lang="en-US" altLang="zh-CN" sz="2800" dirty="0">
                <a:solidFill>
                  <a:srgbClr val="0000FF"/>
                </a:solidFill>
              </a:rPr>
              <a:t>G</a:t>
            </a:r>
            <a:r>
              <a:rPr kumimoji="1" lang="en-US" altLang="zh-CN" sz="2800" baseline="-25000" dirty="0">
                <a:solidFill>
                  <a:srgbClr val="0000FF"/>
                </a:solidFill>
              </a:rPr>
              <a:t>1</a:t>
            </a:r>
            <a:r>
              <a:rPr kumimoji="1" lang="zh-CN" altLang="en-US" sz="2800" dirty="0">
                <a:solidFill>
                  <a:srgbClr val="0000FF"/>
                </a:solidFill>
              </a:rPr>
              <a:t>还是什么文法？</a:t>
            </a:r>
            <a:endParaRPr kumimoji="1" lang="en-US" altLang="zh-CN" sz="2800" dirty="0">
              <a:solidFill>
                <a:srgbClr val="0000FF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462804" y="942764"/>
            <a:ext cx="3348037" cy="4868863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 w="9525">
            <a:solidFill>
              <a:schemeClr val="accent2">
                <a:lumMod val="40000"/>
                <a:lumOff val="60000"/>
              </a:schemeClr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A 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 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30000"/>
              </a:spcBef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  A  Ab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Symbol" panose="05050102010706020507" pitchFamily="18" charset="2"/>
            </a:endParaRPr>
          </a:p>
          <a:p>
            <a:pPr eaLnBrk="1" hangingPunct="1">
              <a:spcBef>
                <a:spcPct val="30000"/>
              </a:spcBef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      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 </a:t>
            </a:r>
            <a:r>
              <a:rPr kumimoji="1"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b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Symbol" panose="05050102010706020507" pitchFamily="18" charset="2"/>
            </a:endParaRPr>
          </a:p>
          <a:p>
            <a:pPr eaLnBrk="1" hangingPunct="1">
              <a:spcBef>
                <a:spcPct val="30000"/>
              </a:spcBef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  A  Ab 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Symbol" panose="05050102010706020507" pitchFamily="18" charset="2"/>
            </a:endParaRPr>
          </a:p>
          <a:p>
            <a:pPr eaLnBrk="1" hangingPunct="1">
              <a:spcBef>
                <a:spcPct val="30000"/>
              </a:spcBef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       Abb 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Symbol" panose="05050102010706020507" pitchFamily="18" charset="2"/>
            </a:endParaRPr>
          </a:p>
          <a:p>
            <a:pPr eaLnBrk="1" hangingPunct="1">
              <a:spcBef>
                <a:spcPct val="30000"/>
              </a:spcBef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      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Abbb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 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Symbol" panose="05050102010706020507" pitchFamily="18" charset="2"/>
            </a:endParaRPr>
          </a:p>
          <a:p>
            <a:pPr eaLnBrk="1" hangingPunct="1">
              <a:spcBef>
                <a:spcPct val="30000"/>
              </a:spcBef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       ... 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Symbol" panose="05050102010706020507" pitchFamily="18" charset="2"/>
            </a:endParaRPr>
          </a:p>
          <a:p>
            <a:pPr eaLnBrk="1" hangingPunct="1">
              <a:spcBef>
                <a:spcPct val="30000"/>
              </a:spcBef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       Ab...b 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Symbol" panose="05050102010706020507" pitchFamily="18" charset="2"/>
            </a:endParaRPr>
          </a:p>
          <a:p>
            <a:pPr eaLnBrk="1" hangingPunct="1">
              <a:spcBef>
                <a:spcPct val="30000"/>
              </a:spcBef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      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cb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...b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2.5 </a:t>
            </a:r>
            <a:r>
              <a:rPr lang="zh-CN" altLang="en-US" dirty="0"/>
              <a:t>上下文无关文法及其语法树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3200" noProof="1">
                <a:latin typeface="微软雅黑" panose="020B0503020204020204" pitchFamily="34" charset="-122"/>
              </a:rPr>
              <a:t>上下文无关文法示例</a:t>
            </a:r>
            <a:endParaRPr lang="en-US" altLang="zh-CN" sz="3200" noProof="1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zh-CN" noProof="1">
                <a:latin typeface="微软雅黑" panose="020B0503020204020204" pitchFamily="34" charset="-122"/>
              </a:rPr>
              <a:t>    [</a:t>
            </a:r>
            <a:r>
              <a:rPr lang="zh-CN" altLang="en-US" noProof="1">
                <a:latin typeface="微软雅黑" panose="020B0503020204020204" pitchFamily="34" charset="-122"/>
              </a:rPr>
              <a:t>例</a:t>
            </a:r>
            <a:r>
              <a:rPr lang="en-US" altLang="zh-CN" noProof="1">
                <a:latin typeface="微软雅黑" panose="020B0503020204020204" pitchFamily="34" charset="-122"/>
              </a:rPr>
              <a:t>] G</a:t>
            </a:r>
            <a:r>
              <a:rPr lang="en-US" altLang="zh-CN" baseline="-25000" dirty="0">
                <a:latin typeface="微软雅黑" panose="020B0503020204020204" pitchFamily="34" charset="-122"/>
              </a:rPr>
              <a:t>2</a:t>
            </a:r>
            <a:r>
              <a:rPr lang="en-US" altLang="zh-CN" noProof="1">
                <a:latin typeface="微软雅黑" panose="020B0503020204020204" pitchFamily="34" charset="-122"/>
              </a:rPr>
              <a:t>[S]</a:t>
            </a:r>
            <a:r>
              <a:rPr lang="zh-CN" altLang="en-US" dirty="0">
                <a:latin typeface="微软雅黑" panose="020B0503020204020204" pitchFamily="34" charset="-122"/>
              </a:rPr>
              <a:t>：</a:t>
            </a:r>
            <a:endParaRPr lang="zh-CN" altLang="en-US" dirty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dirty="0">
                <a:latin typeface="微软雅黑" panose="020B0503020204020204" pitchFamily="34" charset="-122"/>
              </a:rPr>
              <a:t>    	</a:t>
            </a:r>
            <a:r>
              <a:rPr lang="en-US" altLang="zh-CN" dirty="0">
                <a:latin typeface="微软雅黑" panose="020B0503020204020204" pitchFamily="34" charset="-122"/>
              </a:rPr>
              <a:t>S </a:t>
            </a:r>
            <a:r>
              <a:rPr lang="en-US" altLang="zh-CN" dirty="0">
                <a:latin typeface="微软雅黑" panose="020B0503020204020204" pitchFamily="34" charset="-122"/>
                <a:sym typeface="Symbol" panose="05050102010706020507" pitchFamily="18" charset="2"/>
              </a:rPr>
              <a:t> AB</a:t>
            </a:r>
            <a:endParaRPr lang="en-US" altLang="zh-CN" dirty="0">
              <a:latin typeface="微软雅黑" panose="020B0503020204020204" pitchFamily="34" charset="-122"/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dirty="0">
                <a:latin typeface="微软雅黑" panose="020B0503020204020204" pitchFamily="34" charset="-122"/>
                <a:sym typeface="Symbol" panose="05050102010706020507" pitchFamily="18" charset="2"/>
              </a:rPr>
              <a:t>		A  </a:t>
            </a:r>
            <a:r>
              <a:rPr lang="en-US" altLang="zh-CN" dirty="0" err="1">
                <a:latin typeface="微软雅黑" panose="020B0503020204020204" pitchFamily="34" charset="-122"/>
                <a:sym typeface="Symbol" panose="05050102010706020507" pitchFamily="18" charset="2"/>
              </a:rPr>
              <a:t>aA</a:t>
            </a:r>
            <a:r>
              <a:rPr lang="en-US" altLang="zh-CN" dirty="0">
                <a:latin typeface="微软雅黑" panose="020B0503020204020204" pitchFamily="34" charset="-122"/>
                <a:sym typeface="Symbol" panose="05050102010706020507" pitchFamily="18" charset="2"/>
              </a:rPr>
              <a:t> | a</a:t>
            </a:r>
            <a:endParaRPr lang="en-US" altLang="zh-CN" dirty="0">
              <a:latin typeface="微软雅黑" panose="020B0503020204020204" pitchFamily="34" charset="-122"/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dirty="0">
                <a:latin typeface="微软雅黑" panose="020B0503020204020204" pitchFamily="34" charset="-122"/>
                <a:sym typeface="Symbol" panose="05050102010706020507" pitchFamily="18" charset="2"/>
              </a:rPr>
              <a:t>		B  </a:t>
            </a:r>
            <a:r>
              <a:rPr lang="en-US" altLang="zh-CN" dirty="0" err="1">
                <a:latin typeface="微软雅黑" panose="020B0503020204020204" pitchFamily="34" charset="-122"/>
                <a:sym typeface="Symbol" panose="05050102010706020507" pitchFamily="18" charset="2"/>
              </a:rPr>
              <a:t>bB</a:t>
            </a:r>
            <a:r>
              <a:rPr lang="en-US" altLang="zh-CN" dirty="0">
                <a:latin typeface="微软雅黑" panose="020B0503020204020204" pitchFamily="34" charset="-122"/>
                <a:sym typeface="Symbol" panose="05050102010706020507" pitchFamily="18" charset="2"/>
              </a:rPr>
              <a:t> | b</a:t>
            </a:r>
            <a:endParaRPr lang="en-US" altLang="zh-CN" dirty="0">
              <a:latin typeface="微软雅黑" panose="020B0503020204020204" pitchFamily="34" charset="-122"/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noProof="1">
                <a:latin typeface="微软雅黑" panose="020B0503020204020204" pitchFamily="34" charset="-122"/>
              </a:rPr>
              <a:t>    G</a:t>
            </a:r>
            <a:r>
              <a:rPr lang="en-US" altLang="zh-CN" baseline="-25000" dirty="0">
                <a:latin typeface="微软雅黑" panose="020B0503020204020204" pitchFamily="34" charset="-122"/>
              </a:rPr>
              <a:t>2</a:t>
            </a:r>
            <a:r>
              <a:rPr lang="en-US" altLang="zh-CN" noProof="1">
                <a:latin typeface="微软雅黑" panose="020B0503020204020204" pitchFamily="34" charset="-122"/>
              </a:rPr>
              <a:t>(S)</a:t>
            </a:r>
            <a:r>
              <a:rPr lang="zh-CN" altLang="en-US" dirty="0">
                <a:latin typeface="微软雅黑" panose="020B0503020204020204" pitchFamily="34" charset="-122"/>
              </a:rPr>
              <a:t>的语言</a:t>
            </a:r>
            <a:r>
              <a:rPr lang="en-US" altLang="zh-CN" dirty="0">
                <a:latin typeface="微软雅黑" panose="020B0503020204020204" pitchFamily="34" charset="-122"/>
              </a:rPr>
              <a:t>?</a:t>
            </a:r>
            <a:endParaRPr lang="en-US" altLang="zh-CN" dirty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dirty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latin typeface="微软雅黑" panose="020B0503020204020204" pitchFamily="34" charset="-122"/>
              </a:rPr>
              <a:t>    L(</a:t>
            </a:r>
            <a:r>
              <a:rPr lang="en-US" altLang="zh-CN" noProof="1">
                <a:latin typeface="微软雅黑" panose="020B0503020204020204" pitchFamily="34" charset="-122"/>
              </a:rPr>
              <a:t>G</a:t>
            </a:r>
            <a:r>
              <a:rPr lang="en-US" altLang="zh-CN" baseline="-25000" dirty="0">
                <a:latin typeface="微软雅黑" panose="020B0503020204020204" pitchFamily="34" charset="-122"/>
              </a:rPr>
              <a:t>2</a:t>
            </a:r>
            <a:r>
              <a:rPr lang="en-US" altLang="zh-CN" dirty="0">
                <a:latin typeface="微软雅黑" panose="020B0503020204020204" pitchFamily="34" charset="-122"/>
              </a:rPr>
              <a:t>)={</a:t>
            </a:r>
            <a:r>
              <a:rPr lang="en-US" altLang="zh-CN" dirty="0" err="1">
                <a:latin typeface="微软雅黑" panose="020B0503020204020204" pitchFamily="34" charset="-122"/>
              </a:rPr>
              <a:t>a</a:t>
            </a:r>
            <a:r>
              <a:rPr lang="en-US" altLang="zh-CN" baseline="50000" dirty="0" err="1">
                <a:latin typeface="微软雅黑" panose="020B0503020204020204" pitchFamily="34" charset="-122"/>
              </a:rPr>
              <a:t>m</a:t>
            </a:r>
            <a:r>
              <a:rPr lang="en-US" altLang="zh-CN" dirty="0" err="1">
                <a:latin typeface="微软雅黑" panose="020B0503020204020204" pitchFamily="34" charset="-122"/>
              </a:rPr>
              <a:t>b</a:t>
            </a:r>
            <a:r>
              <a:rPr lang="en-US" altLang="zh-CN" baseline="50000" dirty="0" err="1">
                <a:latin typeface="微软雅黑" panose="020B0503020204020204" pitchFamily="34" charset="-122"/>
              </a:rPr>
              <a:t>n</a:t>
            </a:r>
            <a:r>
              <a:rPr lang="en-US" altLang="zh-CN" dirty="0" err="1">
                <a:latin typeface="微软雅黑" panose="020B0503020204020204" pitchFamily="34" charset="-122"/>
              </a:rPr>
              <a:t>|m</a:t>
            </a:r>
            <a:r>
              <a:rPr lang="zh-CN" altLang="en-US" dirty="0">
                <a:latin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</a:rPr>
              <a:t>n&gt;0}</a:t>
            </a:r>
            <a:endParaRPr lang="en-US" altLang="zh-CN" dirty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dirty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latin typeface="微软雅黑" panose="020B0503020204020204" pitchFamily="34" charset="-122"/>
              </a:rPr>
              <a:t>    </a:t>
            </a: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</a:rPr>
              <a:t>G2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</a:rPr>
              <a:t>是不是正则文法？</a:t>
            </a:r>
            <a:endParaRPr lang="en-US" altLang="zh-CN" dirty="0">
              <a:solidFill>
                <a:srgbClr val="0000FF"/>
              </a:solidFill>
              <a:latin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444686" y="667041"/>
            <a:ext cx="3348037" cy="5867000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 w="9525">
            <a:solidFill>
              <a:schemeClr val="accent2">
                <a:lumMod val="40000"/>
                <a:lumOff val="60000"/>
              </a:schemeClr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S  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 </a:t>
            </a:r>
            <a:r>
              <a:rPr kumimoji="1"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A</a:t>
            </a:r>
            <a:r>
              <a:rPr kumimoji="1" lang="en-US" altLang="zh-CN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 </a:t>
            </a:r>
            <a:r>
              <a:rPr kumimoji="1" lang="en-US" altLang="zh-CN" sz="2400" dirty="0">
                <a:solidFill>
                  <a:srgbClr val="00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B</a:t>
            </a:r>
            <a:endParaRPr kumimoji="1" lang="en-US" altLang="zh-CN" sz="2400" dirty="0">
              <a:solidFill>
                <a:srgbClr val="00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A  </a:t>
            </a:r>
            <a:r>
              <a:rPr kumimoji="1"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 </a:t>
            </a:r>
            <a:r>
              <a:rPr kumimoji="1"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kumimoji="1" lang="en-US" altLang="zh-CN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  A   </a:t>
            </a:r>
            <a:r>
              <a:rPr lang="en-US" altLang="zh-CN" sz="24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aA</a:t>
            </a:r>
            <a:endParaRPr lang="en-US" altLang="zh-CN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ymbol" panose="05050102010706020507" pitchFamily="18" charset="2"/>
            </a:endParaRPr>
          </a:p>
          <a:p>
            <a:pPr eaLnBrk="1" hangingPunct="1"/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       </a:t>
            </a:r>
            <a:r>
              <a:rPr lang="en-US" altLang="zh-CN" sz="24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aaA</a:t>
            </a:r>
            <a:endParaRPr lang="en-US" altLang="zh-CN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ymbol" panose="05050102010706020507" pitchFamily="18" charset="2"/>
            </a:endParaRPr>
          </a:p>
          <a:p>
            <a:pPr eaLnBrk="1" hangingPunct="1"/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       </a:t>
            </a:r>
            <a:r>
              <a:rPr lang="en-US" altLang="zh-CN" sz="24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aaaA</a:t>
            </a:r>
            <a:endParaRPr lang="en-US" altLang="zh-CN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ymbol" panose="05050102010706020507" pitchFamily="18" charset="2"/>
            </a:endParaRPr>
          </a:p>
          <a:p>
            <a:pPr eaLnBrk="1" hangingPunct="1"/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       ... </a:t>
            </a:r>
            <a:endParaRPr lang="en-US" altLang="zh-CN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ymbol" panose="05050102010706020507" pitchFamily="18" charset="2"/>
            </a:endParaRPr>
          </a:p>
          <a:p>
            <a:pPr eaLnBrk="1" hangingPunct="1"/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       a...</a:t>
            </a:r>
            <a:r>
              <a:rPr lang="en-US" altLang="zh-CN" sz="24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aA</a:t>
            </a:r>
            <a:endParaRPr lang="en-US" altLang="zh-CN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ymbol" panose="05050102010706020507" pitchFamily="18" charset="2"/>
            </a:endParaRPr>
          </a:p>
          <a:p>
            <a:pPr eaLnBrk="1" hangingPunct="1"/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       a...aa</a:t>
            </a:r>
            <a:endParaRPr lang="en-US" altLang="zh-CN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ymbol" panose="05050102010706020507" pitchFamily="18" charset="2"/>
            </a:endParaRPr>
          </a:p>
          <a:p>
            <a:pPr eaLnBrk="1" hangingPunct="1"/>
            <a:r>
              <a:rPr lang="en-US" altLang="zh-CN" sz="2400" dirty="0">
                <a:solidFill>
                  <a:srgbClr val="00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B </a:t>
            </a:r>
            <a:r>
              <a:rPr lang="en-US" altLang="zh-CN" sz="2400" dirty="0">
                <a:solidFill>
                  <a:srgbClr val="00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 b</a:t>
            </a:r>
            <a:endParaRPr lang="en-US" altLang="zh-CN" sz="2400" dirty="0">
              <a:solidFill>
                <a:srgbClr val="0066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ymbol" panose="05050102010706020507" pitchFamily="18" charset="2"/>
            </a:endParaRPr>
          </a:p>
          <a:p>
            <a:pPr eaLnBrk="1" hangingPunct="1"/>
            <a:r>
              <a:rPr lang="en-US" altLang="zh-CN" sz="2400" dirty="0">
                <a:solidFill>
                  <a:srgbClr val="00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   B  </a:t>
            </a:r>
            <a:r>
              <a:rPr lang="en-US" altLang="zh-CN" sz="2400" dirty="0" err="1">
                <a:solidFill>
                  <a:srgbClr val="00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b</a:t>
            </a:r>
            <a:r>
              <a:rPr lang="en-US" altLang="zh-CN" sz="2400" dirty="0" err="1">
                <a:solidFill>
                  <a:srgbClr val="00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2400" dirty="0">
                <a:solidFill>
                  <a:srgbClr val="00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 </a:t>
            </a:r>
            <a:endParaRPr lang="en-US" altLang="zh-CN" sz="2400" dirty="0">
              <a:solidFill>
                <a:srgbClr val="0066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ymbol" panose="05050102010706020507" pitchFamily="18" charset="2"/>
            </a:endParaRPr>
          </a:p>
          <a:p>
            <a:pPr eaLnBrk="1" hangingPunct="1"/>
            <a:r>
              <a:rPr lang="en-US" altLang="zh-CN" sz="2400" dirty="0">
                <a:solidFill>
                  <a:srgbClr val="00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       </a:t>
            </a:r>
            <a:r>
              <a:rPr lang="en-US" altLang="zh-CN" sz="2400" dirty="0" err="1">
                <a:solidFill>
                  <a:srgbClr val="00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bb</a:t>
            </a:r>
            <a:r>
              <a:rPr lang="en-US" altLang="zh-CN" sz="2400" dirty="0" err="1">
                <a:solidFill>
                  <a:srgbClr val="00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2400" dirty="0">
                <a:solidFill>
                  <a:srgbClr val="00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 </a:t>
            </a:r>
            <a:endParaRPr lang="en-US" altLang="zh-CN" sz="2400" dirty="0">
              <a:solidFill>
                <a:srgbClr val="0066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ymbol" panose="05050102010706020507" pitchFamily="18" charset="2"/>
            </a:endParaRPr>
          </a:p>
          <a:p>
            <a:pPr eaLnBrk="1" hangingPunct="1"/>
            <a:r>
              <a:rPr lang="en-US" altLang="zh-CN" sz="2400" dirty="0">
                <a:solidFill>
                  <a:srgbClr val="00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       </a:t>
            </a:r>
            <a:r>
              <a:rPr lang="en-US" altLang="zh-CN" sz="2400" dirty="0" err="1">
                <a:solidFill>
                  <a:srgbClr val="00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bbb</a:t>
            </a:r>
            <a:r>
              <a:rPr lang="en-US" altLang="zh-CN" sz="2400" dirty="0" err="1">
                <a:solidFill>
                  <a:srgbClr val="00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2400" dirty="0">
                <a:solidFill>
                  <a:srgbClr val="00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 </a:t>
            </a:r>
            <a:endParaRPr lang="en-US" altLang="zh-CN" sz="2400" dirty="0">
              <a:solidFill>
                <a:srgbClr val="0066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ymbol" panose="05050102010706020507" pitchFamily="18" charset="2"/>
            </a:endParaRPr>
          </a:p>
          <a:p>
            <a:pPr eaLnBrk="1" hangingPunct="1"/>
            <a:r>
              <a:rPr lang="en-US" altLang="zh-CN" sz="2400" dirty="0">
                <a:solidFill>
                  <a:srgbClr val="00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       ... </a:t>
            </a:r>
            <a:endParaRPr lang="en-US" altLang="zh-CN" sz="2400" dirty="0">
              <a:solidFill>
                <a:srgbClr val="0066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ymbol" panose="05050102010706020507" pitchFamily="18" charset="2"/>
            </a:endParaRPr>
          </a:p>
          <a:p>
            <a:pPr eaLnBrk="1" hangingPunct="1"/>
            <a:r>
              <a:rPr lang="en-US" altLang="zh-CN" sz="2400" dirty="0">
                <a:solidFill>
                  <a:srgbClr val="00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       b...</a:t>
            </a:r>
            <a:r>
              <a:rPr lang="en-US" altLang="zh-CN" sz="2400" dirty="0" err="1">
                <a:solidFill>
                  <a:srgbClr val="00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b</a:t>
            </a:r>
            <a:r>
              <a:rPr lang="en-US" altLang="zh-CN" sz="2400" dirty="0" err="1">
                <a:solidFill>
                  <a:srgbClr val="00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2400" dirty="0">
                <a:solidFill>
                  <a:srgbClr val="00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 </a:t>
            </a:r>
            <a:endParaRPr lang="en-US" altLang="zh-CN" sz="2400" dirty="0">
              <a:solidFill>
                <a:srgbClr val="0066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ymbol" panose="05050102010706020507" pitchFamily="18" charset="2"/>
            </a:endParaRPr>
          </a:p>
          <a:p>
            <a:pPr eaLnBrk="1" hangingPunct="1"/>
            <a:r>
              <a:rPr lang="en-US" altLang="zh-CN" sz="2400" dirty="0">
                <a:solidFill>
                  <a:srgbClr val="00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       b...bb</a:t>
            </a:r>
            <a:endParaRPr lang="en-US" altLang="zh-CN" sz="2400" dirty="0">
              <a:solidFill>
                <a:srgbClr val="0066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2.5 </a:t>
            </a:r>
            <a:r>
              <a:rPr lang="zh-CN" altLang="en-US" dirty="0"/>
              <a:t>上下文无关文法及其语法树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kumimoji="1" lang="zh-CN" altLang="en-US" sz="3200" dirty="0"/>
              <a:t>设计上下文无关方法</a:t>
            </a:r>
            <a:endParaRPr kumimoji="1" lang="en-US" altLang="zh-CN" sz="3200" dirty="0"/>
          </a:p>
          <a:p>
            <a:pPr eaLnBrk="1" hangingPunct="1">
              <a:buFont typeface="Wingdings" panose="05000000000000000000" pitchFamily="2" charset="2"/>
              <a:buChar char="p"/>
            </a:pPr>
            <a:r>
              <a:rPr kumimoji="1" lang="en-US" altLang="zh-CN" dirty="0"/>
              <a:t>[</a:t>
            </a:r>
            <a:r>
              <a:rPr kumimoji="1" lang="zh-CN" altLang="en-US" dirty="0"/>
              <a:t>例</a:t>
            </a:r>
            <a:r>
              <a:rPr kumimoji="1" lang="en-US" altLang="zh-CN" dirty="0"/>
              <a:t>] </a:t>
            </a:r>
            <a:r>
              <a:rPr kumimoji="1" lang="zh-CN" altLang="en-US" dirty="0"/>
              <a:t>给出产生语言为</a:t>
            </a:r>
            <a:r>
              <a:rPr kumimoji="1" lang="en-US" altLang="zh-CN" dirty="0"/>
              <a:t>{a</a:t>
            </a:r>
            <a:r>
              <a:rPr kumimoji="1" lang="en-US" altLang="zh-CN" baseline="50000" dirty="0"/>
              <a:t>n</a:t>
            </a:r>
            <a:r>
              <a:rPr kumimoji="1" lang="en-US" altLang="zh-CN" dirty="0"/>
              <a:t>b</a:t>
            </a:r>
            <a:r>
              <a:rPr kumimoji="1" lang="en-US" altLang="zh-CN" baseline="50000" dirty="0"/>
              <a:t>n</a:t>
            </a:r>
            <a:r>
              <a:rPr kumimoji="1" lang="en-US" altLang="zh-CN" dirty="0"/>
              <a:t>|n</a:t>
            </a:r>
            <a:r>
              <a:rPr kumimoji="1" lang="en-US" altLang="zh-CN" dirty="0">
                <a:sym typeface="Symbol" panose="05050102010706020507" pitchFamily="18" charset="2"/>
              </a:rPr>
              <a:t>1</a:t>
            </a:r>
            <a:r>
              <a:rPr kumimoji="1" lang="en-US" altLang="zh-CN" dirty="0"/>
              <a:t>}</a:t>
            </a:r>
            <a:r>
              <a:rPr kumimoji="1" lang="zh-CN" altLang="en-US" dirty="0"/>
              <a:t>的文法</a:t>
            </a:r>
            <a:endParaRPr kumimoji="1" lang="zh-CN" altLang="en-US" dirty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1" lang="zh-CN" altLang="en-US" noProof="1"/>
              <a:t>    </a:t>
            </a:r>
            <a:r>
              <a:rPr kumimoji="1" lang="en-US" altLang="zh-CN" noProof="1"/>
              <a:t>G</a:t>
            </a:r>
            <a:r>
              <a:rPr kumimoji="1" lang="en-US" altLang="zh-CN" baseline="-25000" noProof="1"/>
              <a:t>3</a:t>
            </a:r>
            <a:r>
              <a:rPr kumimoji="1" lang="en-US" altLang="zh-CN" noProof="1"/>
              <a:t>[S]</a:t>
            </a:r>
            <a:r>
              <a:rPr kumimoji="1" lang="zh-CN" altLang="en-US" dirty="0"/>
              <a:t>：</a:t>
            </a:r>
            <a:endParaRPr kumimoji="1" lang="zh-CN" altLang="en-US" dirty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1" lang="zh-CN" altLang="en-US" dirty="0"/>
              <a:t>       </a:t>
            </a:r>
            <a:r>
              <a:rPr kumimoji="1" lang="en-US" altLang="zh-CN" dirty="0"/>
              <a:t>S </a:t>
            </a:r>
            <a:r>
              <a:rPr kumimoji="1" lang="en-US" altLang="zh-CN" dirty="0">
                <a:sym typeface="Symbol" panose="05050102010706020507" pitchFamily="18" charset="2"/>
              </a:rPr>
              <a:t> </a:t>
            </a:r>
            <a:r>
              <a:rPr kumimoji="1" lang="en-US" altLang="zh-CN" dirty="0" err="1">
                <a:sym typeface="Symbol" panose="05050102010706020507" pitchFamily="18" charset="2"/>
              </a:rPr>
              <a:t>aSb</a:t>
            </a:r>
            <a:endParaRPr kumimoji="1" lang="en-US" altLang="zh-CN" dirty="0">
              <a:sym typeface="Symbol" panose="05050102010706020507" pitchFamily="18" charset="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1" lang="en-US" altLang="zh-CN" dirty="0">
                <a:sym typeface="Symbol" panose="05050102010706020507" pitchFamily="18" charset="2"/>
              </a:rPr>
              <a:t>       S  ab</a:t>
            </a:r>
            <a:endParaRPr kumimoji="1" lang="en-US" altLang="zh-CN" dirty="0"/>
          </a:p>
          <a:p>
            <a:pPr eaLnBrk="1" hangingPunct="1">
              <a:buFont typeface="Wingdings" panose="05000000000000000000" pitchFamily="2" charset="2"/>
              <a:buChar char="p"/>
            </a:pPr>
            <a:r>
              <a:rPr kumimoji="1" lang="en-US" altLang="zh-CN" dirty="0">
                <a:latin typeface="微软雅黑" panose="020B0503020204020204" pitchFamily="34" charset="-122"/>
              </a:rPr>
              <a:t>[</a:t>
            </a:r>
            <a:r>
              <a:rPr kumimoji="1" lang="zh-CN" altLang="en-US" dirty="0">
                <a:latin typeface="微软雅黑" panose="020B0503020204020204" pitchFamily="34" charset="-122"/>
              </a:rPr>
              <a:t>例</a:t>
            </a:r>
            <a:r>
              <a:rPr kumimoji="1" lang="en-US" altLang="zh-CN" dirty="0">
                <a:latin typeface="微软雅黑" panose="020B0503020204020204" pitchFamily="34" charset="-122"/>
              </a:rPr>
              <a:t>] </a:t>
            </a:r>
            <a:r>
              <a:rPr kumimoji="1" lang="zh-CN" altLang="en-US" dirty="0">
                <a:latin typeface="微软雅黑" panose="020B0503020204020204" pitchFamily="34" charset="-122"/>
              </a:rPr>
              <a:t>给出产生语言为</a:t>
            </a:r>
            <a:r>
              <a:rPr kumimoji="1" lang="en-US" altLang="zh-CN" dirty="0">
                <a:latin typeface="微软雅黑" panose="020B0503020204020204" pitchFamily="34" charset="-122"/>
              </a:rPr>
              <a:t>{a</a:t>
            </a:r>
            <a:r>
              <a:rPr kumimoji="1" lang="en-US" altLang="zh-CN" baseline="50000" dirty="0">
                <a:latin typeface="微软雅黑" panose="020B0503020204020204" pitchFamily="34" charset="-122"/>
              </a:rPr>
              <a:t>m</a:t>
            </a:r>
            <a:r>
              <a:rPr kumimoji="1" lang="en-US" altLang="zh-CN" dirty="0">
                <a:latin typeface="微软雅黑" panose="020B0503020204020204" pitchFamily="34" charset="-122"/>
              </a:rPr>
              <a:t>b</a:t>
            </a:r>
            <a:r>
              <a:rPr kumimoji="1" lang="en-US" altLang="zh-CN" baseline="50000" dirty="0">
                <a:latin typeface="微软雅黑" panose="020B0503020204020204" pitchFamily="34" charset="-122"/>
              </a:rPr>
              <a:t>n</a:t>
            </a:r>
            <a:r>
              <a:rPr kumimoji="1" lang="en-US" altLang="zh-CN" dirty="0">
                <a:latin typeface="微软雅黑" panose="020B0503020204020204" pitchFamily="34" charset="-122"/>
              </a:rPr>
              <a:t>|1</a:t>
            </a:r>
            <a:r>
              <a:rPr kumimoji="1" lang="en-US" altLang="zh-CN" dirty="0">
                <a:latin typeface="微软雅黑" panose="020B0503020204020204" pitchFamily="34" charset="-122"/>
                <a:sym typeface="Symbol" panose="05050102010706020507" pitchFamily="18" charset="2"/>
              </a:rPr>
              <a:t></a:t>
            </a:r>
            <a:r>
              <a:rPr kumimoji="1" lang="en-US" altLang="zh-CN" dirty="0">
                <a:latin typeface="微软雅黑" panose="020B0503020204020204" pitchFamily="34" charset="-122"/>
              </a:rPr>
              <a:t>n</a:t>
            </a:r>
            <a:r>
              <a:rPr kumimoji="1" lang="en-US" altLang="zh-CN" dirty="0">
                <a:latin typeface="微软雅黑" panose="020B0503020204020204" pitchFamily="34" charset="-122"/>
                <a:sym typeface="Symbol" panose="05050102010706020507" pitchFamily="18" charset="2"/>
              </a:rPr>
              <a:t></a:t>
            </a:r>
            <a:r>
              <a:rPr kumimoji="1" lang="en-US" altLang="zh-CN" dirty="0">
                <a:latin typeface="微软雅黑" panose="020B0503020204020204" pitchFamily="34" charset="-122"/>
              </a:rPr>
              <a:t>m</a:t>
            </a:r>
            <a:r>
              <a:rPr kumimoji="1" lang="en-US" altLang="zh-CN" dirty="0">
                <a:latin typeface="微软雅黑" panose="020B0503020204020204" pitchFamily="34" charset="-122"/>
                <a:sym typeface="Symbol" panose="05050102010706020507" pitchFamily="18" charset="2"/>
              </a:rPr>
              <a:t>2n</a:t>
            </a:r>
            <a:r>
              <a:rPr kumimoji="1" lang="en-US" altLang="zh-CN" dirty="0">
                <a:latin typeface="微软雅黑" panose="020B0503020204020204" pitchFamily="34" charset="-122"/>
              </a:rPr>
              <a:t>}</a:t>
            </a:r>
            <a:r>
              <a:rPr kumimoji="1" lang="zh-CN" altLang="en-US" dirty="0">
                <a:latin typeface="微软雅黑" panose="020B0503020204020204" pitchFamily="34" charset="-122"/>
              </a:rPr>
              <a:t>的文法</a:t>
            </a:r>
            <a:endParaRPr kumimoji="1" lang="zh-CN" altLang="en-US" dirty="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noProof="1">
                <a:latin typeface="微软雅黑" panose="020B0503020204020204" pitchFamily="34" charset="-122"/>
              </a:rPr>
              <a:t>    </a:t>
            </a:r>
            <a:r>
              <a:rPr kumimoji="1" lang="en-US" altLang="zh-CN" noProof="1">
                <a:latin typeface="微软雅黑" panose="020B0503020204020204" pitchFamily="34" charset="-122"/>
              </a:rPr>
              <a:t>G</a:t>
            </a:r>
            <a:r>
              <a:rPr kumimoji="1" lang="en-US" altLang="zh-CN" baseline="-25000" noProof="1">
                <a:latin typeface="微软雅黑" panose="020B0503020204020204" pitchFamily="34" charset="-122"/>
              </a:rPr>
              <a:t>4</a:t>
            </a:r>
            <a:r>
              <a:rPr kumimoji="1" lang="en-US" altLang="zh-CN" noProof="1">
                <a:latin typeface="微软雅黑" panose="020B0503020204020204" pitchFamily="34" charset="-122"/>
              </a:rPr>
              <a:t>[S]</a:t>
            </a:r>
            <a:r>
              <a:rPr kumimoji="1" lang="zh-CN" altLang="en-US" dirty="0">
                <a:latin typeface="微软雅黑" panose="020B0503020204020204" pitchFamily="34" charset="-122"/>
              </a:rPr>
              <a:t>：</a:t>
            </a:r>
            <a:endParaRPr kumimoji="1" lang="zh-CN" altLang="en-US" dirty="0"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dirty="0">
                <a:latin typeface="微软雅黑" panose="020B0503020204020204" pitchFamily="34" charset="-122"/>
              </a:rPr>
              <a:t>       </a:t>
            </a:r>
            <a:r>
              <a:rPr kumimoji="1" lang="en-US" altLang="zh-CN" dirty="0">
                <a:latin typeface="微软雅黑" panose="020B0503020204020204" pitchFamily="34" charset="-122"/>
                <a:sym typeface="Symbol" panose="05050102010706020507" pitchFamily="18" charset="2"/>
              </a:rPr>
              <a:t>S  ab | </a:t>
            </a:r>
            <a:r>
              <a:rPr kumimoji="1" lang="en-US" altLang="zh-CN" dirty="0" err="1">
                <a:latin typeface="微软雅黑" panose="020B0503020204020204" pitchFamily="34" charset="-122"/>
                <a:sym typeface="Symbol" panose="05050102010706020507" pitchFamily="18" charset="2"/>
              </a:rPr>
              <a:t>aab</a:t>
            </a:r>
            <a:r>
              <a:rPr kumimoji="1" lang="en-US" altLang="zh-CN" dirty="0">
                <a:latin typeface="微软雅黑" panose="020B0503020204020204" pitchFamily="34" charset="-122"/>
                <a:sym typeface="Symbol" panose="05050102010706020507" pitchFamily="18" charset="2"/>
              </a:rPr>
              <a:t> </a:t>
            </a:r>
            <a:endParaRPr kumimoji="1" lang="en-US" altLang="zh-CN" dirty="0">
              <a:latin typeface="微软雅黑" panose="020B0503020204020204" pitchFamily="34" charset="-122"/>
              <a:sym typeface="Symbol" panose="05050102010706020507" pitchFamily="18" charset="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dirty="0">
                <a:latin typeface="微软雅黑" panose="020B0503020204020204" pitchFamily="34" charset="-122"/>
              </a:rPr>
              <a:t>       S </a:t>
            </a:r>
            <a:r>
              <a:rPr kumimoji="1" lang="en-US" altLang="zh-CN" dirty="0">
                <a:latin typeface="微软雅黑" panose="020B0503020204020204" pitchFamily="34" charset="-122"/>
                <a:sym typeface="Symbol" panose="05050102010706020507" pitchFamily="18" charset="2"/>
              </a:rPr>
              <a:t> </a:t>
            </a:r>
            <a:r>
              <a:rPr kumimoji="1" lang="en-US" altLang="zh-CN" dirty="0" err="1">
                <a:latin typeface="微软雅黑" panose="020B0503020204020204" pitchFamily="34" charset="-122"/>
                <a:sym typeface="Symbol" panose="05050102010706020507" pitchFamily="18" charset="2"/>
              </a:rPr>
              <a:t>aSb</a:t>
            </a:r>
            <a:r>
              <a:rPr kumimoji="1" lang="en-US" altLang="zh-CN" dirty="0">
                <a:latin typeface="微软雅黑" panose="020B0503020204020204" pitchFamily="34" charset="-122"/>
                <a:sym typeface="Symbol" panose="05050102010706020507" pitchFamily="18" charset="2"/>
              </a:rPr>
              <a:t> | </a:t>
            </a:r>
            <a:r>
              <a:rPr kumimoji="1" lang="en-US" altLang="zh-CN" dirty="0" err="1">
                <a:latin typeface="微软雅黑" panose="020B0503020204020204" pitchFamily="34" charset="-122"/>
                <a:sym typeface="Symbol" panose="05050102010706020507" pitchFamily="18" charset="2"/>
              </a:rPr>
              <a:t>aaSb</a:t>
            </a:r>
            <a:endParaRPr kumimoji="1" lang="en-US" altLang="zh-CN" dirty="0">
              <a:latin typeface="微软雅黑" panose="020B0503020204020204" pitchFamily="34" charset="-122"/>
              <a:sym typeface="Symbol" panose="05050102010706020507" pitchFamily="18" charset="2"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2.5 </a:t>
            </a:r>
            <a:r>
              <a:rPr lang="zh-CN" altLang="en-US" dirty="0"/>
              <a:t>上下文无关文法及其语法树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zh-CN" altLang="en-US" sz="3200" dirty="0"/>
              <a:t>上下文无关文法</a:t>
            </a:r>
            <a:r>
              <a:rPr lang="en-US" altLang="zh-CN" sz="3200" dirty="0"/>
              <a:t>-</a:t>
            </a:r>
            <a:r>
              <a:rPr lang="zh-CN" altLang="en-US" sz="3200" dirty="0"/>
              <a:t>描述程序语言的语法结构</a:t>
            </a:r>
            <a:endParaRPr lang="en-US" altLang="zh-CN" sz="3200" dirty="0"/>
          </a:p>
          <a:p>
            <a:pPr marL="0" indent="0" eaLnBrk="1" hangingPunct="1">
              <a:spcBef>
                <a:spcPct val="50000"/>
              </a:spcBef>
              <a:buNone/>
            </a:pPr>
            <a:r>
              <a:rPr lang="en-US" altLang="zh-CN" sz="2800" dirty="0">
                <a:latin typeface="+mn-ea"/>
                <a:ea typeface="+mn-ea"/>
              </a:rPr>
              <a:t>    </a:t>
            </a:r>
            <a:r>
              <a:rPr lang="zh-CN" altLang="en-US" sz="2800" dirty="0">
                <a:latin typeface="+mn-ea"/>
                <a:ea typeface="+mn-ea"/>
              </a:rPr>
              <a:t> </a:t>
            </a:r>
            <a:r>
              <a:rPr lang="en-US" altLang="zh-CN" sz="2800" dirty="0">
                <a:latin typeface="+mn-ea"/>
                <a:ea typeface="+mn-ea"/>
              </a:rPr>
              <a:t>[</a:t>
            </a:r>
            <a:r>
              <a:rPr lang="zh-CN" altLang="en-US" sz="2800" dirty="0">
                <a:latin typeface="+mn-ea"/>
                <a:ea typeface="+mn-ea"/>
              </a:rPr>
              <a:t>例</a:t>
            </a:r>
            <a:r>
              <a:rPr lang="en-US" altLang="zh-CN" sz="2800" dirty="0">
                <a:latin typeface="+mn-ea"/>
                <a:ea typeface="+mn-ea"/>
              </a:rPr>
              <a:t>] G[E]: </a:t>
            </a:r>
            <a:r>
              <a:rPr lang="en-US" altLang="zh-CN" sz="2800" dirty="0" err="1">
                <a:latin typeface="+mn-ea"/>
                <a:ea typeface="+mn-ea"/>
              </a:rPr>
              <a:t>E</a:t>
            </a:r>
            <a:r>
              <a:rPr kumimoji="1" lang="en-US" altLang="zh-CN" sz="2800" dirty="0" err="1">
                <a:latin typeface="+mn-ea"/>
                <a:ea typeface="+mn-ea"/>
              </a:rPr>
              <a:t>→i</a:t>
            </a:r>
            <a:r>
              <a:rPr kumimoji="1" lang="en-US" altLang="zh-CN" sz="2800" dirty="0">
                <a:latin typeface="+mn-ea"/>
                <a:ea typeface="+mn-ea"/>
              </a:rPr>
              <a:t> | E+E | E*E | (E)</a:t>
            </a:r>
            <a:endParaRPr kumimoji="1" lang="en-US" altLang="zh-CN" sz="2800" dirty="0">
              <a:latin typeface="+mn-ea"/>
              <a:ea typeface="+mn-ea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SysY2022:</a:t>
            </a:r>
            <a:endParaRPr lang="en-US" altLang="zh-CN" sz="2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     </a:t>
            </a:r>
            <a:r>
              <a:rPr lang="en-US" altLang="zh-CN" sz="2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Stmt</a:t>
            </a: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→ </a:t>
            </a:r>
            <a:r>
              <a:rPr lang="en-US" altLang="zh-CN" sz="2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LVal</a:t>
            </a: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'=' Exp ';' | [Exp] ';' | Block </a:t>
            </a:r>
            <a:endParaRPr lang="en-US" altLang="zh-CN" sz="2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| '</a:t>
            </a:r>
            <a:r>
              <a:rPr lang="en-US" altLang="zh-CN" sz="2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if</a:t>
            </a: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' '(' Cond ')' </a:t>
            </a:r>
            <a:r>
              <a:rPr lang="en-US" altLang="zh-CN" sz="2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Stmt</a:t>
            </a: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[ '</a:t>
            </a:r>
            <a:r>
              <a:rPr lang="en-US" altLang="zh-CN" sz="2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else</a:t>
            </a: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' </a:t>
            </a:r>
            <a:r>
              <a:rPr lang="en-US" altLang="zh-CN" sz="2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Stmt</a:t>
            </a: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] </a:t>
            </a:r>
            <a:endParaRPr lang="en-US" altLang="zh-CN" sz="2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| '</a:t>
            </a:r>
            <a:r>
              <a:rPr lang="en-US" altLang="zh-CN" sz="2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while</a:t>
            </a: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' '(' Cond ')' </a:t>
            </a:r>
            <a:r>
              <a:rPr lang="en-US" altLang="zh-CN" sz="2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Stmt</a:t>
            </a: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 sz="2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| </a:t>
            </a:r>
            <a:r>
              <a:rPr lang="en-US" altLang="zh-CN" sz="2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'break</a:t>
            </a: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' ';' | '</a:t>
            </a:r>
            <a:r>
              <a:rPr lang="en-US" altLang="zh-CN" sz="2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continue</a:t>
            </a: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' ';’ </a:t>
            </a:r>
            <a:endParaRPr lang="en-US" altLang="zh-CN" sz="2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| '</a:t>
            </a:r>
            <a:r>
              <a:rPr lang="en-US" altLang="zh-CN" sz="2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return</a:t>
            </a: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' [Exp] ';' 	</a:t>
            </a:r>
            <a:endParaRPr lang="en-US" altLang="zh-CN" sz="2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ct val="50000"/>
              </a:spcBef>
              <a:buNone/>
            </a:pPr>
            <a:endParaRPr lang="en-US" altLang="zh-CN" sz="2800" dirty="0"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2.5 </a:t>
            </a:r>
            <a:r>
              <a:rPr lang="zh-CN" altLang="en-US" dirty="0"/>
              <a:t>上下文无关文法及其语法树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zh-CN" altLang="en-US" dirty="0"/>
              <a:t>从一个句型到另一个句型的推导往往不唯一</a:t>
            </a:r>
            <a:endParaRPr lang="en-US" altLang="zh-CN" dirty="0"/>
          </a:p>
          <a:p>
            <a:pPr marL="0" indent="0" eaLnBrk="1" hangingPunct="1">
              <a:spcBef>
                <a:spcPct val="50000"/>
              </a:spcBef>
              <a:buNone/>
            </a:pPr>
            <a:r>
              <a:rPr lang="en-US" altLang="zh-CN" dirty="0"/>
              <a:t>    </a:t>
            </a:r>
            <a:r>
              <a:rPr lang="zh-CN" altLang="en-US" dirty="0"/>
              <a:t>  </a:t>
            </a:r>
            <a:r>
              <a:rPr lang="en-US" altLang="zh-CN" dirty="0" err="1"/>
              <a:t>E+E</a:t>
            </a:r>
            <a:r>
              <a:rPr lang="en-US" altLang="zh-CN" dirty="0" err="1">
                <a:sym typeface="Symbol" panose="05050102010706020507" pitchFamily="18" charset="2"/>
              </a:rPr>
              <a:t></a:t>
            </a:r>
            <a:r>
              <a:rPr lang="en-US" altLang="zh-CN" dirty="0" err="1"/>
              <a:t>i+E</a:t>
            </a:r>
            <a:r>
              <a:rPr lang="en-US" altLang="zh-CN" dirty="0" err="1">
                <a:sym typeface="Symbol" panose="05050102010706020507" pitchFamily="18" charset="2"/>
              </a:rPr>
              <a:t>i</a:t>
            </a:r>
            <a:r>
              <a:rPr lang="en-US" altLang="zh-CN" dirty="0" err="1"/>
              <a:t>+i</a:t>
            </a:r>
            <a:r>
              <a:rPr lang="en-US" altLang="zh-CN" dirty="0"/>
              <a:t>    </a:t>
            </a:r>
            <a:r>
              <a:rPr lang="en-US" altLang="zh-CN" dirty="0" err="1"/>
              <a:t>E+E</a:t>
            </a:r>
            <a:r>
              <a:rPr lang="en-US" altLang="zh-CN" dirty="0" err="1">
                <a:sym typeface="Symbol" panose="05050102010706020507" pitchFamily="18" charset="2"/>
              </a:rPr>
              <a:t></a:t>
            </a:r>
            <a:r>
              <a:rPr lang="en-US" altLang="zh-CN" dirty="0" err="1"/>
              <a:t>E+i</a:t>
            </a:r>
            <a:r>
              <a:rPr lang="en-US" altLang="zh-CN" dirty="0" err="1">
                <a:sym typeface="Symbol" panose="05050102010706020507" pitchFamily="18" charset="2"/>
              </a:rPr>
              <a:t>i</a:t>
            </a:r>
            <a:r>
              <a:rPr lang="en-US" altLang="zh-CN" dirty="0" err="1"/>
              <a:t>+i</a:t>
            </a:r>
            <a:endParaRPr lang="en-US" altLang="zh-CN" dirty="0"/>
          </a:p>
          <a:p>
            <a:pPr eaLnBrk="1" hangingPunct="1">
              <a:spcBef>
                <a:spcPct val="80000"/>
              </a:spcBef>
            </a:pPr>
            <a:r>
              <a:rPr lang="zh-CN" altLang="en-US" dirty="0">
                <a:solidFill>
                  <a:srgbClr val="CC0000"/>
                </a:solidFill>
              </a:rPr>
              <a:t>最左推导</a:t>
            </a:r>
            <a:r>
              <a:rPr lang="zh-CN" altLang="en-US" dirty="0"/>
              <a:t>：任何一步</a:t>
            </a:r>
            <a:r>
              <a:rPr lang="zh-CN" altLang="en-US" dirty="0">
                <a:sym typeface="Symbol" panose="05050102010706020507" pitchFamily="18" charset="2"/>
              </a:rPr>
              <a:t>  </a:t>
            </a:r>
            <a:r>
              <a:rPr lang="zh-CN" altLang="en-US" dirty="0"/>
              <a:t>都是对</a:t>
            </a:r>
            <a:r>
              <a:rPr lang="zh-CN" altLang="en-US" dirty="0">
                <a:sym typeface="Symbol" panose="05050102010706020507" pitchFamily="18" charset="2"/>
              </a:rPr>
              <a:t></a:t>
            </a:r>
            <a:r>
              <a:rPr lang="zh-CN" altLang="en-US" dirty="0"/>
              <a:t>中的最左非终结符进行替换</a:t>
            </a:r>
            <a:endParaRPr lang="zh-CN" altLang="en-US" dirty="0"/>
          </a:p>
          <a:p>
            <a:pPr eaLnBrk="1" hangingPunct="1">
              <a:spcBef>
                <a:spcPct val="80000"/>
              </a:spcBef>
            </a:pPr>
            <a:r>
              <a:rPr lang="zh-CN" altLang="en-US" dirty="0">
                <a:solidFill>
                  <a:srgbClr val="CC0000"/>
                </a:solidFill>
              </a:rPr>
              <a:t>最右推导</a:t>
            </a:r>
            <a:r>
              <a:rPr lang="zh-CN" altLang="en-US" dirty="0"/>
              <a:t>：任何一步</a:t>
            </a:r>
            <a:r>
              <a:rPr lang="zh-CN" altLang="en-US" dirty="0">
                <a:sym typeface="Symbol" panose="05050102010706020507" pitchFamily="18" charset="2"/>
              </a:rPr>
              <a:t>  </a:t>
            </a:r>
            <a:r>
              <a:rPr lang="zh-CN" altLang="en-US" dirty="0"/>
              <a:t>都是对</a:t>
            </a:r>
            <a:r>
              <a:rPr lang="zh-CN" altLang="en-US" dirty="0">
                <a:sym typeface="Symbol" panose="05050102010706020507" pitchFamily="18" charset="2"/>
              </a:rPr>
              <a:t></a:t>
            </a:r>
            <a:r>
              <a:rPr lang="zh-CN" altLang="en-US" dirty="0"/>
              <a:t>中的最右非终结符进行替换</a:t>
            </a:r>
            <a:endParaRPr lang="zh-CN" altLang="en-US" dirty="0"/>
          </a:p>
          <a:p>
            <a:r>
              <a:rPr lang="zh-CN" altLang="en-US" dirty="0"/>
              <a:t>最右推导，也叫</a:t>
            </a:r>
            <a:r>
              <a:rPr lang="zh-CN" altLang="en-US" dirty="0">
                <a:solidFill>
                  <a:srgbClr val="FF0000"/>
                </a:solidFill>
              </a:rPr>
              <a:t>规范推导</a:t>
            </a:r>
            <a:r>
              <a:rPr lang="zh-CN" altLang="en-US" dirty="0"/>
              <a:t>。由规范推导所得的句型，叫做</a:t>
            </a:r>
            <a:r>
              <a:rPr lang="zh-CN" altLang="en-US" dirty="0">
                <a:solidFill>
                  <a:srgbClr val="FF0000"/>
                </a:solidFill>
              </a:rPr>
              <a:t>规范句型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右句型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r>
              <a:rPr lang="zh-CN" altLang="en-US" dirty="0"/>
              <a:t>。规范推导的逆过程，叫做</a:t>
            </a:r>
            <a:r>
              <a:rPr lang="zh-CN" altLang="en-US" dirty="0">
                <a:solidFill>
                  <a:srgbClr val="FF0000"/>
                </a:solidFill>
              </a:rPr>
              <a:t>规范归约</a:t>
            </a:r>
            <a:r>
              <a:rPr lang="zh-CN" altLang="en-US" dirty="0"/>
              <a:t>。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2.5 </a:t>
            </a:r>
            <a:r>
              <a:rPr lang="zh-CN" altLang="en-US" dirty="0"/>
              <a:t>上下文无关文法及其语法树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57622"/>
          </a:xfrm>
        </p:spPr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最左</a:t>
            </a:r>
            <a:r>
              <a:rPr lang="en-US" altLang="zh-CN" dirty="0">
                <a:latin typeface="+mn-ea"/>
                <a:ea typeface="+mn-ea"/>
              </a:rPr>
              <a:t>/</a:t>
            </a:r>
            <a:r>
              <a:rPr lang="zh-CN" altLang="en-US" dirty="0">
                <a:latin typeface="+mn-ea"/>
                <a:ea typeface="+mn-ea"/>
              </a:rPr>
              <a:t>最右推导过程示例</a:t>
            </a:r>
            <a:endParaRPr lang="en-US" altLang="zh-CN" dirty="0">
              <a:latin typeface="+mn-ea"/>
              <a:ea typeface="+mn-ea"/>
            </a:endParaRPr>
          </a:p>
          <a:p>
            <a:pPr marL="0" indent="0" algn="l" eaLnBrk="1" hangingPunct="1">
              <a:buNone/>
            </a:pPr>
            <a:r>
              <a:rPr kumimoji="1" lang="zh-CN" altLang="en-US" sz="2800" dirty="0">
                <a:latin typeface="+mn-ea"/>
                <a:ea typeface="+mn-ea"/>
              </a:rPr>
              <a:t>   </a:t>
            </a:r>
            <a:r>
              <a:rPr kumimoji="1" lang="en-US" altLang="zh-CN" sz="2800" dirty="0">
                <a:latin typeface="+mn-ea"/>
                <a:ea typeface="+mn-ea"/>
              </a:rPr>
              <a:t>[</a:t>
            </a:r>
            <a:r>
              <a:rPr kumimoji="1" lang="zh-CN" altLang="en-US" sz="2800" dirty="0">
                <a:latin typeface="+mn-ea"/>
                <a:ea typeface="+mn-ea"/>
              </a:rPr>
              <a:t>例</a:t>
            </a:r>
            <a:r>
              <a:rPr kumimoji="1" lang="en-US" altLang="zh-CN" sz="2800" dirty="0">
                <a:latin typeface="+mn-ea"/>
                <a:ea typeface="+mn-ea"/>
              </a:rPr>
              <a:t>]  </a:t>
            </a:r>
            <a:r>
              <a:rPr kumimoji="1" lang="zh-CN" altLang="en-US" sz="2800" dirty="0">
                <a:latin typeface="+mn-ea"/>
                <a:ea typeface="+mn-ea"/>
              </a:rPr>
              <a:t>已知文法如下，试给出句子</a:t>
            </a:r>
            <a:r>
              <a:rPr kumimoji="1" lang="en-US" altLang="zh-CN" sz="2800" dirty="0" err="1">
                <a:latin typeface="+mn-ea"/>
                <a:ea typeface="+mn-ea"/>
              </a:rPr>
              <a:t>aabbaa</a:t>
            </a:r>
            <a:r>
              <a:rPr kumimoji="1" lang="zh-CN" altLang="en-US" sz="2800" dirty="0">
                <a:latin typeface="+mn-ea"/>
                <a:ea typeface="+mn-ea"/>
              </a:rPr>
              <a:t>的推导过程。</a:t>
            </a:r>
            <a:endParaRPr kumimoji="1" lang="en-US" altLang="zh-CN" sz="2800" dirty="0">
              <a:latin typeface="+mn-ea"/>
              <a:ea typeface="+mn-ea"/>
            </a:endParaRPr>
          </a:p>
          <a:p>
            <a:pPr indent="0" algn="l">
              <a:buNone/>
            </a:pPr>
            <a:r>
              <a:rPr kumimoji="1" lang="en-US" altLang="zh-CN" sz="2800" dirty="0">
                <a:latin typeface="+mn-ea"/>
                <a:ea typeface="+mn-ea"/>
              </a:rPr>
              <a:t>G[S]</a:t>
            </a:r>
            <a:r>
              <a:rPr kumimoji="1" lang="zh-CN" altLang="en-US" sz="2800" dirty="0">
                <a:latin typeface="+mn-ea"/>
                <a:ea typeface="+mn-ea"/>
              </a:rPr>
              <a:t>：</a:t>
            </a:r>
            <a:r>
              <a:rPr kumimoji="1" lang="en-US" altLang="zh-CN" sz="2800" dirty="0" err="1">
                <a:latin typeface="+mn-ea"/>
                <a:ea typeface="+mn-ea"/>
              </a:rPr>
              <a:t>S→aAS︱a</a:t>
            </a:r>
            <a:endParaRPr kumimoji="1" lang="en-US" altLang="zh-CN" sz="2800" dirty="0">
              <a:latin typeface="+mn-ea"/>
              <a:ea typeface="+mn-ea"/>
            </a:endParaRPr>
          </a:p>
          <a:p>
            <a:pPr indent="0" algn="l">
              <a:buNone/>
            </a:pPr>
            <a:r>
              <a:rPr kumimoji="1" lang="en-US" altLang="zh-CN" sz="2800" dirty="0">
                <a:latin typeface="+mn-ea"/>
                <a:ea typeface="+mn-ea"/>
              </a:rPr>
              <a:t>          </a:t>
            </a:r>
            <a:r>
              <a:rPr kumimoji="1" lang="en-US" altLang="zh-CN" sz="2800" dirty="0" err="1">
                <a:latin typeface="+mn-ea"/>
                <a:ea typeface="+mn-ea"/>
              </a:rPr>
              <a:t>A→SbA︱SS︱ba</a:t>
            </a:r>
            <a:endParaRPr kumimoji="1" lang="en-US" altLang="zh-CN" sz="2800" dirty="0">
              <a:latin typeface="+mn-ea"/>
              <a:ea typeface="+mn-ea"/>
            </a:endParaRPr>
          </a:p>
          <a:p>
            <a:pPr algn="l" eaLnBrk="1" hangingPunct="1">
              <a:lnSpc>
                <a:spcPct val="150000"/>
              </a:lnSpc>
            </a:pPr>
            <a:r>
              <a:rPr kumimoji="1" lang="zh-CN" altLang="en-US" sz="2400" dirty="0">
                <a:latin typeface="+mn-ea"/>
                <a:ea typeface="+mn-ea"/>
              </a:rPr>
              <a:t>最左推导：</a:t>
            </a:r>
            <a:r>
              <a:rPr kumimoji="1" lang="en-US" altLang="zh-CN" sz="2400" dirty="0">
                <a:solidFill>
                  <a:srgbClr val="FF0000"/>
                </a:solidFill>
                <a:latin typeface="+mn-ea"/>
                <a:ea typeface="+mn-ea"/>
                <a:sym typeface="Symbol" panose="05050102010706020507" pitchFamily="18" charset="2"/>
              </a:rPr>
              <a:t>S</a:t>
            </a:r>
            <a:r>
              <a:rPr kumimoji="1" lang="en-US" altLang="zh-CN" sz="2400" dirty="0">
                <a:latin typeface="+mn-ea"/>
                <a:ea typeface="+mn-ea"/>
                <a:sym typeface="Symbol" panose="05050102010706020507" pitchFamily="18" charset="2"/>
              </a:rPr>
              <a:t> </a:t>
            </a:r>
            <a:r>
              <a:rPr kumimoji="1" lang="en-US" altLang="zh-CN" sz="2400" dirty="0">
                <a:latin typeface="+mn-ea"/>
                <a:ea typeface="+mn-ea"/>
              </a:rPr>
              <a:t> </a:t>
            </a:r>
            <a:r>
              <a:rPr kumimoji="1" lang="en-US" altLang="zh-CN" sz="2400" dirty="0" err="1">
                <a:latin typeface="+mn-ea"/>
                <a:ea typeface="+mn-ea"/>
              </a:rPr>
              <a:t>a</a:t>
            </a:r>
            <a:r>
              <a:rPr kumimoji="1" lang="en-US" altLang="zh-CN" sz="2400" dirty="0" err="1">
                <a:solidFill>
                  <a:srgbClr val="FF0000"/>
                </a:solidFill>
                <a:latin typeface="+mn-ea"/>
                <a:ea typeface="+mn-ea"/>
              </a:rPr>
              <a:t>A</a:t>
            </a:r>
            <a:r>
              <a:rPr kumimoji="1" lang="en-US" altLang="zh-CN" sz="2400" dirty="0" err="1">
                <a:latin typeface="+mn-ea"/>
                <a:ea typeface="+mn-ea"/>
              </a:rPr>
              <a:t>S</a:t>
            </a:r>
            <a:r>
              <a:rPr kumimoji="1" lang="en-US" altLang="zh-CN" sz="2400" dirty="0">
                <a:latin typeface="+mn-ea"/>
                <a:ea typeface="+mn-ea"/>
              </a:rPr>
              <a:t> </a:t>
            </a:r>
            <a:r>
              <a:rPr kumimoji="1" lang="en-US" altLang="zh-CN" sz="2400" dirty="0">
                <a:latin typeface="+mn-ea"/>
                <a:ea typeface="+mn-ea"/>
                <a:sym typeface="Symbol" panose="05050102010706020507" pitchFamily="18" charset="2"/>
              </a:rPr>
              <a:t></a:t>
            </a:r>
            <a:r>
              <a:rPr kumimoji="1" lang="en-US" altLang="zh-CN" sz="2400" dirty="0">
                <a:latin typeface="+mn-ea"/>
                <a:ea typeface="+mn-ea"/>
              </a:rPr>
              <a:t> </a:t>
            </a:r>
            <a:r>
              <a:rPr kumimoji="1" lang="en-US" altLang="zh-CN" sz="2400" dirty="0" err="1">
                <a:latin typeface="+mn-ea"/>
                <a:ea typeface="+mn-ea"/>
              </a:rPr>
              <a:t>a</a:t>
            </a:r>
            <a:r>
              <a:rPr kumimoji="1" lang="en-US" altLang="zh-CN" sz="2400" u="wavyDbl" dirty="0" err="1">
                <a:solidFill>
                  <a:srgbClr val="FF0000"/>
                </a:solidFill>
                <a:uFill>
                  <a:solidFill>
                    <a:srgbClr val="0000FF"/>
                  </a:solidFill>
                </a:uFill>
                <a:latin typeface="+mn-ea"/>
                <a:ea typeface="+mn-ea"/>
              </a:rPr>
              <a:t>S</a:t>
            </a:r>
            <a:r>
              <a:rPr kumimoji="1" lang="en-US" altLang="zh-CN" sz="2400" u="wavyDbl" dirty="0" err="1">
                <a:uFill>
                  <a:solidFill>
                    <a:srgbClr val="0000FF"/>
                  </a:solidFill>
                </a:uFill>
                <a:latin typeface="+mn-ea"/>
                <a:ea typeface="+mn-ea"/>
              </a:rPr>
              <a:t>bA</a:t>
            </a:r>
            <a:r>
              <a:rPr kumimoji="1" lang="en-US" altLang="zh-CN" sz="2400" dirty="0" err="1">
                <a:latin typeface="+mn-ea"/>
                <a:ea typeface="+mn-ea"/>
              </a:rPr>
              <a:t>S</a:t>
            </a:r>
            <a:r>
              <a:rPr kumimoji="1" lang="en-US" altLang="zh-CN" sz="2400" dirty="0">
                <a:latin typeface="+mn-ea"/>
                <a:ea typeface="+mn-ea"/>
              </a:rPr>
              <a:t> </a:t>
            </a:r>
            <a:r>
              <a:rPr kumimoji="1" lang="en-US" altLang="zh-CN" sz="2400" dirty="0">
                <a:latin typeface="+mn-ea"/>
                <a:ea typeface="+mn-ea"/>
                <a:sym typeface="Symbol" panose="05050102010706020507" pitchFamily="18" charset="2"/>
              </a:rPr>
              <a:t></a:t>
            </a:r>
            <a:r>
              <a:rPr kumimoji="1" lang="en-US" altLang="zh-CN" sz="2400" dirty="0">
                <a:latin typeface="+mn-ea"/>
                <a:ea typeface="+mn-ea"/>
              </a:rPr>
              <a:t> </a:t>
            </a:r>
            <a:r>
              <a:rPr kumimoji="1" lang="en-US" altLang="zh-CN" sz="2400" dirty="0" err="1">
                <a:latin typeface="+mn-ea"/>
                <a:ea typeface="+mn-ea"/>
              </a:rPr>
              <a:t>a</a:t>
            </a:r>
            <a:r>
              <a:rPr kumimoji="1" lang="en-US" altLang="zh-CN" sz="2400" u="wavyDbl" dirty="0" err="1">
                <a:uFill>
                  <a:solidFill>
                    <a:srgbClr val="0000FF"/>
                  </a:solidFill>
                </a:uFill>
                <a:latin typeface="+mn-ea"/>
                <a:ea typeface="+mn-ea"/>
              </a:rPr>
              <a:t>a</a:t>
            </a:r>
            <a:r>
              <a:rPr kumimoji="1" lang="en-US" altLang="zh-CN" sz="2400" dirty="0" err="1">
                <a:latin typeface="+mn-ea"/>
                <a:ea typeface="+mn-ea"/>
              </a:rPr>
              <a:t>b</a:t>
            </a:r>
            <a:r>
              <a:rPr kumimoji="1" lang="en-US" altLang="zh-CN" sz="2400" dirty="0" err="1">
                <a:solidFill>
                  <a:srgbClr val="FF0000"/>
                </a:solidFill>
                <a:latin typeface="+mn-ea"/>
                <a:ea typeface="+mn-ea"/>
              </a:rPr>
              <a:t>A</a:t>
            </a:r>
            <a:r>
              <a:rPr kumimoji="1" lang="en-US" altLang="zh-CN" sz="2400" dirty="0" err="1">
                <a:latin typeface="+mn-ea"/>
                <a:ea typeface="+mn-ea"/>
              </a:rPr>
              <a:t>S</a:t>
            </a:r>
            <a:r>
              <a:rPr kumimoji="1" lang="en-US" altLang="zh-CN" sz="2400" dirty="0">
                <a:latin typeface="+mn-ea"/>
                <a:ea typeface="+mn-ea"/>
              </a:rPr>
              <a:t> </a:t>
            </a:r>
            <a:r>
              <a:rPr kumimoji="1" lang="en-US" altLang="zh-CN" sz="2400" dirty="0">
                <a:latin typeface="+mn-ea"/>
                <a:ea typeface="+mn-ea"/>
                <a:sym typeface="Symbol" panose="05050102010706020507" pitchFamily="18" charset="2"/>
              </a:rPr>
              <a:t></a:t>
            </a:r>
            <a:r>
              <a:rPr kumimoji="1" lang="en-US" altLang="zh-CN" sz="2400" dirty="0">
                <a:latin typeface="+mn-ea"/>
                <a:ea typeface="+mn-ea"/>
              </a:rPr>
              <a:t> </a:t>
            </a:r>
            <a:r>
              <a:rPr kumimoji="1" lang="en-US" altLang="zh-CN" sz="2400" dirty="0" err="1">
                <a:latin typeface="+mn-ea"/>
                <a:ea typeface="+mn-ea"/>
              </a:rPr>
              <a:t>aab</a:t>
            </a:r>
            <a:r>
              <a:rPr kumimoji="1" lang="en-US" altLang="zh-CN" sz="2400" u="wavyDbl" dirty="0" err="1">
                <a:uFill>
                  <a:solidFill>
                    <a:srgbClr val="0000FF"/>
                  </a:solidFill>
                </a:uFill>
                <a:latin typeface="+mn-ea"/>
                <a:ea typeface="+mn-ea"/>
              </a:rPr>
              <a:t>ba</a:t>
            </a:r>
            <a:r>
              <a:rPr kumimoji="1" lang="en-US" altLang="zh-CN" sz="2400" dirty="0" err="1">
                <a:solidFill>
                  <a:srgbClr val="FF0000"/>
                </a:solidFill>
                <a:latin typeface="+mn-ea"/>
                <a:ea typeface="+mn-ea"/>
              </a:rPr>
              <a:t>S</a:t>
            </a:r>
            <a:r>
              <a:rPr kumimoji="1" lang="en-US" altLang="zh-CN" sz="2400" dirty="0">
                <a:latin typeface="+mn-ea"/>
                <a:ea typeface="+mn-ea"/>
              </a:rPr>
              <a:t> </a:t>
            </a:r>
            <a:r>
              <a:rPr kumimoji="1" lang="en-US" altLang="zh-CN" sz="2400" dirty="0">
                <a:latin typeface="+mn-ea"/>
                <a:ea typeface="+mn-ea"/>
                <a:sym typeface="Symbol" panose="05050102010706020507" pitchFamily="18" charset="2"/>
              </a:rPr>
              <a:t></a:t>
            </a:r>
            <a:r>
              <a:rPr kumimoji="1" lang="en-US" altLang="zh-CN" sz="2400" dirty="0">
                <a:latin typeface="+mn-ea"/>
                <a:ea typeface="+mn-ea"/>
              </a:rPr>
              <a:t> </a:t>
            </a:r>
            <a:r>
              <a:rPr kumimoji="1" lang="en-US" altLang="zh-CN" sz="2400" dirty="0" err="1">
                <a:latin typeface="+mn-ea"/>
                <a:ea typeface="+mn-ea"/>
              </a:rPr>
              <a:t>aabba</a:t>
            </a:r>
            <a:r>
              <a:rPr kumimoji="1" lang="en-US" altLang="zh-CN" sz="2400" u="wavyDbl" dirty="0" err="1">
                <a:uFill>
                  <a:solidFill>
                    <a:srgbClr val="0000FF"/>
                  </a:solidFill>
                </a:uFill>
                <a:latin typeface="+mn-ea"/>
                <a:ea typeface="+mn-ea"/>
              </a:rPr>
              <a:t>a</a:t>
            </a:r>
            <a:endParaRPr kumimoji="1" lang="en-US" altLang="zh-CN" sz="2400" u="wavyDbl" dirty="0">
              <a:uFill>
                <a:solidFill>
                  <a:srgbClr val="0000FF"/>
                </a:solidFill>
              </a:uFill>
              <a:latin typeface="+mn-ea"/>
              <a:ea typeface="+mn-ea"/>
              <a:sym typeface="Symbol" panose="05050102010706020507" pitchFamily="18" charset="2"/>
            </a:endParaRPr>
          </a:p>
          <a:p>
            <a:pPr algn="l" eaLnBrk="1" hangingPunct="1">
              <a:lnSpc>
                <a:spcPct val="150000"/>
              </a:lnSpc>
            </a:pPr>
            <a:r>
              <a:rPr kumimoji="1" lang="zh-CN" altLang="en-US" sz="2400" dirty="0">
                <a:latin typeface="+mn-ea"/>
                <a:ea typeface="+mn-ea"/>
              </a:rPr>
              <a:t>最右推导：</a:t>
            </a:r>
            <a:r>
              <a:rPr kumimoji="1" lang="en-US" altLang="zh-CN" sz="2400" dirty="0">
                <a:solidFill>
                  <a:srgbClr val="FF0000"/>
                </a:solidFill>
                <a:latin typeface="+mn-ea"/>
                <a:ea typeface="+mn-ea"/>
              </a:rPr>
              <a:t>S</a:t>
            </a:r>
            <a:r>
              <a:rPr kumimoji="1" lang="en-US" altLang="zh-CN" sz="2400" dirty="0">
                <a:latin typeface="+mn-ea"/>
                <a:ea typeface="+mn-ea"/>
              </a:rPr>
              <a:t> </a:t>
            </a:r>
            <a:r>
              <a:rPr kumimoji="1" lang="en-US" altLang="zh-CN" sz="2400" dirty="0">
                <a:latin typeface="+mn-ea"/>
                <a:ea typeface="+mn-ea"/>
                <a:sym typeface="Symbol" panose="05050102010706020507" pitchFamily="18" charset="2"/>
              </a:rPr>
              <a:t></a:t>
            </a:r>
            <a:r>
              <a:rPr kumimoji="1" lang="en-US" altLang="zh-CN" sz="2400" dirty="0">
                <a:latin typeface="+mn-ea"/>
                <a:ea typeface="+mn-ea"/>
              </a:rPr>
              <a:t> </a:t>
            </a:r>
            <a:r>
              <a:rPr kumimoji="1" lang="en-US" altLang="zh-CN" sz="2400" dirty="0" err="1">
                <a:latin typeface="+mn-ea"/>
                <a:ea typeface="+mn-ea"/>
              </a:rPr>
              <a:t>aA</a:t>
            </a:r>
            <a:r>
              <a:rPr kumimoji="1" lang="en-US" altLang="zh-CN" sz="2400" dirty="0" err="1">
                <a:solidFill>
                  <a:srgbClr val="FF0000"/>
                </a:solidFill>
                <a:latin typeface="+mn-ea"/>
                <a:ea typeface="+mn-ea"/>
              </a:rPr>
              <a:t>S</a:t>
            </a:r>
            <a:r>
              <a:rPr kumimoji="1" lang="en-US" altLang="zh-CN" sz="2400" dirty="0">
                <a:latin typeface="+mn-ea"/>
                <a:ea typeface="+mn-ea"/>
              </a:rPr>
              <a:t> </a:t>
            </a:r>
            <a:r>
              <a:rPr kumimoji="1" lang="en-US" altLang="zh-CN" sz="2400" dirty="0">
                <a:latin typeface="+mn-ea"/>
                <a:ea typeface="+mn-ea"/>
                <a:sym typeface="Symbol" panose="05050102010706020507" pitchFamily="18" charset="2"/>
              </a:rPr>
              <a:t></a:t>
            </a:r>
            <a:r>
              <a:rPr kumimoji="1" lang="en-US" altLang="zh-CN" sz="2400" dirty="0">
                <a:latin typeface="+mn-ea"/>
                <a:ea typeface="+mn-ea"/>
              </a:rPr>
              <a:t> </a:t>
            </a:r>
            <a:r>
              <a:rPr kumimoji="1" lang="en-US" altLang="zh-CN" sz="2400" dirty="0" err="1">
                <a:latin typeface="+mn-ea"/>
                <a:ea typeface="+mn-ea"/>
              </a:rPr>
              <a:t>a</a:t>
            </a:r>
            <a:r>
              <a:rPr kumimoji="1" lang="en-US" altLang="zh-CN" sz="2400" dirty="0" err="1">
                <a:solidFill>
                  <a:srgbClr val="FF0000"/>
                </a:solidFill>
                <a:latin typeface="+mn-ea"/>
                <a:ea typeface="+mn-ea"/>
              </a:rPr>
              <a:t>A</a:t>
            </a:r>
            <a:r>
              <a:rPr kumimoji="1" lang="en-US" altLang="zh-CN" sz="2400" u="wavyDbl" dirty="0" err="1">
                <a:uFill>
                  <a:solidFill>
                    <a:srgbClr val="0000FF"/>
                  </a:solidFill>
                </a:uFill>
                <a:latin typeface="+mn-ea"/>
                <a:ea typeface="+mn-ea"/>
              </a:rPr>
              <a:t>a</a:t>
            </a:r>
            <a:r>
              <a:rPr kumimoji="1" lang="en-US" altLang="zh-CN" sz="2400" dirty="0">
                <a:latin typeface="+mn-ea"/>
                <a:ea typeface="+mn-ea"/>
              </a:rPr>
              <a:t> </a:t>
            </a:r>
            <a:r>
              <a:rPr kumimoji="1" lang="en-US" altLang="zh-CN" sz="2400" dirty="0">
                <a:latin typeface="+mn-ea"/>
                <a:ea typeface="+mn-ea"/>
                <a:sym typeface="Symbol" panose="05050102010706020507" pitchFamily="18" charset="2"/>
              </a:rPr>
              <a:t></a:t>
            </a:r>
            <a:r>
              <a:rPr kumimoji="1" lang="en-US" altLang="zh-CN" sz="2400" dirty="0">
                <a:latin typeface="+mn-ea"/>
                <a:ea typeface="+mn-ea"/>
              </a:rPr>
              <a:t> </a:t>
            </a:r>
            <a:r>
              <a:rPr kumimoji="1" lang="en-US" altLang="zh-CN" sz="2400" dirty="0" err="1">
                <a:latin typeface="+mn-ea"/>
                <a:ea typeface="+mn-ea"/>
              </a:rPr>
              <a:t>a</a:t>
            </a:r>
            <a:r>
              <a:rPr kumimoji="1" lang="en-US" altLang="zh-CN" sz="2400" u="wavyDbl" dirty="0" err="1">
                <a:uFill>
                  <a:solidFill>
                    <a:srgbClr val="0000FF"/>
                  </a:solidFill>
                </a:uFill>
                <a:latin typeface="+mn-ea"/>
                <a:ea typeface="+mn-ea"/>
              </a:rPr>
              <a:t>Sb</a:t>
            </a:r>
            <a:r>
              <a:rPr kumimoji="1" lang="en-US" altLang="zh-CN" sz="2400" u="wavyDbl" dirty="0" err="1">
                <a:solidFill>
                  <a:srgbClr val="FF0000"/>
                </a:solidFill>
                <a:uFill>
                  <a:solidFill>
                    <a:srgbClr val="0000FF"/>
                  </a:solidFill>
                </a:uFill>
                <a:latin typeface="+mn-ea"/>
                <a:ea typeface="+mn-ea"/>
              </a:rPr>
              <a:t>A</a:t>
            </a:r>
            <a:r>
              <a:rPr kumimoji="1" lang="en-US" altLang="zh-CN" sz="2400" dirty="0" err="1">
                <a:latin typeface="+mn-ea"/>
                <a:ea typeface="+mn-ea"/>
              </a:rPr>
              <a:t>a</a:t>
            </a:r>
            <a:r>
              <a:rPr kumimoji="1" lang="en-US" altLang="zh-CN" sz="2400" dirty="0">
                <a:latin typeface="+mn-ea"/>
                <a:ea typeface="+mn-ea"/>
              </a:rPr>
              <a:t> </a:t>
            </a:r>
            <a:r>
              <a:rPr kumimoji="1" lang="en-US" altLang="zh-CN" sz="2400" dirty="0">
                <a:latin typeface="+mn-ea"/>
                <a:ea typeface="+mn-ea"/>
                <a:sym typeface="Symbol" panose="05050102010706020507" pitchFamily="18" charset="2"/>
              </a:rPr>
              <a:t></a:t>
            </a:r>
            <a:r>
              <a:rPr kumimoji="1" lang="en-US" altLang="zh-CN" sz="2400" dirty="0">
                <a:latin typeface="+mn-ea"/>
                <a:ea typeface="+mn-ea"/>
              </a:rPr>
              <a:t> </a:t>
            </a:r>
            <a:r>
              <a:rPr kumimoji="1" lang="en-US" altLang="zh-CN" sz="2400" dirty="0" err="1">
                <a:latin typeface="+mn-ea"/>
                <a:ea typeface="+mn-ea"/>
              </a:rPr>
              <a:t>a</a:t>
            </a:r>
            <a:r>
              <a:rPr kumimoji="1" lang="en-US" altLang="zh-CN" sz="2400" dirty="0" err="1">
                <a:solidFill>
                  <a:srgbClr val="FF0000"/>
                </a:solidFill>
                <a:latin typeface="+mn-ea"/>
                <a:ea typeface="+mn-ea"/>
              </a:rPr>
              <a:t>S</a:t>
            </a:r>
            <a:r>
              <a:rPr kumimoji="1" lang="en-US" altLang="zh-CN" sz="2400" dirty="0" err="1">
                <a:latin typeface="+mn-ea"/>
                <a:ea typeface="+mn-ea"/>
              </a:rPr>
              <a:t>b</a:t>
            </a:r>
            <a:r>
              <a:rPr kumimoji="1" lang="en-US" altLang="zh-CN" sz="2400" u="wavyDbl" dirty="0" err="1">
                <a:uFill>
                  <a:solidFill>
                    <a:srgbClr val="0000FF"/>
                  </a:solidFill>
                </a:uFill>
                <a:latin typeface="+mn-ea"/>
                <a:ea typeface="+mn-ea"/>
              </a:rPr>
              <a:t>ba</a:t>
            </a:r>
            <a:r>
              <a:rPr kumimoji="1" lang="en-US" altLang="zh-CN" sz="2400" dirty="0" err="1">
                <a:latin typeface="+mn-ea"/>
                <a:ea typeface="+mn-ea"/>
              </a:rPr>
              <a:t>a</a:t>
            </a:r>
            <a:r>
              <a:rPr kumimoji="1" lang="en-US" altLang="zh-CN" sz="2400" dirty="0">
                <a:latin typeface="+mn-ea"/>
                <a:ea typeface="+mn-ea"/>
              </a:rPr>
              <a:t> </a:t>
            </a:r>
            <a:r>
              <a:rPr kumimoji="1" lang="en-US" altLang="zh-CN" sz="2400" dirty="0">
                <a:latin typeface="+mn-ea"/>
                <a:ea typeface="+mn-ea"/>
                <a:sym typeface="Symbol" panose="05050102010706020507" pitchFamily="18" charset="2"/>
              </a:rPr>
              <a:t></a:t>
            </a:r>
            <a:r>
              <a:rPr kumimoji="1" lang="en-US" altLang="zh-CN" sz="2400" dirty="0">
                <a:latin typeface="+mn-ea"/>
                <a:ea typeface="+mn-ea"/>
              </a:rPr>
              <a:t> </a:t>
            </a:r>
            <a:r>
              <a:rPr kumimoji="1" lang="en-US" altLang="zh-CN" sz="2400" dirty="0" err="1">
                <a:latin typeface="+mn-ea"/>
                <a:ea typeface="+mn-ea"/>
              </a:rPr>
              <a:t>a</a:t>
            </a:r>
            <a:r>
              <a:rPr kumimoji="1" lang="en-US" altLang="zh-CN" sz="2400" u="wavyDbl" dirty="0" err="1">
                <a:uFill>
                  <a:solidFill>
                    <a:srgbClr val="0000FF"/>
                  </a:solidFill>
                </a:uFill>
                <a:latin typeface="+mn-ea"/>
                <a:ea typeface="+mn-ea"/>
              </a:rPr>
              <a:t>a</a:t>
            </a:r>
            <a:r>
              <a:rPr kumimoji="1" lang="en-US" altLang="zh-CN" sz="2400" dirty="0" err="1">
                <a:latin typeface="+mn-ea"/>
                <a:ea typeface="+mn-ea"/>
              </a:rPr>
              <a:t>bbaa</a:t>
            </a:r>
            <a:endParaRPr kumimoji="1" lang="en-US" altLang="zh-CN" sz="2400" dirty="0">
              <a:latin typeface="+mn-ea"/>
              <a:ea typeface="+mn-ea"/>
            </a:endParaRPr>
          </a:p>
          <a:p>
            <a:pPr indent="0" algn="l">
              <a:buNone/>
            </a:pPr>
            <a:endParaRPr kumimoji="1" lang="en-US" altLang="zh-CN" sz="2800" dirty="0"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2.5 </a:t>
            </a:r>
            <a:r>
              <a:rPr lang="zh-CN" altLang="en-US" dirty="0"/>
              <a:t>上下文无关文法及其语法树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3200" dirty="0"/>
                  <a:t>语法树</a:t>
                </a:r>
                <a:r>
                  <a:rPr lang="en-US" altLang="zh-CN" sz="3200" dirty="0"/>
                  <a:t>(</a:t>
                </a:r>
                <a:r>
                  <a:rPr lang="zh-CN" altLang="en-US" sz="3200" dirty="0"/>
                  <a:t>推导树</a:t>
                </a:r>
                <a:r>
                  <a:rPr lang="en-US" altLang="zh-CN" sz="3200" dirty="0"/>
                  <a:t>)</a:t>
                </a:r>
                <a:endParaRPr lang="en-US" altLang="zh-CN" sz="3200" dirty="0"/>
              </a:p>
              <a:p>
                <a:r>
                  <a:rPr kumimoji="1" lang="zh-CN" altLang="en-US" sz="2800" dirty="0">
                    <a:latin typeface="Times New Roman" panose="02020603050405020304" pitchFamily="18" charset="0"/>
                  </a:rPr>
                  <a:t>文法</a:t>
                </a:r>
                <a:r>
                  <a:rPr kumimoji="1" lang="en-US" altLang="zh-CN" sz="2800" dirty="0">
                    <a:latin typeface="Times New Roman" panose="02020603050405020304" pitchFamily="18" charset="0"/>
                  </a:rPr>
                  <a:t>G</a:t>
                </a:r>
                <a:r>
                  <a:rPr kumimoji="1" lang="zh-CN" altLang="en-US" sz="2800" dirty="0">
                    <a:latin typeface="Times New Roman" panose="02020603050405020304" pitchFamily="18" charset="0"/>
                  </a:rPr>
                  <a:t>的任何一个句型，根据其推导都能构造一个</a:t>
                </a:r>
                <a:r>
                  <a:rPr kumimoji="1" lang="zh-CN" altLang="en-US" sz="2800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语法树</a:t>
                </a:r>
                <a:r>
                  <a:rPr kumimoji="1" lang="zh-CN" altLang="en-US" sz="2800" dirty="0">
                    <a:latin typeface="Times New Roman" panose="02020603050405020304" pitchFamily="18" charset="0"/>
                  </a:rPr>
                  <a:t>，或</a:t>
                </a:r>
                <a:r>
                  <a:rPr kumimoji="1" lang="zh-CN" altLang="en-US" sz="2800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推导树</a:t>
                </a:r>
                <a:r>
                  <a:rPr kumimoji="1" lang="zh-CN" altLang="en-US" sz="2800" dirty="0">
                    <a:latin typeface="Times New Roman" panose="02020603050405020304" pitchFamily="18" charset="0"/>
                  </a:rPr>
                  <a:t>。它是一个满足下列条件的多叉树：</a:t>
                </a:r>
                <a:endParaRPr kumimoji="1" lang="en-US" altLang="zh-CN" sz="2800" dirty="0">
                  <a:latin typeface="Times New Roman" panose="02020603050405020304" pitchFamily="18" charset="0"/>
                </a:endParaRPr>
              </a:p>
              <a:p>
                <a:pPr lvl="1"/>
                <a:r>
                  <a:rPr kumimoji="1" lang="zh-CN" alt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文法的开始符</a:t>
                </a:r>
                <a:r>
                  <a:rPr kumimoji="1"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S</a:t>
                </a:r>
                <a:r>
                  <a:rPr kumimoji="1" lang="zh-CN" alt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为树的根节点；</a:t>
                </a:r>
                <a:endParaRPr kumimoji="1"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lvl="1"/>
                <a:r>
                  <a:rPr kumimoji="1" lang="zh-CN" alt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对任意产生式</a:t>
                </a:r>
                <a:r>
                  <a:rPr kumimoji="1" lang="en-US" altLang="zh-CN" sz="28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A→</a:t>
                </a:r>
                <a14:m>
                  <m:oMath xmlns:m="http://schemas.openxmlformats.org/officeDocument/2006/math">
                    <m:r>
                      <a:rPr kumimoji="1" lang="zh-CN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CN" sz="28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,</a:t>
                </a:r>
                <a14:m>
                  <m:oMath xmlns:m="http://schemas.openxmlformats.org/officeDocument/2006/math">
                    <m:r>
                      <a:rPr kumimoji="1" lang="zh-CN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kumimoji="1" lang="zh-CN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∈</m:t>
                    </m:r>
                    <m:sSup>
                      <m:sSupPr>
                        <m:ctrlPr>
                          <a:rPr kumimoji="1"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zh-CN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1"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kumimoji="1"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∪</m:t>
                            </m:r>
                            <m:sSub>
                              <m:sSubPr>
                                <m:ctrlPr>
                                  <a:rPr kumimoji="1" lang="en-US" altLang="zh-CN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1"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kumimoji="1" lang="zh-CN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1" lang="zh-CN" alt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 ，</a:t>
                </a:r>
                <a14:m>
                  <m:oMath xmlns:m="http://schemas.openxmlformats.org/officeDocument/2006/math">
                    <m:r>
                      <a:rPr kumimoji="1" lang="zh-CN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zh-CN" alt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的各符号严格依生产式的次序依次为</a:t>
                </a:r>
                <a:r>
                  <a:rPr kumimoji="1"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A</a:t>
                </a:r>
                <a:r>
                  <a:rPr kumimoji="1" lang="zh-CN" alt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的子节点；文法符号为其节点标记（节点名）。</a:t>
                </a:r>
                <a:endParaRPr kumimoji="1" lang="zh-CN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" t="-8" r="1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6660495" cy="617641"/>
          </a:xfrm>
        </p:spPr>
        <p:txBody>
          <a:bodyPr/>
          <a:lstStyle/>
          <a:p>
            <a:r>
              <a:rPr lang="en-US" altLang="zh-CN" dirty="0"/>
              <a:t>2.5 </a:t>
            </a:r>
            <a:r>
              <a:rPr lang="zh-CN" altLang="en-US" dirty="0"/>
              <a:t>上下文无关文法及其语法树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2486236"/>
          </a:xfrm>
        </p:spPr>
        <p:txBody>
          <a:bodyPr/>
          <a:lstStyle/>
          <a:p>
            <a:r>
              <a:rPr lang="zh-CN" altLang="en-US" sz="3200" dirty="0"/>
              <a:t>语法树示例</a:t>
            </a:r>
            <a:endParaRPr lang="en-US" altLang="zh-CN" sz="3200" dirty="0"/>
          </a:p>
          <a:p>
            <a:pPr marL="0" indent="0" algn="l" eaLnBrk="1" hangingPunct="1">
              <a:buNone/>
            </a:pPr>
            <a:r>
              <a:rPr kumimoji="1" lang="en-US" altLang="zh-CN" sz="2400" dirty="0">
                <a:latin typeface="+mn-ea"/>
                <a:ea typeface="+mn-ea"/>
              </a:rPr>
              <a:t>[</a:t>
            </a:r>
            <a:r>
              <a:rPr kumimoji="1" lang="zh-CN" altLang="en-US" sz="2400" dirty="0">
                <a:latin typeface="+mn-ea"/>
                <a:ea typeface="+mn-ea"/>
              </a:rPr>
              <a:t>例</a:t>
            </a:r>
            <a:r>
              <a:rPr kumimoji="1" lang="en-US" altLang="zh-CN" sz="2400" dirty="0">
                <a:latin typeface="+mn-ea"/>
                <a:ea typeface="+mn-ea"/>
              </a:rPr>
              <a:t>]  </a:t>
            </a:r>
            <a:r>
              <a:rPr kumimoji="1" lang="zh-CN" altLang="en-US" sz="2400" dirty="0">
                <a:latin typeface="+mn-ea"/>
                <a:ea typeface="+mn-ea"/>
              </a:rPr>
              <a:t>已知文法如下，试给出句子</a:t>
            </a:r>
            <a:r>
              <a:rPr kumimoji="1" lang="en-US" altLang="zh-CN" sz="2400" dirty="0" err="1">
                <a:solidFill>
                  <a:srgbClr val="FF0000"/>
                </a:solidFill>
                <a:latin typeface="+mn-ea"/>
                <a:ea typeface="+mn-ea"/>
              </a:rPr>
              <a:t>aabbaa</a:t>
            </a:r>
            <a:r>
              <a:rPr kumimoji="1" lang="zh-CN" altLang="en-US" sz="2400" dirty="0">
                <a:latin typeface="+mn-ea"/>
                <a:ea typeface="+mn-ea"/>
              </a:rPr>
              <a:t>的推导树。</a:t>
            </a:r>
            <a:endParaRPr kumimoji="1" lang="en-US" altLang="zh-CN" sz="2400" dirty="0">
              <a:latin typeface="+mn-ea"/>
              <a:ea typeface="+mn-ea"/>
            </a:endParaRPr>
          </a:p>
          <a:p>
            <a:pPr indent="0" algn="l">
              <a:buNone/>
            </a:pPr>
            <a:r>
              <a:rPr kumimoji="1" lang="en-US" altLang="zh-CN" sz="2400" dirty="0">
                <a:latin typeface="+mn-ea"/>
                <a:ea typeface="+mn-ea"/>
              </a:rPr>
              <a:t>G[S]</a:t>
            </a:r>
            <a:r>
              <a:rPr kumimoji="1" lang="zh-CN" altLang="en-US" sz="2400" dirty="0">
                <a:latin typeface="+mn-ea"/>
                <a:ea typeface="+mn-ea"/>
              </a:rPr>
              <a:t>：</a:t>
            </a:r>
            <a:r>
              <a:rPr kumimoji="1" lang="en-US" altLang="zh-CN" sz="2400" dirty="0" err="1">
                <a:latin typeface="+mn-ea"/>
                <a:ea typeface="+mn-ea"/>
              </a:rPr>
              <a:t>S→aAS︱a</a:t>
            </a:r>
            <a:endParaRPr kumimoji="1" lang="en-US" altLang="zh-CN" sz="2400" dirty="0">
              <a:latin typeface="+mn-ea"/>
              <a:ea typeface="+mn-ea"/>
            </a:endParaRPr>
          </a:p>
          <a:p>
            <a:pPr indent="0" algn="l">
              <a:buNone/>
            </a:pPr>
            <a:r>
              <a:rPr kumimoji="1" lang="en-US" altLang="zh-CN" sz="2400" dirty="0">
                <a:latin typeface="+mn-ea"/>
                <a:ea typeface="+mn-ea"/>
              </a:rPr>
              <a:t>          </a:t>
            </a:r>
            <a:r>
              <a:rPr kumimoji="1" lang="en-US" altLang="zh-CN" sz="2400" dirty="0" err="1">
                <a:latin typeface="+mn-ea"/>
                <a:ea typeface="+mn-ea"/>
              </a:rPr>
              <a:t>A→SbA︱SS︱ba</a:t>
            </a:r>
            <a:endParaRPr kumimoji="1" lang="en-US" altLang="zh-CN" sz="2400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sp>
        <p:nvSpPr>
          <p:cNvPr id="27" name="Text Box 29"/>
          <p:cNvSpPr txBox="1">
            <a:spLocks noChangeArrowheads="1"/>
          </p:cNvSpPr>
          <p:nvPr/>
        </p:nvSpPr>
        <p:spPr bwMode="auto">
          <a:xfrm>
            <a:off x="4519411" y="4226184"/>
            <a:ext cx="7157781" cy="1689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660066"/>
                </a:solidFill>
                <a:latin typeface="+mn-ea"/>
                <a:ea typeface="+mn-ea"/>
              </a:rPr>
              <a:t>结论</a:t>
            </a:r>
            <a:r>
              <a:rPr kumimoji="1" lang="en-US" altLang="zh-CN" sz="2400" b="1" dirty="0">
                <a:solidFill>
                  <a:srgbClr val="660066"/>
                </a:solidFill>
                <a:latin typeface="+mn-ea"/>
                <a:ea typeface="+mn-ea"/>
                <a:sym typeface="Wingdings" panose="05000000000000000000" pitchFamily="2" charset="2"/>
              </a:rPr>
              <a:t>:</a:t>
            </a:r>
            <a:r>
              <a:rPr kumimoji="1" lang="zh-CN" altLang="en-US" sz="2400" b="1" dirty="0">
                <a:solidFill>
                  <a:srgbClr val="660066"/>
                </a:solidFill>
                <a:latin typeface="+mn-ea"/>
                <a:ea typeface="+mn-ea"/>
                <a:sym typeface="Wingdings" panose="05000000000000000000" pitchFamily="2" charset="2"/>
              </a:rPr>
              <a:t>   </a:t>
            </a:r>
            <a:r>
              <a:rPr kumimoji="1" lang="en-US" altLang="zh-CN" sz="2400" b="1" dirty="0">
                <a:solidFill>
                  <a:srgbClr val="660066"/>
                </a:solidFill>
                <a:latin typeface="+mn-ea"/>
                <a:ea typeface="+mn-ea"/>
                <a:sym typeface="Wingdings" panose="05000000000000000000" pitchFamily="2" charset="2"/>
              </a:rPr>
              <a:t>(</a:t>
            </a:r>
            <a:r>
              <a:rPr kumimoji="1" lang="zh-CN" altLang="en-US" sz="2400" b="1" dirty="0">
                <a:solidFill>
                  <a:srgbClr val="660066"/>
                </a:solidFill>
                <a:latin typeface="+mn-ea"/>
                <a:ea typeface="+mn-ea"/>
                <a:sym typeface="Wingdings" panose="05000000000000000000" pitchFamily="2" charset="2"/>
              </a:rPr>
              <a:t>对于语法树</a:t>
            </a:r>
            <a:r>
              <a:rPr kumimoji="1" lang="en-US" altLang="zh-CN" sz="2400" b="1" dirty="0">
                <a:solidFill>
                  <a:srgbClr val="660066"/>
                </a:solidFill>
                <a:latin typeface="+mn-ea"/>
                <a:ea typeface="+mn-ea"/>
                <a:sym typeface="Wingdings" panose="05000000000000000000" pitchFamily="2" charset="2"/>
              </a:rPr>
              <a:t>)</a:t>
            </a:r>
            <a:endParaRPr kumimoji="1" lang="en-US" altLang="zh-CN" sz="2400" b="1" dirty="0">
              <a:solidFill>
                <a:srgbClr val="660066"/>
              </a:solidFill>
              <a:latin typeface="+mn-ea"/>
              <a:ea typeface="+mn-ea"/>
            </a:endParaRPr>
          </a:p>
          <a:p>
            <a:pPr algn="l" eaLnBrk="1" hangingPunct="1"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660066"/>
                </a:solidFill>
                <a:latin typeface="+mn-ea"/>
                <a:ea typeface="+mn-ea"/>
              </a:rPr>
              <a:t> ①非叶子结点一定是非终结符</a:t>
            </a:r>
            <a:endParaRPr kumimoji="1" lang="zh-CN" altLang="en-US" sz="2400" b="1" dirty="0">
              <a:solidFill>
                <a:srgbClr val="660066"/>
              </a:solidFill>
              <a:latin typeface="+mn-ea"/>
              <a:ea typeface="+mn-ea"/>
            </a:endParaRPr>
          </a:p>
          <a:p>
            <a:pPr algn="l" eaLnBrk="1" hangingPunct="1"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660066"/>
                </a:solidFill>
                <a:latin typeface="+mn-ea"/>
                <a:ea typeface="+mn-ea"/>
              </a:rPr>
              <a:t> ②全部叶子结点组成的符号串是文法的句子</a:t>
            </a:r>
            <a:r>
              <a:rPr kumimoji="1" lang="en-US" altLang="zh-CN" sz="2400" b="1" dirty="0">
                <a:solidFill>
                  <a:srgbClr val="FF0000"/>
                </a:solidFill>
                <a:latin typeface="+mn-ea"/>
                <a:ea typeface="+mn-ea"/>
              </a:rPr>
              <a:t>?</a:t>
            </a:r>
            <a:endParaRPr kumimoji="1" lang="zh-CN" altLang="en-US" sz="2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519412" y="3152463"/>
            <a:ext cx="7157780" cy="873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kumimoji="1" lang="zh-CN" altLang="en-US" sz="1800" dirty="0">
                <a:latin typeface="+mn-ea"/>
                <a:ea typeface="+mn-ea"/>
              </a:rPr>
              <a:t>最左推导：</a:t>
            </a:r>
            <a:r>
              <a:rPr kumimoji="1" lang="en-US" altLang="zh-CN" sz="1800" dirty="0">
                <a:solidFill>
                  <a:srgbClr val="FF0000"/>
                </a:solidFill>
                <a:latin typeface="+mn-ea"/>
                <a:ea typeface="+mn-ea"/>
                <a:sym typeface="Symbol" panose="05050102010706020507" pitchFamily="18" charset="2"/>
              </a:rPr>
              <a:t>S</a:t>
            </a:r>
            <a:r>
              <a:rPr kumimoji="1" lang="en-US" altLang="zh-CN" sz="1800" dirty="0">
                <a:latin typeface="+mn-ea"/>
                <a:ea typeface="+mn-ea"/>
                <a:sym typeface="Symbol" panose="05050102010706020507" pitchFamily="18" charset="2"/>
              </a:rPr>
              <a:t> </a:t>
            </a:r>
            <a:r>
              <a:rPr kumimoji="1" lang="en-US" altLang="zh-CN" sz="1800" dirty="0">
                <a:latin typeface="+mn-ea"/>
                <a:ea typeface="+mn-ea"/>
              </a:rPr>
              <a:t> </a:t>
            </a:r>
            <a:r>
              <a:rPr kumimoji="1" lang="en-US" altLang="zh-CN" sz="1800" dirty="0" err="1">
                <a:latin typeface="+mn-ea"/>
                <a:ea typeface="+mn-ea"/>
              </a:rPr>
              <a:t>a</a:t>
            </a:r>
            <a:r>
              <a:rPr kumimoji="1" lang="en-US" altLang="zh-CN" sz="1800" dirty="0" err="1">
                <a:solidFill>
                  <a:srgbClr val="FF0000"/>
                </a:solidFill>
                <a:latin typeface="+mn-ea"/>
                <a:ea typeface="+mn-ea"/>
              </a:rPr>
              <a:t>A</a:t>
            </a:r>
            <a:r>
              <a:rPr kumimoji="1" lang="en-US" altLang="zh-CN" sz="1800" dirty="0" err="1">
                <a:latin typeface="+mn-ea"/>
                <a:ea typeface="+mn-ea"/>
              </a:rPr>
              <a:t>S</a:t>
            </a:r>
            <a:r>
              <a:rPr kumimoji="1" lang="en-US" altLang="zh-CN" sz="1800" dirty="0">
                <a:latin typeface="+mn-ea"/>
                <a:ea typeface="+mn-ea"/>
              </a:rPr>
              <a:t> </a:t>
            </a:r>
            <a:r>
              <a:rPr kumimoji="1" lang="en-US" altLang="zh-CN" sz="1800" dirty="0">
                <a:latin typeface="+mn-ea"/>
                <a:ea typeface="+mn-ea"/>
                <a:sym typeface="Symbol" panose="05050102010706020507" pitchFamily="18" charset="2"/>
              </a:rPr>
              <a:t></a:t>
            </a:r>
            <a:r>
              <a:rPr kumimoji="1" lang="en-US" altLang="zh-CN" sz="1800" dirty="0">
                <a:latin typeface="+mn-ea"/>
                <a:ea typeface="+mn-ea"/>
              </a:rPr>
              <a:t> </a:t>
            </a:r>
            <a:r>
              <a:rPr kumimoji="1" lang="en-US" altLang="zh-CN" sz="1800" dirty="0" err="1">
                <a:latin typeface="+mn-ea"/>
                <a:ea typeface="+mn-ea"/>
              </a:rPr>
              <a:t>a</a:t>
            </a:r>
            <a:r>
              <a:rPr kumimoji="1" lang="en-US" altLang="zh-CN" sz="1800" u="wavyDbl" dirty="0" err="1">
                <a:solidFill>
                  <a:srgbClr val="FF0000"/>
                </a:solidFill>
                <a:uFill>
                  <a:solidFill>
                    <a:srgbClr val="0000FF"/>
                  </a:solidFill>
                </a:uFill>
                <a:latin typeface="+mn-ea"/>
                <a:ea typeface="+mn-ea"/>
              </a:rPr>
              <a:t>S</a:t>
            </a:r>
            <a:r>
              <a:rPr kumimoji="1" lang="en-US" altLang="zh-CN" sz="1800" u="wavyDbl" dirty="0" err="1">
                <a:uFill>
                  <a:solidFill>
                    <a:srgbClr val="0000FF"/>
                  </a:solidFill>
                </a:uFill>
                <a:latin typeface="+mn-ea"/>
                <a:ea typeface="+mn-ea"/>
              </a:rPr>
              <a:t>bA</a:t>
            </a:r>
            <a:r>
              <a:rPr kumimoji="1" lang="en-US" altLang="zh-CN" sz="1800" dirty="0" err="1">
                <a:latin typeface="+mn-ea"/>
                <a:ea typeface="+mn-ea"/>
              </a:rPr>
              <a:t>S</a:t>
            </a:r>
            <a:r>
              <a:rPr kumimoji="1" lang="en-US" altLang="zh-CN" sz="1800" dirty="0">
                <a:latin typeface="+mn-ea"/>
                <a:ea typeface="+mn-ea"/>
              </a:rPr>
              <a:t> </a:t>
            </a:r>
            <a:r>
              <a:rPr kumimoji="1" lang="en-US" altLang="zh-CN" sz="1800" dirty="0">
                <a:latin typeface="+mn-ea"/>
                <a:ea typeface="+mn-ea"/>
                <a:sym typeface="Symbol" panose="05050102010706020507" pitchFamily="18" charset="2"/>
              </a:rPr>
              <a:t></a:t>
            </a:r>
            <a:r>
              <a:rPr kumimoji="1" lang="en-US" altLang="zh-CN" sz="1800" dirty="0">
                <a:latin typeface="+mn-ea"/>
                <a:ea typeface="+mn-ea"/>
              </a:rPr>
              <a:t> </a:t>
            </a:r>
            <a:r>
              <a:rPr kumimoji="1" lang="en-US" altLang="zh-CN" sz="1800" dirty="0" err="1">
                <a:latin typeface="+mn-ea"/>
                <a:ea typeface="+mn-ea"/>
              </a:rPr>
              <a:t>a</a:t>
            </a:r>
            <a:r>
              <a:rPr kumimoji="1" lang="en-US" altLang="zh-CN" sz="1800" u="wavyDbl" dirty="0" err="1">
                <a:uFill>
                  <a:solidFill>
                    <a:srgbClr val="0000FF"/>
                  </a:solidFill>
                </a:uFill>
                <a:latin typeface="+mn-ea"/>
                <a:ea typeface="+mn-ea"/>
              </a:rPr>
              <a:t>a</a:t>
            </a:r>
            <a:r>
              <a:rPr kumimoji="1" lang="en-US" altLang="zh-CN" sz="1800" dirty="0" err="1">
                <a:latin typeface="+mn-ea"/>
                <a:ea typeface="+mn-ea"/>
              </a:rPr>
              <a:t>b</a:t>
            </a:r>
            <a:r>
              <a:rPr kumimoji="1" lang="en-US" altLang="zh-CN" sz="1800" dirty="0" err="1">
                <a:solidFill>
                  <a:srgbClr val="FF0000"/>
                </a:solidFill>
                <a:latin typeface="+mn-ea"/>
                <a:ea typeface="+mn-ea"/>
              </a:rPr>
              <a:t>A</a:t>
            </a:r>
            <a:r>
              <a:rPr kumimoji="1" lang="en-US" altLang="zh-CN" sz="1800" dirty="0" err="1">
                <a:latin typeface="+mn-ea"/>
                <a:ea typeface="+mn-ea"/>
              </a:rPr>
              <a:t>S</a:t>
            </a:r>
            <a:r>
              <a:rPr kumimoji="1" lang="en-US" altLang="zh-CN" sz="1800" dirty="0">
                <a:latin typeface="+mn-ea"/>
                <a:ea typeface="+mn-ea"/>
              </a:rPr>
              <a:t> </a:t>
            </a:r>
            <a:r>
              <a:rPr kumimoji="1" lang="en-US" altLang="zh-CN" sz="1800" dirty="0">
                <a:latin typeface="+mn-ea"/>
                <a:ea typeface="+mn-ea"/>
                <a:sym typeface="Symbol" panose="05050102010706020507" pitchFamily="18" charset="2"/>
              </a:rPr>
              <a:t></a:t>
            </a:r>
            <a:r>
              <a:rPr kumimoji="1" lang="en-US" altLang="zh-CN" sz="1800" dirty="0">
                <a:latin typeface="+mn-ea"/>
                <a:ea typeface="+mn-ea"/>
              </a:rPr>
              <a:t> </a:t>
            </a:r>
            <a:r>
              <a:rPr kumimoji="1" lang="en-US" altLang="zh-CN" sz="1800" dirty="0" err="1">
                <a:latin typeface="+mn-ea"/>
                <a:ea typeface="+mn-ea"/>
              </a:rPr>
              <a:t>aab</a:t>
            </a:r>
            <a:r>
              <a:rPr kumimoji="1" lang="en-US" altLang="zh-CN" sz="1800" u="wavyDbl" dirty="0" err="1">
                <a:uFill>
                  <a:solidFill>
                    <a:srgbClr val="0000FF"/>
                  </a:solidFill>
                </a:uFill>
                <a:latin typeface="+mn-ea"/>
                <a:ea typeface="+mn-ea"/>
              </a:rPr>
              <a:t>ba</a:t>
            </a:r>
            <a:r>
              <a:rPr kumimoji="1" lang="en-US" altLang="zh-CN" sz="1800" dirty="0" err="1">
                <a:solidFill>
                  <a:srgbClr val="FF0000"/>
                </a:solidFill>
                <a:latin typeface="+mn-ea"/>
                <a:ea typeface="+mn-ea"/>
              </a:rPr>
              <a:t>S</a:t>
            </a:r>
            <a:r>
              <a:rPr kumimoji="1" lang="en-US" altLang="zh-CN" sz="1800" dirty="0">
                <a:latin typeface="+mn-ea"/>
                <a:ea typeface="+mn-ea"/>
              </a:rPr>
              <a:t> </a:t>
            </a:r>
            <a:r>
              <a:rPr kumimoji="1" lang="en-US" altLang="zh-CN" sz="1800" dirty="0">
                <a:latin typeface="+mn-ea"/>
                <a:ea typeface="+mn-ea"/>
                <a:sym typeface="Symbol" panose="05050102010706020507" pitchFamily="18" charset="2"/>
              </a:rPr>
              <a:t></a:t>
            </a:r>
            <a:r>
              <a:rPr kumimoji="1" lang="en-US" altLang="zh-CN" sz="1800" dirty="0">
                <a:latin typeface="+mn-ea"/>
                <a:ea typeface="+mn-ea"/>
              </a:rPr>
              <a:t> </a:t>
            </a:r>
            <a:r>
              <a:rPr kumimoji="1" lang="en-US" altLang="zh-CN" sz="1800" dirty="0" err="1">
                <a:latin typeface="+mn-ea"/>
                <a:ea typeface="+mn-ea"/>
              </a:rPr>
              <a:t>aabba</a:t>
            </a:r>
            <a:r>
              <a:rPr kumimoji="1" lang="en-US" altLang="zh-CN" sz="1800" u="wavyDbl" dirty="0" err="1">
                <a:uFill>
                  <a:solidFill>
                    <a:srgbClr val="0000FF"/>
                  </a:solidFill>
                </a:uFill>
                <a:latin typeface="+mn-ea"/>
                <a:ea typeface="+mn-ea"/>
              </a:rPr>
              <a:t>a</a:t>
            </a:r>
            <a:endParaRPr kumimoji="1" lang="en-US" altLang="zh-CN" sz="1800" u="wavyDbl" dirty="0">
              <a:uFill>
                <a:solidFill>
                  <a:srgbClr val="0000FF"/>
                </a:solidFill>
              </a:uFill>
              <a:latin typeface="+mn-ea"/>
              <a:ea typeface="+mn-ea"/>
              <a:sym typeface="Symbol" panose="05050102010706020507" pitchFamily="18" charset="2"/>
            </a:endParaRPr>
          </a:p>
          <a:p>
            <a:pPr algn="l" eaLnBrk="1" hangingPunct="1">
              <a:lnSpc>
                <a:spcPct val="150000"/>
              </a:lnSpc>
            </a:pPr>
            <a:r>
              <a:rPr kumimoji="1" lang="zh-CN" altLang="en-US" sz="1800" dirty="0">
                <a:latin typeface="+mn-ea"/>
                <a:ea typeface="+mn-ea"/>
              </a:rPr>
              <a:t>最右推导：</a:t>
            </a:r>
            <a:r>
              <a:rPr kumimoji="1"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S</a:t>
            </a:r>
            <a:r>
              <a:rPr kumimoji="1" lang="en-US" altLang="zh-CN" sz="1800" dirty="0">
                <a:latin typeface="+mn-ea"/>
                <a:ea typeface="+mn-ea"/>
              </a:rPr>
              <a:t> </a:t>
            </a:r>
            <a:r>
              <a:rPr kumimoji="1" lang="en-US" altLang="zh-CN" sz="1800" dirty="0">
                <a:latin typeface="+mn-ea"/>
                <a:ea typeface="+mn-ea"/>
                <a:sym typeface="Symbol" panose="05050102010706020507" pitchFamily="18" charset="2"/>
              </a:rPr>
              <a:t></a:t>
            </a:r>
            <a:r>
              <a:rPr kumimoji="1" lang="en-US" altLang="zh-CN" sz="1800" dirty="0">
                <a:latin typeface="+mn-ea"/>
                <a:ea typeface="+mn-ea"/>
              </a:rPr>
              <a:t> </a:t>
            </a:r>
            <a:r>
              <a:rPr kumimoji="1" lang="en-US" altLang="zh-CN" sz="1800" dirty="0" err="1">
                <a:latin typeface="+mn-ea"/>
                <a:ea typeface="+mn-ea"/>
              </a:rPr>
              <a:t>aA</a:t>
            </a:r>
            <a:r>
              <a:rPr kumimoji="1" lang="en-US" altLang="zh-CN" sz="1800" dirty="0" err="1">
                <a:solidFill>
                  <a:srgbClr val="FF0000"/>
                </a:solidFill>
                <a:latin typeface="+mn-ea"/>
                <a:ea typeface="+mn-ea"/>
              </a:rPr>
              <a:t>S</a:t>
            </a:r>
            <a:r>
              <a:rPr kumimoji="1" lang="en-US" altLang="zh-CN" sz="1800" dirty="0">
                <a:latin typeface="+mn-ea"/>
                <a:ea typeface="+mn-ea"/>
              </a:rPr>
              <a:t> </a:t>
            </a:r>
            <a:r>
              <a:rPr kumimoji="1" lang="en-US" altLang="zh-CN" sz="1800" dirty="0">
                <a:latin typeface="+mn-ea"/>
                <a:ea typeface="+mn-ea"/>
                <a:sym typeface="Symbol" panose="05050102010706020507" pitchFamily="18" charset="2"/>
              </a:rPr>
              <a:t></a:t>
            </a:r>
            <a:r>
              <a:rPr kumimoji="1" lang="en-US" altLang="zh-CN" sz="1800" dirty="0">
                <a:latin typeface="+mn-ea"/>
                <a:ea typeface="+mn-ea"/>
              </a:rPr>
              <a:t> </a:t>
            </a:r>
            <a:r>
              <a:rPr kumimoji="1" lang="en-US" altLang="zh-CN" sz="1800" dirty="0" err="1">
                <a:latin typeface="+mn-ea"/>
                <a:ea typeface="+mn-ea"/>
              </a:rPr>
              <a:t>a</a:t>
            </a:r>
            <a:r>
              <a:rPr kumimoji="1" lang="en-US" altLang="zh-CN" sz="1800" dirty="0" err="1">
                <a:solidFill>
                  <a:srgbClr val="FF0000"/>
                </a:solidFill>
                <a:latin typeface="+mn-ea"/>
                <a:ea typeface="+mn-ea"/>
              </a:rPr>
              <a:t>A</a:t>
            </a:r>
            <a:r>
              <a:rPr kumimoji="1" lang="en-US" altLang="zh-CN" sz="1800" u="wavyDbl" dirty="0" err="1">
                <a:uFill>
                  <a:solidFill>
                    <a:srgbClr val="0000FF"/>
                  </a:solidFill>
                </a:uFill>
                <a:latin typeface="+mn-ea"/>
                <a:ea typeface="+mn-ea"/>
              </a:rPr>
              <a:t>a</a:t>
            </a:r>
            <a:r>
              <a:rPr kumimoji="1" lang="en-US" altLang="zh-CN" sz="1800" dirty="0">
                <a:latin typeface="+mn-ea"/>
                <a:ea typeface="+mn-ea"/>
              </a:rPr>
              <a:t> </a:t>
            </a:r>
            <a:r>
              <a:rPr kumimoji="1" lang="en-US" altLang="zh-CN" sz="1800" dirty="0">
                <a:latin typeface="+mn-ea"/>
                <a:ea typeface="+mn-ea"/>
                <a:sym typeface="Symbol" panose="05050102010706020507" pitchFamily="18" charset="2"/>
              </a:rPr>
              <a:t></a:t>
            </a:r>
            <a:r>
              <a:rPr kumimoji="1" lang="en-US" altLang="zh-CN" sz="1800" dirty="0">
                <a:latin typeface="+mn-ea"/>
                <a:ea typeface="+mn-ea"/>
              </a:rPr>
              <a:t> </a:t>
            </a:r>
            <a:r>
              <a:rPr kumimoji="1" lang="en-US" altLang="zh-CN" sz="1800" dirty="0" err="1">
                <a:latin typeface="+mn-ea"/>
                <a:ea typeface="+mn-ea"/>
              </a:rPr>
              <a:t>a</a:t>
            </a:r>
            <a:r>
              <a:rPr kumimoji="1" lang="en-US" altLang="zh-CN" sz="1800" u="wavyDbl" dirty="0" err="1">
                <a:uFill>
                  <a:solidFill>
                    <a:srgbClr val="0000FF"/>
                  </a:solidFill>
                </a:uFill>
                <a:latin typeface="+mn-ea"/>
                <a:ea typeface="+mn-ea"/>
              </a:rPr>
              <a:t>Sb</a:t>
            </a:r>
            <a:r>
              <a:rPr kumimoji="1" lang="en-US" altLang="zh-CN" sz="1800" u="wavyDbl" dirty="0" err="1">
                <a:solidFill>
                  <a:srgbClr val="FF0000"/>
                </a:solidFill>
                <a:uFill>
                  <a:solidFill>
                    <a:srgbClr val="0000FF"/>
                  </a:solidFill>
                </a:uFill>
                <a:latin typeface="+mn-ea"/>
                <a:ea typeface="+mn-ea"/>
              </a:rPr>
              <a:t>A</a:t>
            </a:r>
            <a:r>
              <a:rPr kumimoji="1" lang="en-US" altLang="zh-CN" sz="1800" dirty="0" err="1">
                <a:latin typeface="+mn-ea"/>
                <a:ea typeface="+mn-ea"/>
              </a:rPr>
              <a:t>a</a:t>
            </a:r>
            <a:r>
              <a:rPr kumimoji="1" lang="en-US" altLang="zh-CN" sz="1800" dirty="0">
                <a:latin typeface="+mn-ea"/>
                <a:ea typeface="+mn-ea"/>
              </a:rPr>
              <a:t> </a:t>
            </a:r>
            <a:r>
              <a:rPr kumimoji="1" lang="en-US" altLang="zh-CN" sz="1800" dirty="0">
                <a:latin typeface="+mn-ea"/>
                <a:ea typeface="+mn-ea"/>
                <a:sym typeface="Symbol" panose="05050102010706020507" pitchFamily="18" charset="2"/>
              </a:rPr>
              <a:t></a:t>
            </a:r>
            <a:r>
              <a:rPr kumimoji="1" lang="en-US" altLang="zh-CN" sz="1800" dirty="0">
                <a:latin typeface="+mn-ea"/>
                <a:ea typeface="+mn-ea"/>
              </a:rPr>
              <a:t> </a:t>
            </a:r>
            <a:r>
              <a:rPr kumimoji="1" lang="en-US" altLang="zh-CN" sz="1800" dirty="0" err="1">
                <a:latin typeface="+mn-ea"/>
                <a:ea typeface="+mn-ea"/>
              </a:rPr>
              <a:t>a</a:t>
            </a:r>
            <a:r>
              <a:rPr kumimoji="1" lang="en-US" altLang="zh-CN" sz="1800" dirty="0" err="1">
                <a:solidFill>
                  <a:srgbClr val="FF0000"/>
                </a:solidFill>
                <a:latin typeface="+mn-ea"/>
                <a:ea typeface="+mn-ea"/>
              </a:rPr>
              <a:t>S</a:t>
            </a:r>
            <a:r>
              <a:rPr kumimoji="1" lang="en-US" altLang="zh-CN" sz="1800" dirty="0" err="1">
                <a:latin typeface="+mn-ea"/>
                <a:ea typeface="+mn-ea"/>
              </a:rPr>
              <a:t>b</a:t>
            </a:r>
            <a:r>
              <a:rPr kumimoji="1" lang="en-US" altLang="zh-CN" sz="1800" u="wavyDbl" dirty="0" err="1">
                <a:uFill>
                  <a:solidFill>
                    <a:srgbClr val="0000FF"/>
                  </a:solidFill>
                </a:uFill>
                <a:latin typeface="+mn-ea"/>
                <a:ea typeface="+mn-ea"/>
              </a:rPr>
              <a:t>ba</a:t>
            </a:r>
            <a:r>
              <a:rPr kumimoji="1" lang="en-US" altLang="zh-CN" sz="1800" dirty="0" err="1">
                <a:latin typeface="+mn-ea"/>
                <a:ea typeface="+mn-ea"/>
              </a:rPr>
              <a:t>a</a:t>
            </a:r>
            <a:r>
              <a:rPr kumimoji="1" lang="en-US" altLang="zh-CN" sz="1800" dirty="0">
                <a:latin typeface="+mn-ea"/>
                <a:ea typeface="+mn-ea"/>
              </a:rPr>
              <a:t> </a:t>
            </a:r>
            <a:r>
              <a:rPr kumimoji="1" lang="en-US" altLang="zh-CN" sz="1800" dirty="0">
                <a:latin typeface="+mn-ea"/>
                <a:ea typeface="+mn-ea"/>
                <a:sym typeface="Symbol" panose="05050102010706020507" pitchFamily="18" charset="2"/>
              </a:rPr>
              <a:t></a:t>
            </a:r>
            <a:r>
              <a:rPr kumimoji="1" lang="en-US" altLang="zh-CN" sz="1800" dirty="0">
                <a:latin typeface="+mn-ea"/>
                <a:ea typeface="+mn-ea"/>
              </a:rPr>
              <a:t> </a:t>
            </a:r>
            <a:r>
              <a:rPr kumimoji="1" lang="en-US" altLang="zh-CN" sz="1800" dirty="0" err="1">
                <a:latin typeface="+mn-ea"/>
                <a:ea typeface="+mn-ea"/>
              </a:rPr>
              <a:t>a</a:t>
            </a:r>
            <a:r>
              <a:rPr kumimoji="1" lang="en-US" altLang="zh-CN" sz="1800" u="wavyDbl" dirty="0" err="1">
                <a:uFill>
                  <a:solidFill>
                    <a:srgbClr val="0000FF"/>
                  </a:solidFill>
                </a:uFill>
                <a:latin typeface="+mn-ea"/>
                <a:ea typeface="+mn-ea"/>
              </a:rPr>
              <a:t>a</a:t>
            </a:r>
            <a:r>
              <a:rPr kumimoji="1" lang="en-US" altLang="zh-CN" sz="1800" dirty="0" err="1">
                <a:latin typeface="+mn-ea"/>
                <a:ea typeface="+mn-ea"/>
              </a:rPr>
              <a:t>bbaa</a:t>
            </a:r>
            <a:endParaRPr kumimoji="1" lang="en-US" altLang="zh-CN" sz="1800" dirty="0">
              <a:latin typeface="+mn-ea"/>
              <a:ea typeface="+mn-ea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970520" y="3429000"/>
            <a:ext cx="2147454" cy="3015693"/>
            <a:chOff x="7681287" y="52192"/>
            <a:chExt cx="2147454" cy="3015693"/>
          </a:xfrm>
        </p:grpSpPr>
        <p:sp>
          <p:nvSpPr>
            <p:cNvPr id="28" name="文本框 27"/>
            <p:cNvSpPr txBox="1"/>
            <p:nvPr/>
          </p:nvSpPr>
          <p:spPr>
            <a:xfrm>
              <a:off x="8515518" y="52192"/>
              <a:ext cx="35618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zh-CN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8016633" y="2595628"/>
              <a:ext cx="33855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b="1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472553" y="1172309"/>
              <a:ext cx="35618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zh-CN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681287" y="1172309"/>
              <a:ext cx="33855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b="1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503842" y="1172309"/>
              <a:ext cx="38985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接连接符 34"/>
            <p:cNvCxnSpPr>
              <a:stCxn id="28" idx="2"/>
              <a:endCxn id="32" idx="0"/>
            </p:cNvCxnSpPr>
            <p:nvPr/>
          </p:nvCxnSpPr>
          <p:spPr>
            <a:xfrm flipH="1">
              <a:off x="7850564" y="513857"/>
              <a:ext cx="843048" cy="658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>
              <a:stCxn id="28" idx="2"/>
              <a:endCxn id="33" idx="0"/>
            </p:cNvCxnSpPr>
            <p:nvPr/>
          </p:nvCxnSpPr>
          <p:spPr>
            <a:xfrm>
              <a:off x="8693612" y="513857"/>
              <a:ext cx="5155" cy="658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>
              <a:stCxn id="28" idx="2"/>
              <a:endCxn id="31" idx="0"/>
            </p:cNvCxnSpPr>
            <p:nvPr/>
          </p:nvCxnSpPr>
          <p:spPr>
            <a:xfrm>
              <a:off x="8693612" y="513857"/>
              <a:ext cx="957035" cy="658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>
              <a:stCxn id="33" idx="2"/>
              <a:endCxn id="42" idx="0"/>
            </p:cNvCxnSpPr>
            <p:nvPr/>
          </p:nvCxnSpPr>
          <p:spPr>
            <a:xfrm flipH="1">
              <a:off x="8188368" y="1633974"/>
              <a:ext cx="510399" cy="28722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>
              <a:stCxn id="33" idx="2"/>
              <a:endCxn id="45" idx="0"/>
            </p:cNvCxnSpPr>
            <p:nvPr/>
          </p:nvCxnSpPr>
          <p:spPr>
            <a:xfrm>
              <a:off x="8698767" y="1633974"/>
              <a:ext cx="528038" cy="29510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8534779" y="1943223"/>
              <a:ext cx="33855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b="1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zh-CN" alt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1" name="直接连接符 40"/>
            <p:cNvCxnSpPr>
              <a:stCxn id="31" idx="2"/>
              <a:endCxn id="63" idx="0"/>
            </p:cNvCxnSpPr>
            <p:nvPr/>
          </p:nvCxnSpPr>
          <p:spPr bwMode="auto">
            <a:xfrm flipH="1">
              <a:off x="9647274" y="1633974"/>
              <a:ext cx="3373" cy="237747"/>
            </a:xfrm>
            <a:prstGeom prst="line">
              <a:avLst/>
            </a:prstGeom>
            <a:solidFill>
              <a:srgbClr val="993366">
                <a:alpha val="96001"/>
              </a:srgb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2" name="文本框 41"/>
            <p:cNvSpPr txBox="1"/>
            <p:nvPr/>
          </p:nvSpPr>
          <p:spPr>
            <a:xfrm>
              <a:off x="8010274" y="1921197"/>
              <a:ext cx="35618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zh-CN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9031880" y="1929077"/>
              <a:ext cx="38985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0" name="直接连接符 49"/>
            <p:cNvCxnSpPr>
              <a:stCxn id="33" idx="2"/>
              <a:endCxn id="40" idx="0"/>
            </p:cNvCxnSpPr>
            <p:nvPr/>
          </p:nvCxnSpPr>
          <p:spPr>
            <a:xfrm>
              <a:off x="8698767" y="1633974"/>
              <a:ext cx="5289" cy="30924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>
              <a:stCxn id="42" idx="2"/>
              <a:endCxn id="30" idx="0"/>
            </p:cNvCxnSpPr>
            <p:nvPr/>
          </p:nvCxnSpPr>
          <p:spPr>
            <a:xfrm flipH="1">
              <a:off x="8185910" y="2382862"/>
              <a:ext cx="2458" cy="21276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本框 54"/>
            <p:cNvSpPr txBox="1"/>
            <p:nvPr/>
          </p:nvSpPr>
          <p:spPr>
            <a:xfrm>
              <a:off x="8835995" y="2606220"/>
              <a:ext cx="33855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b="1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zh-CN" alt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9328916" y="2587368"/>
              <a:ext cx="33855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b="1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7" name="直接连接符 56"/>
            <p:cNvCxnSpPr>
              <a:stCxn id="45" idx="2"/>
              <a:endCxn id="55" idx="0"/>
            </p:cNvCxnSpPr>
            <p:nvPr/>
          </p:nvCxnSpPr>
          <p:spPr bwMode="auto">
            <a:xfrm flipH="1">
              <a:off x="9005272" y="2390742"/>
              <a:ext cx="221533" cy="215478"/>
            </a:xfrm>
            <a:prstGeom prst="line">
              <a:avLst/>
            </a:prstGeom>
            <a:solidFill>
              <a:srgbClr val="993366">
                <a:alpha val="96001"/>
              </a:srgb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直接连接符 59"/>
            <p:cNvCxnSpPr>
              <a:stCxn id="45" idx="2"/>
              <a:endCxn id="56" idx="0"/>
            </p:cNvCxnSpPr>
            <p:nvPr/>
          </p:nvCxnSpPr>
          <p:spPr bwMode="auto">
            <a:xfrm>
              <a:off x="9226805" y="2390742"/>
              <a:ext cx="271388" cy="196626"/>
            </a:xfrm>
            <a:prstGeom prst="line">
              <a:avLst/>
            </a:prstGeom>
            <a:solidFill>
              <a:srgbClr val="993366">
                <a:alpha val="96001"/>
              </a:srgb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3" name="文本框 62"/>
            <p:cNvSpPr txBox="1"/>
            <p:nvPr/>
          </p:nvSpPr>
          <p:spPr>
            <a:xfrm>
              <a:off x="9477997" y="1871721"/>
              <a:ext cx="33855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b="1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7" name="文本框 66"/>
          <p:cNvSpPr txBox="1"/>
          <p:nvPr/>
        </p:nvSpPr>
        <p:spPr>
          <a:xfrm>
            <a:off x="4519411" y="6115576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000FF"/>
                </a:solidFill>
              </a:rPr>
              <a:t>最左推导，最右推导得出的？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文法的直观概念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归约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grpSp>
        <p:nvGrpSpPr>
          <p:cNvPr id="5" name="Group 5"/>
          <p:cNvGrpSpPr/>
          <p:nvPr/>
        </p:nvGrpSpPr>
        <p:grpSpPr bwMode="auto">
          <a:xfrm>
            <a:off x="487822" y="1541651"/>
            <a:ext cx="3962400" cy="2282825"/>
            <a:chOff x="1584" y="1200"/>
            <a:chExt cx="2496" cy="1438"/>
          </a:xfrm>
        </p:grpSpPr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1632" y="1584"/>
              <a:ext cx="8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400">
                  <a:latin typeface="Tahoma" panose="020B0604030504040204" pitchFamily="34" charset="0"/>
                </a:rPr>
                <a:t>&lt;</a:t>
              </a:r>
              <a:r>
                <a:rPr kumimoji="1" lang="zh-CN" altLang="en-US" sz="2400">
                  <a:latin typeface="Tahoma" panose="020B0604030504040204" pitchFamily="34" charset="0"/>
                </a:rPr>
                <a:t>代词</a:t>
              </a:r>
              <a:r>
                <a:rPr kumimoji="1" lang="en-US" altLang="zh-CN" sz="2400">
                  <a:latin typeface="Tahoma" panose="020B0604030504040204" pitchFamily="34" charset="0"/>
                </a:rPr>
                <a:t>&gt;</a:t>
              </a:r>
              <a:endParaRPr kumimoji="1" lang="en-US" altLang="zh-CN" sz="2400">
                <a:latin typeface="Tahoma" panose="020B0604030504040204" pitchFamily="34" charset="0"/>
              </a:endParaRPr>
            </a:p>
          </p:txBody>
        </p:sp>
        <p:sp>
          <p:nvSpPr>
            <p:cNvPr id="7" name="Text Box 7"/>
            <p:cNvSpPr txBox="1">
              <a:spLocks noChangeArrowheads="1"/>
            </p:cNvSpPr>
            <p:nvPr/>
          </p:nvSpPr>
          <p:spPr bwMode="auto">
            <a:xfrm>
              <a:off x="1584" y="1200"/>
              <a:ext cx="2400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kumimoji="1" lang="zh-CN" altLang="en-US" sz="28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anose="02010600030101010101" pitchFamily="2" charset="-122"/>
                </a:rPr>
                <a:t>  我     喜欢   音乐</a:t>
              </a:r>
              <a:endParaRPr kumimoji="1"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endParaRPr>
            </a:p>
          </p:txBody>
        </p:sp>
        <p:sp>
          <p:nvSpPr>
            <p:cNvPr id="8" name="Text Box 8"/>
            <p:cNvSpPr txBox="1">
              <a:spLocks noChangeArrowheads="1"/>
            </p:cNvSpPr>
            <p:nvPr/>
          </p:nvSpPr>
          <p:spPr bwMode="auto">
            <a:xfrm>
              <a:off x="3250" y="1590"/>
              <a:ext cx="8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400">
                  <a:latin typeface="Tahoma" panose="020B0604030504040204" pitchFamily="34" charset="0"/>
                </a:rPr>
                <a:t>&lt;</a:t>
              </a:r>
              <a:r>
                <a:rPr kumimoji="1" lang="zh-CN" altLang="en-US" sz="2400">
                  <a:latin typeface="Tahoma" panose="020B0604030504040204" pitchFamily="34" charset="0"/>
                </a:rPr>
                <a:t>名词</a:t>
              </a:r>
              <a:r>
                <a:rPr kumimoji="1" lang="en-US" altLang="zh-CN" sz="2400">
                  <a:latin typeface="Tahoma" panose="020B0604030504040204" pitchFamily="34" charset="0"/>
                </a:rPr>
                <a:t>&gt;</a:t>
              </a:r>
              <a:endParaRPr kumimoji="1" lang="en-US" altLang="zh-CN" sz="2400">
                <a:latin typeface="Tahoma" panose="020B0604030504040204" pitchFamily="34" charset="0"/>
              </a:endParaRPr>
            </a:p>
          </p:txBody>
        </p:sp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2448" y="1590"/>
              <a:ext cx="8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400" dirty="0">
                  <a:latin typeface="Tahoma" panose="020B0604030504040204" pitchFamily="34" charset="0"/>
                </a:rPr>
                <a:t>&lt;</a:t>
              </a:r>
              <a:r>
                <a:rPr kumimoji="1" lang="zh-CN" altLang="en-US" sz="2400" dirty="0">
                  <a:latin typeface="Tahoma" panose="020B0604030504040204" pitchFamily="34" charset="0"/>
                </a:rPr>
                <a:t>动词</a:t>
              </a:r>
              <a:r>
                <a:rPr kumimoji="1" lang="en-US" altLang="zh-CN" sz="2400" dirty="0">
                  <a:latin typeface="Tahoma" panose="020B0604030504040204" pitchFamily="34" charset="0"/>
                </a:rPr>
                <a:t>&gt;</a:t>
              </a:r>
              <a:endParaRPr kumimoji="1" lang="en-US" altLang="zh-CN" sz="2400" dirty="0">
                <a:latin typeface="Tahoma" panose="020B0604030504040204" pitchFamily="34" charset="0"/>
              </a:endParaRPr>
            </a:p>
          </p:txBody>
        </p:sp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>
              <a:off x="1632" y="1954"/>
              <a:ext cx="8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400" dirty="0">
                  <a:latin typeface="Tahoma" panose="020B0604030504040204" pitchFamily="34" charset="0"/>
                </a:rPr>
                <a:t>&lt;</a:t>
              </a:r>
              <a:r>
                <a:rPr kumimoji="1" lang="zh-CN" altLang="en-US" sz="2400" dirty="0">
                  <a:latin typeface="Tahoma" panose="020B0604030504040204" pitchFamily="34" charset="0"/>
                </a:rPr>
                <a:t>主语</a:t>
              </a:r>
              <a:r>
                <a:rPr kumimoji="1" lang="en-US" altLang="zh-CN" sz="2400" dirty="0">
                  <a:latin typeface="Tahoma" panose="020B0604030504040204" pitchFamily="34" charset="0"/>
                </a:rPr>
                <a:t>&gt;</a:t>
              </a:r>
              <a:endParaRPr kumimoji="1" lang="en-US" altLang="zh-CN" sz="2400" dirty="0">
                <a:latin typeface="Tahoma" panose="020B0604030504040204" pitchFamily="34" charset="0"/>
              </a:endParaRPr>
            </a:p>
          </p:txBody>
        </p:sp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2414" y="1956"/>
              <a:ext cx="8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400" dirty="0">
                  <a:latin typeface="Tahoma" panose="020B0604030504040204" pitchFamily="34" charset="0"/>
                </a:rPr>
                <a:t>&lt;</a:t>
              </a:r>
              <a:r>
                <a:rPr kumimoji="1" lang="zh-CN" altLang="en-US" sz="2400" dirty="0">
                  <a:latin typeface="Tahoma" panose="020B0604030504040204" pitchFamily="34" charset="0"/>
                </a:rPr>
                <a:t>谓语</a:t>
              </a:r>
              <a:r>
                <a:rPr kumimoji="1" lang="en-US" altLang="zh-CN" sz="2400" dirty="0">
                  <a:latin typeface="Tahoma" panose="020B0604030504040204" pitchFamily="34" charset="0"/>
                </a:rPr>
                <a:t>&gt;</a:t>
              </a:r>
              <a:endParaRPr kumimoji="1" lang="en-US" altLang="zh-CN" sz="2400" dirty="0">
                <a:latin typeface="Tahoma" panose="020B0604030504040204" pitchFamily="34" charset="0"/>
              </a:endParaRPr>
            </a:p>
          </p:txBody>
        </p:sp>
        <p:sp>
          <p:nvSpPr>
            <p:cNvPr id="12" name="Text Box 12"/>
            <p:cNvSpPr txBox="1">
              <a:spLocks noChangeArrowheads="1"/>
            </p:cNvSpPr>
            <p:nvPr/>
          </p:nvSpPr>
          <p:spPr bwMode="auto">
            <a:xfrm>
              <a:off x="3264" y="1962"/>
              <a:ext cx="8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400">
                  <a:latin typeface="Tahoma" panose="020B0604030504040204" pitchFamily="34" charset="0"/>
                </a:rPr>
                <a:t>&lt;</a:t>
              </a:r>
              <a:r>
                <a:rPr kumimoji="1" lang="zh-CN" altLang="en-US" sz="2400">
                  <a:latin typeface="Tahoma" panose="020B0604030504040204" pitchFamily="34" charset="0"/>
                </a:rPr>
                <a:t>宾语</a:t>
              </a:r>
              <a:r>
                <a:rPr kumimoji="1" lang="en-US" altLang="zh-CN" sz="2400">
                  <a:latin typeface="Tahoma" panose="020B0604030504040204" pitchFamily="34" charset="0"/>
                </a:rPr>
                <a:t>&gt;</a:t>
              </a:r>
              <a:endParaRPr kumimoji="1" lang="en-US" altLang="zh-CN" sz="2400">
                <a:latin typeface="Tahoma" panose="020B0604030504040204" pitchFamily="34" charset="0"/>
              </a:endParaRPr>
            </a:p>
          </p:txBody>
        </p:sp>
        <p:sp>
          <p:nvSpPr>
            <p:cNvPr id="13" name="Text Box 13"/>
            <p:cNvSpPr txBox="1">
              <a:spLocks noChangeArrowheads="1"/>
            </p:cNvSpPr>
            <p:nvPr/>
          </p:nvSpPr>
          <p:spPr bwMode="auto">
            <a:xfrm>
              <a:off x="2385" y="2350"/>
              <a:ext cx="8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400" dirty="0">
                  <a:latin typeface="Tahoma" panose="020B0604030504040204" pitchFamily="34" charset="0"/>
                </a:rPr>
                <a:t>&lt;</a:t>
              </a:r>
              <a:r>
                <a:rPr kumimoji="1" lang="zh-CN" altLang="en-US" sz="2400" dirty="0">
                  <a:latin typeface="Tahoma" panose="020B0604030504040204" pitchFamily="34" charset="0"/>
                </a:rPr>
                <a:t>句子</a:t>
              </a:r>
              <a:r>
                <a:rPr kumimoji="1" lang="en-US" altLang="zh-CN" sz="2400" dirty="0">
                  <a:latin typeface="Tahoma" panose="020B0604030504040204" pitchFamily="34" charset="0"/>
                </a:rPr>
                <a:t>&gt;</a:t>
              </a:r>
              <a:endParaRPr kumimoji="1" lang="en-US" altLang="zh-CN" sz="2400" dirty="0">
                <a:latin typeface="Tahoma" panose="020B0604030504040204" pitchFamily="34" charset="0"/>
              </a:endParaRPr>
            </a:p>
          </p:txBody>
        </p:sp>
        <p:sp>
          <p:nvSpPr>
            <p:cNvPr id="14" name="Line 14"/>
            <p:cNvSpPr>
              <a:spLocks noChangeShapeType="1"/>
            </p:cNvSpPr>
            <p:nvPr/>
          </p:nvSpPr>
          <p:spPr bwMode="auto">
            <a:xfrm>
              <a:off x="1968" y="1488"/>
              <a:ext cx="0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" name="Line 15"/>
            <p:cNvSpPr>
              <a:spLocks noChangeShapeType="1"/>
            </p:cNvSpPr>
            <p:nvPr/>
          </p:nvSpPr>
          <p:spPr bwMode="auto">
            <a:xfrm>
              <a:off x="2784" y="1493"/>
              <a:ext cx="0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" name="Line 16"/>
            <p:cNvSpPr>
              <a:spLocks noChangeShapeType="1"/>
            </p:cNvSpPr>
            <p:nvPr/>
          </p:nvSpPr>
          <p:spPr bwMode="auto">
            <a:xfrm>
              <a:off x="3600" y="1498"/>
              <a:ext cx="0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" name="Line 17"/>
            <p:cNvSpPr>
              <a:spLocks noChangeShapeType="1"/>
            </p:cNvSpPr>
            <p:nvPr/>
          </p:nvSpPr>
          <p:spPr bwMode="auto">
            <a:xfrm>
              <a:off x="3614" y="1851"/>
              <a:ext cx="0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" name="Line 18"/>
            <p:cNvSpPr>
              <a:spLocks noChangeShapeType="1"/>
            </p:cNvSpPr>
            <p:nvPr/>
          </p:nvSpPr>
          <p:spPr bwMode="auto">
            <a:xfrm>
              <a:off x="2784" y="1845"/>
              <a:ext cx="0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" name="Line 19"/>
            <p:cNvSpPr>
              <a:spLocks noChangeShapeType="1"/>
            </p:cNvSpPr>
            <p:nvPr/>
          </p:nvSpPr>
          <p:spPr bwMode="auto">
            <a:xfrm>
              <a:off x="1961" y="1843"/>
              <a:ext cx="0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" name="Line 20"/>
            <p:cNvSpPr>
              <a:spLocks noChangeShapeType="1"/>
            </p:cNvSpPr>
            <p:nvPr/>
          </p:nvSpPr>
          <p:spPr bwMode="auto">
            <a:xfrm>
              <a:off x="2791" y="2244"/>
              <a:ext cx="0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" name="Line 21"/>
            <p:cNvSpPr>
              <a:spLocks noChangeShapeType="1"/>
            </p:cNvSpPr>
            <p:nvPr/>
          </p:nvSpPr>
          <p:spPr bwMode="auto">
            <a:xfrm>
              <a:off x="2016" y="2235"/>
              <a:ext cx="576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" name="Line 22"/>
            <p:cNvSpPr>
              <a:spLocks noChangeShapeType="1"/>
            </p:cNvSpPr>
            <p:nvPr/>
          </p:nvSpPr>
          <p:spPr bwMode="auto">
            <a:xfrm flipH="1">
              <a:off x="3007" y="2247"/>
              <a:ext cx="576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3198671" y="3420058"/>
            <a:ext cx="7804750" cy="3062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12800" marR="0" lvl="1" indent="-355600" algn="just" defTabSz="914400" rtl="0" eaLnBrk="1" fontAlgn="auto" latinLnBrk="0" hangingPunct="1"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p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句子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 ∷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＝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主语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 &lt;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谓语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 &lt;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宾语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812800" marR="0" lvl="1" indent="-355600" algn="just" defTabSz="914400" rtl="0" eaLnBrk="1" fontAlgn="auto" latinLnBrk="0" hangingPunct="1"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p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主语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 ∷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＝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名词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︱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代词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812800" marR="0" lvl="1" indent="-355600" algn="just" defTabSz="914400" rtl="0" eaLnBrk="1" fontAlgn="auto" latinLnBrk="0" hangingPunct="1"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p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谓语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 ∷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＝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动词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812800" marR="0" lvl="1" indent="-355600" algn="just" defTabSz="914400" rtl="0" eaLnBrk="1" fontAlgn="auto" latinLnBrk="0" hangingPunct="1"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p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宾语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 ∷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＝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名词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︱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代词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812800" marR="0" lvl="1" indent="-355600" algn="just" defTabSz="914400" rtl="0" eaLnBrk="1" fontAlgn="auto" latinLnBrk="0" hangingPunct="1"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p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代词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 ∷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＝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我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︱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你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︱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他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812800" marR="0" lvl="1" indent="-355600" algn="just" defTabSz="914400" rtl="0" eaLnBrk="1" fontAlgn="auto" latinLnBrk="0" hangingPunct="1"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p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动词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 ∷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＝ 吃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︱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︱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喜欢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︱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学习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︱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喝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812800" marR="0" lvl="1" indent="-355600" algn="just" defTabSz="914400" rtl="0" eaLnBrk="1" fontAlgn="auto" latinLnBrk="0" hangingPunct="1"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p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名词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 ∷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＝ 饭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︱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菜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︱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小明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︱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音乐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︱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汽车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︱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猫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︱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水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540187" y="1113404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/>
              <a:t>我喜欢音乐</a:t>
            </a:r>
            <a:endParaRPr lang="en-US" altLang="ja-JP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/>
              <a:t>I like music</a:t>
            </a:r>
            <a:endParaRPr lang="zh-CN" alt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200" dirty="0"/>
              <a:t>私は音楽が好きです</a:t>
            </a:r>
            <a:endParaRPr lang="en-US" altLang="ja-JP" sz="32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6660495" cy="617641"/>
          </a:xfrm>
        </p:spPr>
        <p:txBody>
          <a:bodyPr/>
          <a:lstStyle/>
          <a:p>
            <a:r>
              <a:rPr lang="en-US" altLang="zh-CN" dirty="0"/>
              <a:t>2.5 </a:t>
            </a:r>
            <a:r>
              <a:rPr lang="zh-CN" altLang="en-US" dirty="0"/>
              <a:t>上下文无关文法及其语法树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2232526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语法树示例</a:t>
            </a:r>
            <a:endParaRPr lang="en-US" altLang="zh-CN" sz="3200" dirty="0"/>
          </a:p>
          <a:p>
            <a:pPr marL="0" indent="0" algn="l" eaLnBrk="1" hangingPunct="1">
              <a:lnSpc>
                <a:spcPct val="100000"/>
              </a:lnSpc>
              <a:buNone/>
            </a:pPr>
            <a:r>
              <a:rPr kumimoji="1" lang="en-US" altLang="zh-CN" sz="2400" dirty="0">
                <a:latin typeface="+mn-ea"/>
                <a:ea typeface="+mn-ea"/>
              </a:rPr>
              <a:t>[</a:t>
            </a:r>
            <a:r>
              <a:rPr kumimoji="1" lang="zh-CN" altLang="en-US" sz="2400" dirty="0">
                <a:latin typeface="+mn-ea"/>
                <a:ea typeface="+mn-ea"/>
              </a:rPr>
              <a:t>例</a:t>
            </a:r>
            <a:r>
              <a:rPr kumimoji="1" lang="en-US" altLang="zh-CN" sz="2400" dirty="0">
                <a:latin typeface="+mn-ea"/>
                <a:ea typeface="+mn-ea"/>
              </a:rPr>
              <a:t>]  G[</a:t>
            </a:r>
            <a:r>
              <a:rPr kumimoji="1" lang="en-US" altLang="zh-CN" sz="2400" i="1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stmt</a:t>
            </a:r>
            <a:r>
              <a:rPr kumimoji="1" lang="en-US" altLang="zh-CN" sz="2400" dirty="0">
                <a:latin typeface="+mn-ea"/>
                <a:ea typeface="+mn-ea"/>
              </a:rPr>
              <a:t>]</a:t>
            </a:r>
            <a:r>
              <a:rPr kumimoji="1" lang="zh-CN" altLang="en-US" sz="2400" dirty="0">
                <a:latin typeface="+mn-ea"/>
                <a:ea typeface="+mn-ea"/>
              </a:rPr>
              <a:t>：</a:t>
            </a:r>
            <a:r>
              <a:rPr kumimoji="1" lang="en-US" altLang="zh-CN" sz="2400" i="1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stmt</a:t>
            </a:r>
            <a:r>
              <a:rPr kumimoji="1" lang="en-US" altLang="zh-CN" sz="2400" dirty="0" err="1">
                <a:latin typeface="+mn-ea"/>
                <a:ea typeface="+mn-ea"/>
              </a:rPr>
              <a:t>→if</a:t>
            </a:r>
            <a:r>
              <a:rPr kumimoji="1" lang="en-US" altLang="zh-CN" sz="2400" dirty="0">
                <a:latin typeface="+mn-ea"/>
                <a:ea typeface="+mn-ea"/>
              </a:rPr>
              <a:t> </a:t>
            </a:r>
            <a:r>
              <a:rPr kumimoji="1" lang="en-US" altLang="zh-CN" sz="24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expr</a:t>
            </a:r>
            <a:r>
              <a:rPr kumimoji="1" lang="en-US" altLang="zh-CN" sz="2400" dirty="0">
                <a:latin typeface="+mn-ea"/>
                <a:ea typeface="+mn-ea"/>
              </a:rPr>
              <a:t> then </a:t>
            </a:r>
            <a:r>
              <a:rPr kumimoji="1" lang="en-US" altLang="zh-CN" sz="2400" i="1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stmt</a:t>
            </a:r>
            <a:endParaRPr kumimoji="1" lang="en-US" altLang="zh-CN" sz="2400" i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kumimoji="1" lang="en-US" altLang="zh-CN" sz="2400" dirty="0">
                <a:latin typeface="+mn-ea"/>
                <a:ea typeface="+mn-ea"/>
              </a:rPr>
              <a:t>                       |  if </a:t>
            </a:r>
            <a:r>
              <a:rPr kumimoji="1" lang="en-US" altLang="zh-CN" sz="24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expr</a:t>
            </a:r>
            <a:r>
              <a:rPr kumimoji="1" lang="en-US" altLang="zh-CN" sz="2400" dirty="0">
                <a:latin typeface="+mn-ea"/>
                <a:ea typeface="+mn-ea"/>
              </a:rPr>
              <a:t> then </a:t>
            </a:r>
            <a:r>
              <a:rPr kumimoji="1" lang="en-US" altLang="zh-CN" sz="2400" i="1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stmt</a:t>
            </a:r>
            <a:r>
              <a:rPr kumimoji="1" lang="en-US" altLang="zh-CN" sz="2400" dirty="0">
                <a:latin typeface="+mn-ea"/>
                <a:ea typeface="+mn-ea"/>
              </a:rPr>
              <a:t> else </a:t>
            </a:r>
            <a:r>
              <a:rPr kumimoji="1" lang="en-US" altLang="zh-CN" sz="2400" i="1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stmt</a:t>
            </a:r>
            <a:r>
              <a:rPr kumimoji="1" lang="en-US" altLang="zh-CN" sz="2400" dirty="0">
                <a:latin typeface="+mn-ea"/>
                <a:ea typeface="+mn-ea"/>
              </a:rPr>
              <a:t> | other</a:t>
            </a:r>
            <a:endParaRPr kumimoji="1" lang="en-US" altLang="zh-CN" sz="2400" dirty="0">
              <a:latin typeface="+mn-ea"/>
              <a:ea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dirty="0"/>
              <a:t>句</a:t>
            </a:r>
            <a:r>
              <a:rPr lang="zh-CN" altLang="en-US" dirty="0"/>
              <a:t>型</a:t>
            </a:r>
            <a:r>
              <a:rPr lang="en-US" altLang="zh-CN" dirty="0"/>
              <a:t>: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if </a:t>
            </a:r>
            <a:r>
              <a:rPr kumimoji="1"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E1</a:t>
            </a:r>
            <a:r>
              <a:rPr lang="en-US" altLang="zh-CN" sz="2400" dirty="0">
                <a:solidFill>
                  <a:srgbClr val="C00000"/>
                </a:solidFill>
              </a:rPr>
              <a:t> then if </a:t>
            </a:r>
            <a:r>
              <a:rPr kumimoji="1"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E2</a:t>
            </a:r>
            <a:r>
              <a:rPr lang="en-US" altLang="zh-CN" sz="2400" dirty="0">
                <a:solidFill>
                  <a:srgbClr val="C00000"/>
                </a:solidFill>
              </a:rPr>
              <a:t> then </a:t>
            </a:r>
            <a:r>
              <a:rPr kumimoji="1"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S1</a:t>
            </a:r>
            <a:r>
              <a:rPr lang="en-US" altLang="zh-CN" sz="2400" dirty="0">
                <a:solidFill>
                  <a:srgbClr val="C00000"/>
                </a:solidFill>
              </a:rPr>
              <a:t> else </a:t>
            </a:r>
            <a:r>
              <a:rPr kumimoji="1"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S2</a:t>
            </a:r>
            <a:endParaRPr kumimoji="1" lang="zh-CN" altLang="en-US" sz="2400" dirty="0">
              <a:solidFill>
                <a:srgbClr val="C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grpSp>
        <p:nvGrpSpPr>
          <p:cNvPr id="173" name="组合 172"/>
          <p:cNvGrpSpPr/>
          <p:nvPr/>
        </p:nvGrpSpPr>
        <p:grpSpPr>
          <a:xfrm>
            <a:off x="483998" y="3230146"/>
            <a:ext cx="5290132" cy="2814357"/>
            <a:chOff x="483998" y="3230146"/>
            <a:chExt cx="5290132" cy="2814357"/>
          </a:xfrm>
        </p:grpSpPr>
        <p:sp>
          <p:nvSpPr>
            <p:cNvPr id="34" name="文本框 33"/>
            <p:cNvSpPr txBox="1"/>
            <p:nvPr/>
          </p:nvSpPr>
          <p:spPr>
            <a:xfrm>
              <a:off x="1400907" y="3230146"/>
              <a:ext cx="7156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i="1" dirty="0" err="1">
                  <a:solidFill>
                    <a:srgbClr val="0070C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stmt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483998" y="4075188"/>
              <a:ext cx="5035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 dirty="0">
                  <a:latin typeface="+mn-ea"/>
                  <a:ea typeface="+mn-ea"/>
                </a:rPr>
                <a:t>if</a:t>
              </a:r>
              <a:endParaRPr lang="zh-CN" altLang="en-US" b="1" dirty="0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884072" y="4044938"/>
              <a:ext cx="7156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i="1" dirty="0">
                  <a:solidFill>
                    <a:srgbClr val="0070C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expr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599689" y="4059054"/>
              <a:ext cx="7156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 dirty="0">
                  <a:latin typeface="+mn-ea"/>
                  <a:ea typeface="+mn-ea"/>
                </a:rPr>
                <a:t>then</a:t>
              </a:r>
              <a:endParaRPr lang="zh-CN" altLang="en-US" b="1" dirty="0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2408072" y="4044938"/>
              <a:ext cx="7156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i="1" dirty="0" err="1">
                  <a:solidFill>
                    <a:srgbClr val="0070C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stmt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616256" y="4938524"/>
              <a:ext cx="5035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 dirty="0">
                  <a:latin typeface="+mn-ea"/>
                  <a:ea typeface="+mn-ea"/>
                </a:rPr>
                <a:t>if</a:t>
              </a:r>
              <a:endParaRPr lang="zh-CN" altLang="en-US" b="1" dirty="0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2043641" y="4924408"/>
              <a:ext cx="7156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i="1" dirty="0">
                  <a:solidFill>
                    <a:srgbClr val="0070C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expr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2759258" y="4938524"/>
              <a:ext cx="7156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 dirty="0">
                  <a:latin typeface="+mn-ea"/>
                  <a:ea typeface="+mn-ea"/>
                </a:rPr>
                <a:t>then</a:t>
              </a:r>
              <a:endParaRPr lang="zh-CN" altLang="en-US" b="1" dirty="0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3567641" y="4924408"/>
              <a:ext cx="7156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i="1" dirty="0" err="1">
                  <a:solidFill>
                    <a:srgbClr val="0070C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stmt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4283258" y="4928154"/>
              <a:ext cx="7156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 dirty="0">
                  <a:latin typeface="+mn-ea"/>
                  <a:ea typeface="+mn-ea"/>
                </a:rPr>
                <a:t>else</a:t>
              </a:r>
              <a:endParaRPr lang="zh-CN" altLang="en-US" b="1" dirty="0"/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5058513" y="4924408"/>
              <a:ext cx="7156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i="1" dirty="0" err="1">
                  <a:solidFill>
                    <a:srgbClr val="0070C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stmt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953647" y="4798243"/>
              <a:ext cx="46382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dirty="0">
                  <a:solidFill>
                    <a:srgbClr val="0070C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E1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2163129" y="5675171"/>
              <a:ext cx="4903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dirty="0">
                  <a:solidFill>
                    <a:srgbClr val="0070C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E2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3684193" y="5675171"/>
              <a:ext cx="4903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dirty="0">
                  <a:solidFill>
                    <a:srgbClr val="0070C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S1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5174261" y="5675171"/>
              <a:ext cx="4903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dirty="0">
                  <a:solidFill>
                    <a:srgbClr val="0070C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S2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6" name="直接连接符 15"/>
            <p:cNvCxnSpPr>
              <a:stCxn id="34" idx="2"/>
              <a:endCxn id="43" idx="0"/>
            </p:cNvCxnSpPr>
            <p:nvPr/>
          </p:nvCxnSpPr>
          <p:spPr>
            <a:xfrm flipH="1">
              <a:off x="735790" y="3599478"/>
              <a:ext cx="1022926" cy="47571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>
              <a:stCxn id="34" idx="2"/>
              <a:endCxn id="44" idx="0"/>
            </p:cNvCxnSpPr>
            <p:nvPr/>
          </p:nvCxnSpPr>
          <p:spPr>
            <a:xfrm flipH="1">
              <a:off x="1241881" y="3599478"/>
              <a:ext cx="516835" cy="4454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>
              <a:stCxn id="34" idx="2"/>
              <a:endCxn id="46" idx="0"/>
            </p:cNvCxnSpPr>
            <p:nvPr/>
          </p:nvCxnSpPr>
          <p:spPr>
            <a:xfrm>
              <a:off x="1758716" y="3599478"/>
              <a:ext cx="198782" cy="45957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>
              <a:stCxn id="34" idx="2"/>
              <a:endCxn id="47" idx="0"/>
            </p:cNvCxnSpPr>
            <p:nvPr/>
          </p:nvCxnSpPr>
          <p:spPr>
            <a:xfrm>
              <a:off x="1758716" y="3599478"/>
              <a:ext cx="1007165" cy="4454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>
              <a:stCxn id="47" idx="2"/>
              <a:endCxn id="48" idx="0"/>
            </p:cNvCxnSpPr>
            <p:nvPr/>
          </p:nvCxnSpPr>
          <p:spPr>
            <a:xfrm flipH="1">
              <a:off x="1868048" y="4414270"/>
              <a:ext cx="897833" cy="52425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>
              <a:stCxn id="47" idx="2"/>
              <a:endCxn id="49" idx="0"/>
            </p:cNvCxnSpPr>
            <p:nvPr/>
          </p:nvCxnSpPr>
          <p:spPr>
            <a:xfrm flipH="1">
              <a:off x="2401450" y="4414270"/>
              <a:ext cx="364431" cy="5101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>
              <a:stCxn id="47" idx="2"/>
              <a:endCxn id="51" idx="0"/>
            </p:cNvCxnSpPr>
            <p:nvPr/>
          </p:nvCxnSpPr>
          <p:spPr>
            <a:xfrm>
              <a:off x="2765881" y="4414270"/>
              <a:ext cx="351186" cy="52425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>
              <a:stCxn id="47" idx="2"/>
              <a:endCxn id="53" idx="0"/>
            </p:cNvCxnSpPr>
            <p:nvPr/>
          </p:nvCxnSpPr>
          <p:spPr>
            <a:xfrm>
              <a:off x="2765881" y="4414270"/>
              <a:ext cx="1159569" cy="5101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>
              <a:stCxn id="47" idx="2"/>
              <a:endCxn id="54" idx="0"/>
            </p:cNvCxnSpPr>
            <p:nvPr/>
          </p:nvCxnSpPr>
          <p:spPr>
            <a:xfrm>
              <a:off x="2765881" y="4414270"/>
              <a:ext cx="1875186" cy="5138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>
              <a:stCxn id="47" idx="2"/>
              <a:endCxn id="58" idx="0"/>
            </p:cNvCxnSpPr>
            <p:nvPr/>
          </p:nvCxnSpPr>
          <p:spPr>
            <a:xfrm>
              <a:off x="2765881" y="4414270"/>
              <a:ext cx="2650441" cy="5101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等腰三角形 164"/>
            <p:cNvSpPr/>
            <p:nvPr/>
          </p:nvSpPr>
          <p:spPr>
            <a:xfrm>
              <a:off x="1041815" y="4431555"/>
              <a:ext cx="261881" cy="369332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等腰三角形 165"/>
            <p:cNvSpPr/>
            <p:nvPr/>
          </p:nvSpPr>
          <p:spPr>
            <a:xfrm>
              <a:off x="2233336" y="5310662"/>
              <a:ext cx="261881" cy="369332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等腰三角形 166"/>
            <p:cNvSpPr/>
            <p:nvPr/>
          </p:nvSpPr>
          <p:spPr>
            <a:xfrm>
              <a:off x="3753707" y="5293740"/>
              <a:ext cx="261881" cy="369332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等腰三角形 167"/>
            <p:cNvSpPr/>
            <p:nvPr/>
          </p:nvSpPr>
          <p:spPr>
            <a:xfrm>
              <a:off x="5251471" y="5320429"/>
              <a:ext cx="261881" cy="369332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4" name="组合 173"/>
          <p:cNvGrpSpPr/>
          <p:nvPr/>
        </p:nvGrpSpPr>
        <p:grpSpPr>
          <a:xfrm>
            <a:off x="6546876" y="3158124"/>
            <a:ext cx="4531451" cy="2760494"/>
            <a:chOff x="6546876" y="3158124"/>
            <a:chExt cx="4531451" cy="2760494"/>
          </a:xfrm>
        </p:grpSpPr>
        <p:sp>
          <p:nvSpPr>
            <p:cNvPr id="65" name="文本框 64"/>
            <p:cNvSpPr txBox="1"/>
            <p:nvPr/>
          </p:nvSpPr>
          <p:spPr>
            <a:xfrm>
              <a:off x="8351684" y="3158124"/>
              <a:ext cx="7156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i="1" dirty="0" err="1">
                  <a:solidFill>
                    <a:srgbClr val="0070C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stmt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6546876" y="4068564"/>
              <a:ext cx="5035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 dirty="0">
                  <a:latin typeface="+mn-ea"/>
                  <a:ea typeface="+mn-ea"/>
                </a:rPr>
                <a:t>if</a:t>
              </a:r>
              <a:endParaRPr lang="zh-CN" altLang="en-US" b="1" dirty="0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6946950" y="4038314"/>
              <a:ext cx="7156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i="1" dirty="0">
                  <a:solidFill>
                    <a:srgbClr val="0070C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expr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7662567" y="4052430"/>
              <a:ext cx="7156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 dirty="0">
                  <a:latin typeface="+mn-ea"/>
                  <a:ea typeface="+mn-ea"/>
                </a:rPr>
                <a:t>then</a:t>
              </a:r>
              <a:endParaRPr lang="zh-CN" altLang="en-US" b="1" dirty="0"/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8470950" y="4038314"/>
              <a:ext cx="7156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i="1" dirty="0" err="1">
                  <a:solidFill>
                    <a:srgbClr val="0070C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stmt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7679134" y="4854410"/>
              <a:ext cx="5035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 dirty="0">
                  <a:latin typeface="+mn-ea"/>
                  <a:ea typeface="+mn-ea"/>
                </a:rPr>
                <a:t>if</a:t>
              </a:r>
              <a:endParaRPr lang="zh-CN" altLang="en-US" b="1" dirty="0"/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8106519" y="4840294"/>
              <a:ext cx="7156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i="1" dirty="0">
                  <a:solidFill>
                    <a:srgbClr val="0070C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expr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8822136" y="4854410"/>
              <a:ext cx="7156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 dirty="0">
                  <a:latin typeface="+mn-ea"/>
                  <a:ea typeface="+mn-ea"/>
                </a:rPr>
                <a:t>then</a:t>
              </a:r>
              <a:endParaRPr lang="zh-CN" altLang="en-US" b="1" dirty="0"/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9630519" y="4824796"/>
              <a:ext cx="7156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i="1" dirty="0" err="1">
                  <a:solidFill>
                    <a:srgbClr val="0070C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stmt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9280776" y="4075188"/>
              <a:ext cx="7156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 dirty="0">
                  <a:latin typeface="+mn-ea"/>
                  <a:ea typeface="+mn-ea"/>
                </a:rPr>
                <a:t>else</a:t>
              </a:r>
              <a:endParaRPr lang="zh-CN" altLang="en-US" b="1" dirty="0"/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10362710" y="4033848"/>
              <a:ext cx="7156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i="1" dirty="0" err="1">
                  <a:solidFill>
                    <a:srgbClr val="0070C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stmt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6936565" y="4773232"/>
              <a:ext cx="46382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dirty="0">
                  <a:solidFill>
                    <a:srgbClr val="0070C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E1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8215005" y="5549286"/>
              <a:ext cx="4903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dirty="0">
                  <a:solidFill>
                    <a:srgbClr val="0070C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E2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9743162" y="5549286"/>
              <a:ext cx="4903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dirty="0">
                  <a:solidFill>
                    <a:srgbClr val="0070C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S1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10477203" y="4822561"/>
              <a:ext cx="4903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dirty="0">
                  <a:solidFill>
                    <a:srgbClr val="0070C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S2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12" name="直接连接符 111"/>
            <p:cNvCxnSpPr>
              <a:stCxn id="65" idx="2"/>
              <a:endCxn id="68" idx="0"/>
            </p:cNvCxnSpPr>
            <p:nvPr/>
          </p:nvCxnSpPr>
          <p:spPr>
            <a:xfrm flipH="1">
              <a:off x="6798668" y="3527456"/>
              <a:ext cx="1910825" cy="54110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>
              <a:stCxn id="65" idx="2"/>
              <a:endCxn id="69" idx="0"/>
            </p:cNvCxnSpPr>
            <p:nvPr/>
          </p:nvCxnSpPr>
          <p:spPr>
            <a:xfrm flipH="1">
              <a:off x="7304759" y="3527456"/>
              <a:ext cx="1404734" cy="51085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>
              <a:stCxn id="65" idx="2"/>
              <a:endCxn id="70" idx="0"/>
            </p:cNvCxnSpPr>
            <p:nvPr/>
          </p:nvCxnSpPr>
          <p:spPr>
            <a:xfrm flipH="1">
              <a:off x="8020376" y="3527456"/>
              <a:ext cx="689117" cy="52497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>
              <a:stCxn id="65" idx="2"/>
              <a:endCxn id="71" idx="0"/>
            </p:cNvCxnSpPr>
            <p:nvPr/>
          </p:nvCxnSpPr>
          <p:spPr>
            <a:xfrm>
              <a:off x="8709493" y="3527456"/>
              <a:ext cx="119266" cy="51085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>
              <a:stCxn id="65" idx="2"/>
              <a:endCxn id="76" idx="0"/>
            </p:cNvCxnSpPr>
            <p:nvPr/>
          </p:nvCxnSpPr>
          <p:spPr>
            <a:xfrm>
              <a:off x="8709493" y="3527456"/>
              <a:ext cx="929092" cy="5477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>
              <a:stCxn id="65" idx="2"/>
              <a:endCxn id="77" idx="0"/>
            </p:cNvCxnSpPr>
            <p:nvPr/>
          </p:nvCxnSpPr>
          <p:spPr>
            <a:xfrm>
              <a:off x="8709493" y="3527456"/>
              <a:ext cx="2011026" cy="50639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>
              <a:stCxn id="71" idx="2"/>
              <a:endCxn id="72" idx="0"/>
            </p:cNvCxnSpPr>
            <p:nvPr/>
          </p:nvCxnSpPr>
          <p:spPr>
            <a:xfrm flipH="1">
              <a:off x="7930926" y="4407646"/>
              <a:ext cx="897833" cy="4467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>
              <a:stCxn id="71" idx="2"/>
              <a:endCxn id="73" idx="0"/>
            </p:cNvCxnSpPr>
            <p:nvPr/>
          </p:nvCxnSpPr>
          <p:spPr>
            <a:xfrm flipH="1">
              <a:off x="8464328" y="4407646"/>
              <a:ext cx="364431" cy="43264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>
              <a:stCxn id="71" idx="2"/>
              <a:endCxn id="74" idx="0"/>
            </p:cNvCxnSpPr>
            <p:nvPr/>
          </p:nvCxnSpPr>
          <p:spPr>
            <a:xfrm>
              <a:off x="8828759" y="4407646"/>
              <a:ext cx="351186" cy="4467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>
              <a:stCxn id="71" idx="2"/>
              <a:endCxn id="75" idx="0"/>
            </p:cNvCxnSpPr>
            <p:nvPr/>
          </p:nvCxnSpPr>
          <p:spPr>
            <a:xfrm>
              <a:off x="8828759" y="4407646"/>
              <a:ext cx="1159569" cy="4171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等腰三角形 168"/>
            <p:cNvSpPr/>
            <p:nvPr/>
          </p:nvSpPr>
          <p:spPr>
            <a:xfrm>
              <a:off x="7050459" y="4410202"/>
              <a:ext cx="261881" cy="369332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等腰三角形 169"/>
            <p:cNvSpPr/>
            <p:nvPr/>
          </p:nvSpPr>
          <p:spPr>
            <a:xfrm>
              <a:off x="8278644" y="5210127"/>
              <a:ext cx="261881" cy="369332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等腰三角形 170"/>
            <p:cNvSpPr/>
            <p:nvPr/>
          </p:nvSpPr>
          <p:spPr>
            <a:xfrm>
              <a:off x="9809018" y="5179106"/>
              <a:ext cx="261881" cy="369332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等腰三角形 171"/>
            <p:cNvSpPr/>
            <p:nvPr/>
          </p:nvSpPr>
          <p:spPr>
            <a:xfrm>
              <a:off x="10552598" y="4432274"/>
              <a:ext cx="261881" cy="369332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2.5 </a:t>
            </a:r>
            <a:r>
              <a:rPr lang="zh-CN" altLang="en-US" dirty="0"/>
              <a:t>上下文无关文法及其语法树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语法的二义性</a:t>
            </a:r>
            <a:endParaRPr lang="en-US" altLang="zh-CN" sz="3200" dirty="0"/>
          </a:p>
          <a:p>
            <a:pPr marL="457200" lvl="1" indent="0">
              <a:buNone/>
            </a:pPr>
            <a:r>
              <a:rPr kumimoji="1"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如果文法</a:t>
            </a:r>
            <a:r>
              <a:rPr kumimoji="1"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G</a:t>
            </a:r>
            <a:r>
              <a:rPr kumimoji="1"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的</a:t>
            </a:r>
            <a:r>
              <a:rPr kumimoji="1"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某个句子</a:t>
            </a:r>
            <a:r>
              <a:rPr kumimoji="1"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存至少</a:t>
            </a:r>
            <a:r>
              <a:rPr kumimoji="1"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两棵不同的语法树</a:t>
            </a:r>
            <a:r>
              <a:rPr kumimoji="1"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，则称文法</a:t>
            </a:r>
            <a:r>
              <a:rPr kumimoji="1"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G</a:t>
            </a:r>
            <a:r>
              <a:rPr kumimoji="1"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是二义性的。</a:t>
            </a:r>
            <a:endParaRPr kumimoji="1" lang="zh-CN" altLang="en-US" sz="28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kumimoji="1" lang="zh-CN" altLang="en-US" sz="2800" dirty="0">
                <a:latin typeface="Times New Roman" panose="02020603050405020304" pitchFamily="18" charset="0"/>
              </a:rPr>
              <a:t>如果文法是无二义性的，一个句子的语法树反映了该句子的全部推导过程；</a:t>
            </a:r>
            <a:endParaRPr kumimoji="1" lang="en-US" altLang="zh-CN" sz="2800" dirty="0">
              <a:latin typeface="Times New Roman" panose="02020603050405020304" pitchFamily="18" charset="0"/>
            </a:endParaRPr>
          </a:p>
          <a:p>
            <a:r>
              <a:rPr kumimoji="1" lang="zh-CN" altLang="en-US" sz="2800" dirty="0">
                <a:latin typeface="Times New Roman" panose="02020603050405020304" pitchFamily="18" charset="0"/>
              </a:rPr>
              <a:t>如果文法是无二义性的，一个句子的最左（最右）推导是唯一的。</a:t>
            </a:r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2.5 </a:t>
            </a:r>
            <a:r>
              <a:rPr lang="zh-CN" altLang="en-US" dirty="0"/>
              <a:t>上下文无关文法及其语法树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259893" cy="2277355"/>
          </a:xfrm>
        </p:spPr>
        <p:txBody>
          <a:bodyPr>
            <a:normAutofit lnSpcReduction="10000"/>
          </a:bodyPr>
          <a:lstStyle/>
          <a:p>
            <a:r>
              <a:rPr lang="zh-CN" altLang="en-US" sz="3200" dirty="0"/>
              <a:t>语法二义性示例 </a:t>
            </a:r>
            <a:endParaRPr lang="en-US" altLang="zh-CN" sz="3200" dirty="0"/>
          </a:p>
          <a:p>
            <a:pPr marL="0" indent="0" algn="l" eaLnBrk="1" hangingPunct="1">
              <a:lnSpc>
                <a:spcPct val="110000"/>
              </a:lnSpc>
              <a:spcBef>
                <a:spcPct val="20000"/>
              </a:spcBef>
              <a:buNone/>
            </a:pPr>
            <a:r>
              <a:rPr kumimoji="1" lang="en-US" altLang="zh-CN" sz="2800" dirty="0">
                <a:latin typeface="宋体" panose="02010600030101010101" pitchFamily="2" charset="-122"/>
              </a:rPr>
              <a:t>  </a:t>
            </a:r>
            <a:r>
              <a:rPr kumimoji="1" lang="en-US" altLang="zh-CN" sz="2800" dirty="0">
                <a:latin typeface="+mn-ea"/>
                <a:ea typeface="+mn-ea"/>
              </a:rPr>
              <a:t>[</a:t>
            </a:r>
            <a:r>
              <a:rPr kumimoji="1" lang="zh-CN" altLang="en-US" sz="2800" dirty="0">
                <a:latin typeface="+mn-ea"/>
                <a:ea typeface="+mn-ea"/>
              </a:rPr>
              <a:t>例</a:t>
            </a:r>
            <a:r>
              <a:rPr kumimoji="1" lang="en-US" altLang="zh-CN" sz="2800" dirty="0">
                <a:latin typeface="+mn-ea"/>
                <a:ea typeface="+mn-ea"/>
              </a:rPr>
              <a:t>]  </a:t>
            </a:r>
            <a:r>
              <a:rPr kumimoji="1" lang="zh-CN" altLang="en-US" sz="2800" dirty="0">
                <a:latin typeface="+mn-ea"/>
                <a:ea typeface="+mn-ea"/>
              </a:rPr>
              <a:t>已知文法</a:t>
            </a:r>
            <a:r>
              <a:rPr kumimoji="1" lang="en-US" altLang="zh-CN" sz="2800" dirty="0">
                <a:latin typeface="+mn-ea"/>
                <a:ea typeface="+mn-ea"/>
              </a:rPr>
              <a:t>G[E]</a:t>
            </a:r>
            <a:r>
              <a:rPr kumimoji="1" lang="zh-CN" altLang="en-US" sz="2800" dirty="0">
                <a:latin typeface="+mn-ea"/>
                <a:ea typeface="+mn-ea"/>
              </a:rPr>
              <a:t>：</a:t>
            </a:r>
            <a:r>
              <a:rPr kumimoji="1" lang="en-US" altLang="zh-CN" sz="2800" dirty="0">
                <a:latin typeface="+mn-ea"/>
                <a:ea typeface="+mn-ea"/>
              </a:rPr>
              <a:t>E→E+E︱E</a:t>
            </a:r>
            <a:r>
              <a:rPr kumimoji="1" lang="zh-CN" altLang="en-US" sz="2800" dirty="0">
                <a:latin typeface="+mn-ea"/>
                <a:ea typeface="+mn-ea"/>
              </a:rPr>
              <a:t>＊</a:t>
            </a:r>
            <a:r>
              <a:rPr kumimoji="1" lang="en-US" altLang="zh-CN" sz="2800" dirty="0">
                <a:latin typeface="+mn-ea"/>
                <a:ea typeface="+mn-ea"/>
              </a:rPr>
              <a:t>E︱(E) | </a:t>
            </a:r>
            <a:r>
              <a:rPr kumimoji="1" lang="en-US" altLang="zh-CN" sz="2800" dirty="0" err="1">
                <a:latin typeface="+mn-ea"/>
                <a:ea typeface="+mn-ea"/>
              </a:rPr>
              <a:t>i</a:t>
            </a:r>
            <a:r>
              <a:rPr kumimoji="1" lang="en-US" altLang="zh-CN" sz="2800" dirty="0">
                <a:latin typeface="+mn-ea"/>
                <a:ea typeface="+mn-ea"/>
              </a:rPr>
              <a:t> </a:t>
            </a:r>
            <a:r>
              <a:rPr kumimoji="1" lang="zh-CN" altLang="en-US" sz="2800" dirty="0">
                <a:latin typeface="宋体" panose="02010600030101010101" pitchFamily="2" charset="-122"/>
              </a:rPr>
              <a:t>，证明</a:t>
            </a:r>
            <a:r>
              <a:rPr kumimoji="1" lang="en-US" altLang="zh-CN" sz="2800" dirty="0">
                <a:latin typeface="+mn-ea"/>
                <a:ea typeface="+mn-ea"/>
              </a:rPr>
              <a:t>G</a:t>
            </a:r>
            <a:r>
              <a:rPr kumimoji="1" lang="zh-CN" altLang="en-US" sz="2800" dirty="0">
                <a:latin typeface="宋体" panose="02010600030101010101" pitchFamily="2" charset="-122"/>
              </a:rPr>
              <a:t>是二义性的。</a:t>
            </a:r>
            <a:endParaRPr kumimoji="1" lang="en-US" altLang="zh-CN" sz="2800" dirty="0">
              <a:latin typeface="宋体" panose="02010600030101010101" pitchFamily="2" charset="-122"/>
            </a:endParaRPr>
          </a:p>
          <a:p>
            <a:pPr marL="0" indent="0" algn="l" eaLnBrk="1" hangingPunct="1">
              <a:lnSpc>
                <a:spcPct val="110000"/>
              </a:lnSpc>
              <a:spcBef>
                <a:spcPct val="20000"/>
              </a:spcBef>
              <a:buNone/>
            </a:pPr>
            <a:r>
              <a:rPr kumimoji="1" lang="zh-CN" altLang="en-US" sz="2800" dirty="0">
                <a:latin typeface="宋体" panose="02010600030101010101" pitchFamily="2" charset="-122"/>
              </a:rPr>
              <a:t>　</a:t>
            </a:r>
            <a:endParaRPr kumimoji="1" lang="en-US" altLang="zh-CN" sz="2800" dirty="0">
              <a:latin typeface="宋体" panose="02010600030101010101" pitchFamily="2" charset="-122"/>
            </a:endParaRPr>
          </a:p>
          <a:p>
            <a:pPr marL="0" indent="0" algn="l" eaLnBrk="1" hangingPunct="1">
              <a:lnSpc>
                <a:spcPct val="110000"/>
              </a:lnSpc>
              <a:spcBef>
                <a:spcPct val="20000"/>
              </a:spcBef>
              <a:buNone/>
            </a:pPr>
            <a:r>
              <a:rPr kumimoji="1" lang="zh-CN" altLang="en-US" sz="2800" dirty="0">
                <a:latin typeface="宋体" panose="02010600030101010101" pitchFamily="2" charset="-122"/>
              </a:rPr>
              <a:t>证明： ∵句子</a:t>
            </a:r>
            <a:r>
              <a:rPr kumimoji="1" lang="en-US" altLang="zh-CN" sz="2800" dirty="0" err="1">
                <a:latin typeface="+mn-ea"/>
                <a:ea typeface="+mn-ea"/>
              </a:rPr>
              <a:t>i+i</a:t>
            </a:r>
            <a:r>
              <a:rPr kumimoji="1" lang="en-US" altLang="zh-CN" sz="2800" dirty="0">
                <a:latin typeface="+mn-ea"/>
                <a:ea typeface="+mn-ea"/>
              </a:rPr>
              <a:t>*</a:t>
            </a:r>
            <a:r>
              <a:rPr kumimoji="1" lang="en-US" altLang="zh-CN" sz="2800" dirty="0" err="1">
                <a:latin typeface="+mn-ea"/>
                <a:ea typeface="+mn-ea"/>
              </a:rPr>
              <a:t>i</a:t>
            </a:r>
            <a:r>
              <a:rPr kumimoji="1" lang="zh-CN" altLang="en-US" sz="2800" dirty="0">
                <a:latin typeface="宋体" panose="02010600030101010101" pitchFamily="2" charset="-122"/>
              </a:rPr>
              <a:t>存在下列两棵不同的语法树</a:t>
            </a:r>
            <a:endParaRPr kumimoji="1" lang="zh-CN" altLang="en-US" sz="2800" dirty="0">
              <a:latin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sp>
        <p:nvSpPr>
          <p:cNvPr id="34" name="Text Box 40"/>
          <p:cNvSpPr txBox="1">
            <a:spLocks noChangeArrowheads="1"/>
          </p:cNvSpPr>
          <p:nvPr/>
        </p:nvSpPr>
        <p:spPr bwMode="auto">
          <a:xfrm>
            <a:off x="1824935" y="5739907"/>
            <a:ext cx="51722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kumimoji="1" lang="en-US" altLang="zh-CN" sz="2800" dirty="0">
                <a:latin typeface="+mn-ea"/>
                <a:ea typeface="+mn-ea"/>
              </a:rPr>
              <a:t>∴ </a:t>
            </a:r>
            <a:r>
              <a:rPr kumimoji="1" lang="zh-CN" altLang="en-US" sz="2800" dirty="0">
                <a:latin typeface="+mn-ea"/>
                <a:ea typeface="+mn-ea"/>
              </a:rPr>
              <a:t>文法</a:t>
            </a:r>
            <a:r>
              <a:rPr kumimoji="1" lang="en-US" altLang="zh-CN" sz="2800" dirty="0">
                <a:latin typeface="+mn-ea"/>
                <a:ea typeface="+mn-ea"/>
              </a:rPr>
              <a:t>G[E]</a:t>
            </a:r>
            <a:r>
              <a:rPr kumimoji="1" lang="zh-CN" altLang="en-US" sz="2800" dirty="0">
                <a:latin typeface="+mn-ea"/>
                <a:ea typeface="+mn-ea"/>
              </a:rPr>
              <a:t>是二义性的文法</a:t>
            </a:r>
            <a:endParaRPr kumimoji="1" lang="zh-CN" altLang="en-US" sz="2800" dirty="0">
              <a:latin typeface="+mn-ea"/>
              <a:ea typeface="+mn-ea"/>
            </a:endParaRPr>
          </a:p>
        </p:txBody>
      </p:sp>
      <p:grpSp>
        <p:nvGrpSpPr>
          <p:cNvPr id="116" name="组合 115"/>
          <p:cNvGrpSpPr/>
          <p:nvPr/>
        </p:nvGrpSpPr>
        <p:grpSpPr>
          <a:xfrm>
            <a:off x="2016461" y="3194297"/>
            <a:ext cx="2280776" cy="2352810"/>
            <a:chOff x="1985465" y="2713851"/>
            <a:chExt cx="2280776" cy="2352810"/>
          </a:xfrm>
        </p:grpSpPr>
        <p:sp>
          <p:nvSpPr>
            <p:cNvPr id="44" name="文本框 43"/>
            <p:cNvSpPr txBox="1"/>
            <p:nvPr/>
          </p:nvSpPr>
          <p:spPr>
            <a:xfrm>
              <a:off x="3442120" y="3397231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+mn-ea"/>
                </a:rPr>
                <a:t>E</a:t>
              </a:r>
              <a:endParaRPr lang="zh-CN" altLang="en-US" sz="2400" dirty="0">
                <a:latin typeface="+mn-ea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2664604" y="3361322"/>
              <a:ext cx="4122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+mn-ea"/>
                </a:rPr>
                <a:t>+</a:t>
              </a:r>
              <a:endParaRPr lang="zh-CN" altLang="en-US" sz="2400" dirty="0">
                <a:latin typeface="+mn-ea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3453032" y="4027359"/>
              <a:ext cx="3241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+mn-ea"/>
                </a:rPr>
                <a:t>*</a:t>
              </a:r>
              <a:endParaRPr lang="zh-CN" altLang="en-US" sz="2400" dirty="0">
                <a:latin typeface="+mn-ea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3951250" y="4599164"/>
              <a:ext cx="2664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err="1">
                  <a:latin typeface="+mn-ea"/>
                </a:rPr>
                <a:t>i</a:t>
              </a:r>
              <a:endParaRPr lang="zh-CN" altLang="en-US" sz="2400" dirty="0">
                <a:latin typeface="+mn-ea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011737" y="4604996"/>
              <a:ext cx="2664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err="1">
                  <a:latin typeface="+mn-ea"/>
                </a:rPr>
                <a:t>i</a:t>
              </a:r>
              <a:endParaRPr lang="zh-CN" altLang="en-US" sz="2400" dirty="0">
                <a:latin typeface="+mn-ea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024873" y="4036883"/>
              <a:ext cx="2664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err="1">
                  <a:latin typeface="+mn-ea"/>
                </a:rPr>
                <a:t>i</a:t>
              </a:r>
              <a:endParaRPr lang="zh-CN" altLang="en-US" sz="2400" dirty="0">
                <a:latin typeface="+mn-ea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2689756" y="2713851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+mn-ea"/>
                </a:rPr>
                <a:t>E</a:t>
              </a:r>
              <a:endParaRPr lang="zh-CN" altLang="en-US" sz="2400" dirty="0">
                <a:latin typeface="+mn-ea"/>
              </a:endParaRPr>
            </a:p>
          </p:txBody>
        </p:sp>
        <p:cxnSp>
          <p:nvCxnSpPr>
            <p:cNvPr id="59" name="直接连接符 58"/>
            <p:cNvCxnSpPr>
              <a:stCxn id="57" idx="2"/>
              <a:endCxn id="61" idx="0"/>
            </p:cNvCxnSpPr>
            <p:nvPr/>
          </p:nvCxnSpPr>
          <p:spPr>
            <a:xfrm flipH="1">
              <a:off x="2162757" y="3175516"/>
              <a:ext cx="704291" cy="21778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>
              <a:stCxn id="57" idx="2"/>
              <a:endCxn id="46" idx="0"/>
            </p:cNvCxnSpPr>
            <p:nvPr/>
          </p:nvCxnSpPr>
          <p:spPr>
            <a:xfrm>
              <a:off x="2867048" y="3175516"/>
              <a:ext cx="3702" cy="18580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/>
            <p:cNvSpPr txBox="1"/>
            <p:nvPr/>
          </p:nvSpPr>
          <p:spPr>
            <a:xfrm>
              <a:off x="1985465" y="3393301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+mn-ea"/>
                </a:rPr>
                <a:t>E</a:t>
              </a:r>
              <a:endParaRPr lang="zh-CN" altLang="en-US" sz="2400" dirty="0">
                <a:latin typeface="+mn-ea"/>
              </a:endParaRPr>
            </a:p>
          </p:txBody>
        </p:sp>
        <p:cxnSp>
          <p:nvCxnSpPr>
            <p:cNvPr id="65" name="直接连接符 64"/>
            <p:cNvCxnSpPr>
              <a:stCxn id="57" idx="2"/>
              <a:endCxn id="44" idx="0"/>
            </p:cNvCxnSpPr>
            <p:nvPr/>
          </p:nvCxnSpPr>
          <p:spPr>
            <a:xfrm>
              <a:off x="2867048" y="3175516"/>
              <a:ext cx="752364" cy="2217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文本框 72"/>
            <p:cNvSpPr txBox="1"/>
            <p:nvPr/>
          </p:nvSpPr>
          <p:spPr>
            <a:xfrm>
              <a:off x="2965753" y="3969266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+mn-ea"/>
                </a:rPr>
                <a:t>E</a:t>
              </a:r>
              <a:endParaRPr lang="zh-CN" altLang="en-US" sz="2400" dirty="0">
                <a:latin typeface="+mn-ea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3911657" y="3964943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+mn-ea"/>
                </a:rPr>
                <a:t>E</a:t>
              </a:r>
              <a:endParaRPr lang="zh-CN" altLang="en-US" sz="2400" dirty="0">
                <a:latin typeface="+mn-ea"/>
              </a:endParaRPr>
            </a:p>
          </p:txBody>
        </p:sp>
        <p:cxnSp>
          <p:nvCxnSpPr>
            <p:cNvPr id="75" name="直接连接符 74"/>
            <p:cNvCxnSpPr>
              <a:stCxn id="44" idx="2"/>
              <a:endCxn id="73" idx="0"/>
            </p:cNvCxnSpPr>
            <p:nvPr/>
          </p:nvCxnSpPr>
          <p:spPr>
            <a:xfrm flipH="1">
              <a:off x="3143045" y="3858896"/>
              <a:ext cx="476367" cy="1103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>
              <a:stCxn id="44" idx="2"/>
              <a:endCxn id="47" idx="0"/>
            </p:cNvCxnSpPr>
            <p:nvPr/>
          </p:nvCxnSpPr>
          <p:spPr>
            <a:xfrm flipH="1">
              <a:off x="3615096" y="3858896"/>
              <a:ext cx="4316" cy="16846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>
              <a:stCxn id="44" idx="2"/>
              <a:endCxn id="74" idx="0"/>
            </p:cNvCxnSpPr>
            <p:nvPr/>
          </p:nvCxnSpPr>
          <p:spPr>
            <a:xfrm>
              <a:off x="3619412" y="3858896"/>
              <a:ext cx="469537" cy="10604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>
              <a:stCxn id="61" idx="2"/>
              <a:endCxn id="56" idx="0"/>
            </p:cNvCxnSpPr>
            <p:nvPr/>
          </p:nvCxnSpPr>
          <p:spPr>
            <a:xfrm flipH="1">
              <a:off x="2158083" y="3854966"/>
              <a:ext cx="4674" cy="1819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>
              <a:stCxn id="73" idx="2"/>
              <a:endCxn id="55" idx="0"/>
            </p:cNvCxnSpPr>
            <p:nvPr/>
          </p:nvCxnSpPr>
          <p:spPr>
            <a:xfrm>
              <a:off x="3143045" y="4430931"/>
              <a:ext cx="1902" cy="1740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>
              <a:stCxn id="74" idx="2"/>
              <a:endCxn id="54" idx="0"/>
            </p:cNvCxnSpPr>
            <p:nvPr/>
          </p:nvCxnSpPr>
          <p:spPr>
            <a:xfrm flipH="1">
              <a:off x="4084460" y="4426608"/>
              <a:ext cx="4489" cy="1725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组合 116"/>
          <p:cNvGrpSpPr/>
          <p:nvPr/>
        </p:nvGrpSpPr>
        <p:grpSpPr>
          <a:xfrm>
            <a:off x="5303404" y="3176216"/>
            <a:ext cx="2303293" cy="2414802"/>
            <a:chOff x="5055436" y="2695770"/>
            <a:chExt cx="2303293" cy="2414802"/>
          </a:xfrm>
        </p:grpSpPr>
        <p:sp>
          <p:nvSpPr>
            <p:cNvPr id="94" name="文本框 93"/>
            <p:cNvSpPr txBox="1"/>
            <p:nvPr/>
          </p:nvSpPr>
          <p:spPr>
            <a:xfrm>
              <a:off x="7004145" y="337915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+mn-ea"/>
                </a:rPr>
                <a:t>E</a:t>
              </a:r>
              <a:endParaRPr lang="zh-CN" altLang="en-US" sz="2400" dirty="0">
                <a:latin typeface="+mn-ea"/>
              </a:endParaRPr>
            </a:p>
          </p:txBody>
        </p:sp>
        <p:sp>
          <p:nvSpPr>
            <p:cNvPr id="95" name="文本框 94"/>
            <p:cNvSpPr txBox="1"/>
            <p:nvPr/>
          </p:nvSpPr>
          <p:spPr>
            <a:xfrm>
              <a:off x="6273123" y="3343241"/>
              <a:ext cx="3241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+mn-ea"/>
                </a:rPr>
                <a:t>*</a:t>
              </a:r>
              <a:endParaRPr lang="zh-CN" altLang="en-US" sz="2400" dirty="0">
                <a:latin typeface="+mn-ea"/>
              </a:endParaRP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5527217" y="3978282"/>
              <a:ext cx="4122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+mn-ea"/>
                </a:rPr>
                <a:t>+</a:t>
              </a:r>
              <a:endParaRPr lang="zh-CN" altLang="en-US" sz="2400" dirty="0">
                <a:latin typeface="+mn-ea"/>
              </a:endParaRPr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6056431" y="4643075"/>
              <a:ext cx="2664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err="1">
                  <a:latin typeface="+mn-ea"/>
                </a:rPr>
                <a:t>i</a:t>
              </a:r>
              <a:endParaRPr lang="zh-CN" altLang="en-US" sz="2400" dirty="0">
                <a:latin typeface="+mn-ea"/>
              </a:endParaRP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5101420" y="4648907"/>
              <a:ext cx="2664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err="1">
                  <a:latin typeface="+mn-ea"/>
                </a:rPr>
                <a:t>i</a:t>
              </a:r>
              <a:endParaRPr lang="zh-CN" altLang="en-US" sz="2400" dirty="0">
                <a:latin typeface="+mn-ea"/>
              </a:endParaRPr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7090237" y="4049798"/>
              <a:ext cx="2664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err="1">
                  <a:latin typeface="+mn-ea"/>
                </a:rPr>
                <a:t>i</a:t>
              </a:r>
              <a:endParaRPr lang="zh-CN" altLang="en-US" sz="2400" dirty="0">
                <a:latin typeface="+mn-ea"/>
              </a:endParaRPr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6251781" y="269577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+mn-ea"/>
                </a:rPr>
                <a:t>E</a:t>
              </a:r>
              <a:endParaRPr lang="zh-CN" altLang="en-US" sz="2400" dirty="0">
                <a:latin typeface="+mn-ea"/>
              </a:endParaRPr>
            </a:p>
          </p:txBody>
        </p:sp>
        <p:cxnSp>
          <p:nvCxnSpPr>
            <p:cNvPr id="101" name="直接连接符 100"/>
            <p:cNvCxnSpPr>
              <a:stCxn id="100" idx="2"/>
              <a:endCxn id="103" idx="0"/>
            </p:cNvCxnSpPr>
            <p:nvPr/>
          </p:nvCxnSpPr>
          <p:spPr>
            <a:xfrm flipH="1">
              <a:off x="5724782" y="3157435"/>
              <a:ext cx="704291" cy="21778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>
              <a:stCxn id="100" idx="2"/>
              <a:endCxn id="95" idx="0"/>
            </p:cNvCxnSpPr>
            <p:nvPr/>
          </p:nvCxnSpPr>
          <p:spPr>
            <a:xfrm>
              <a:off x="6429073" y="3157435"/>
              <a:ext cx="6114" cy="18580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文本框 102"/>
            <p:cNvSpPr txBox="1"/>
            <p:nvPr/>
          </p:nvSpPr>
          <p:spPr>
            <a:xfrm>
              <a:off x="5547490" y="337522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+mn-ea"/>
                </a:rPr>
                <a:t>E</a:t>
              </a:r>
              <a:endParaRPr lang="zh-CN" altLang="en-US" sz="2400" dirty="0">
                <a:latin typeface="+mn-ea"/>
              </a:endParaRPr>
            </a:p>
          </p:txBody>
        </p:sp>
        <p:cxnSp>
          <p:nvCxnSpPr>
            <p:cNvPr id="104" name="直接连接符 103"/>
            <p:cNvCxnSpPr>
              <a:stCxn id="100" idx="2"/>
              <a:endCxn id="94" idx="0"/>
            </p:cNvCxnSpPr>
            <p:nvPr/>
          </p:nvCxnSpPr>
          <p:spPr>
            <a:xfrm>
              <a:off x="6429073" y="3157435"/>
              <a:ext cx="752364" cy="2217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文本框 104"/>
            <p:cNvSpPr txBox="1"/>
            <p:nvPr/>
          </p:nvSpPr>
          <p:spPr>
            <a:xfrm>
              <a:off x="5055436" y="4013177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+mn-ea"/>
                </a:rPr>
                <a:t>E</a:t>
              </a:r>
              <a:endParaRPr lang="zh-CN" altLang="en-US" sz="2400" dirty="0">
                <a:latin typeface="+mn-ea"/>
              </a:endParaRPr>
            </a:p>
          </p:txBody>
        </p:sp>
        <p:sp>
          <p:nvSpPr>
            <p:cNvPr id="106" name="文本框 105"/>
            <p:cNvSpPr txBox="1"/>
            <p:nvPr/>
          </p:nvSpPr>
          <p:spPr>
            <a:xfrm>
              <a:off x="6016838" y="4008854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+mn-ea"/>
                </a:rPr>
                <a:t>E</a:t>
              </a:r>
              <a:endParaRPr lang="zh-CN" altLang="en-US" sz="2400" dirty="0">
                <a:latin typeface="+mn-ea"/>
              </a:endParaRPr>
            </a:p>
          </p:txBody>
        </p:sp>
        <p:cxnSp>
          <p:nvCxnSpPr>
            <p:cNvPr id="107" name="直接连接符 106"/>
            <p:cNvCxnSpPr>
              <a:stCxn id="103" idx="2"/>
              <a:endCxn id="105" idx="0"/>
            </p:cNvCxnSpPr>
            <p:nvPr/>
          </p:nvCxnSpPr>
          <p:spPr>
            <a:xfrm flipH="1">
              <a:off x="5232728" y="3836885"/>
              <a:ext cx="492054" cy="17629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>
              <a:stCxn id="103" idx="2"/>
              <a:endCxn id="96" idx="0"/>
            </p:cNvCxnSpPr>
            <p:nvPr/>
          </p:nvCxnSpPr>
          <p:spPr>
            <a:xfrm>
              <a:off x="5724782" y="3836885"/>
              <a:ext cx="8581" cy="1413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>
              <a:stCxn id="103" idx="2"/>
              <a:endCxn id="106" idx="0"/>
            </p:cNvCxnSpPr>
            <p:nvPr/>
          </p:nvCxnSpPr>
          <p:spPr>
            <a:xfrm>
              <a:off x="5724782" y="3836885"/>
              <a:ext cx="469348" cy="17196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>
              <a:endCxn id="99" idx="0"/>
            </p:cNvCxnSpPr>
            <p:nvPr/>
          </p:nvCxnSpPr>
          <p:spPr>
            <a:xfrm flipH="1">
              <a:off x="7223447" y="3867881"/>
              <a:ext cx="4674" cy="1819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>
              <a:stCxn id="105" idx="2"/>
              <a:endCxn id="98" idx="0"/>
            </p:cNvCxnSpPr>
            <p:nvPr/>
          </p:nvCxnSpPr>
          <p:spPr>
            <a:xfrm>
              <a:off x="5232728" y="4474842"/>
              <a:ext cx="1902" cy="1740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>
              <a:stCxn id="106" idx="2"/>
              <a:endCxn id="97" idx="0"/>
            </p:cNvCxnSpPr>
            <p:nvPr/>
          </p:nvCxnSpPr>
          <p:spPr>
            <a:xfrm flipH="1">
              <a:off x="6189641" y="4470519"/>
              <a:ext cx="4489" cy="1725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8484303" y="3116797"/>
            <a:ext cx="3382471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</a:rPr>
              <a:t>优先级，结合性</a:t>
            </a:r>
            <a:endParaRPr lang="en-US" altLang="zh-CN" sz="2800" dirty="0">
              <a:solidFill>
                <a:srgbClr val="C00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C00000"/>
                </a:solidFill>
              </a:rPr>
              <a:t>* /  </a:t>
            </a:r>
            <a:r>
              <a:rPr lang="zh-CN" altLang="en-US" sz="2400" dirty="0">
                <a:solidFill>
                  <a:srgbClr val="C00000"/>
                </a:solidFill>
              </a:rPr>
              <a:t>优先于 </a:t>
            </a:r>
            <a:r>
              <a:rPr lang="en-US" altLang="zh-CN" sz="2400" dirty="0">
                <a:solidFill>
                  <a:srgbClr val="C00000"/>
                </a:solidFill>
              </a:rPr>
              <a:t>+ /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C00000"/>
                </a:solidFill>
              </a:rPr>
              <a:t>左结合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</a:rPr>
              <a:t>9+5+2=(9+5)+2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</a:rPr>
              <a:t>9-5-2=(9-5)-2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C00000"/>
                </a:solidFill>
              </a:rPr>
              <a:t>右结合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</a:rPr>
              <a:t>a=b=2+3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2.5 </a:t>
            </a:r>
            <a:r>
              <a:rPr lang="zh-CN" altLang="en-US" dirty="0"/>
              <a:t>上下文无关文法及其语法树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语言的二义性</a:t>
            </a:r>
            <a:endParaRPr lang="en-US" altLang="zh-CN" sz="3200" dirty="0"/>
          </a:p>
          <a:p>
            <a:pPr lvl="1"/>
            <a:r>
              <a:rPr lang="zh-CN" altLang="en-US" sz="2600" dirty="0">
                <a:solidFill>
                  <a:schemeClr val="tx1"/>
                </a:solidFill>
              </a:rPr>
              <a:t>文法的二义性，并不等同于语言的二义性。</a:t>
            </a:r>
            <a:endParaRPr lang="en-US" altLang="zh-CN" sz="2600" dirty="0">
              <a:solidFill>
                <a:schemeClr val="tx1"/>
              </a:solidFill>
            </a:endParaRPr>
          </a:p>
          <a:p>
            <a:pPr lvl="1"/>
            <a:r>
              <a:rPr lang="zh-CN" altLang="en-US" sz="2600" dirty="0">
                <a:solidFill>
                  <a:schemeClr val="tx1"/>
                </a:solidFill>
              </a:rPr>
              <a:t>因为二义性文法</a:t>
            </a:r>
            <a:r>
              <a:rPr lang="en-US" altLang="zh-CN" sz="2600" dirty="0">
                <a:solidFill>
                  <a:schemeClr val="tx1"/>
                </a:solidFill>
              </a:rPr>
              <a:t>G</a:t>
            </a:r>
            <a:r>
              <a:rPr lang="zh-CN" altLang="en-US" sz="2600" dirty="0">
                <a:solidFill>
                  <a:schemeClr val="tx1"/>
                </a:solidFill>
              </a:rPr>
              <a:t>，可能存在与之等价的无二义性的文法</a:t>
            </a:r>
            <a:r>
              <a:rPr lang="en-US" altLang="zh-CN" sz="2600" dirty="0">
                <a:solidFill>
                  <a:schemeClr val="tx1"/>
                </a:solidFill>
              </a:rPr>
              <a:t>G′</a:t>
            </a:r>
            <a:r>
              <a:rPr lang="zh-CN" altLang="en-US" sz="2600" dirty="0">
                <a:solidFill>
                  <a:schemeClr val="tx1"/>
                </a:solidFill>
              </a:rPr>
              <a:t>，即</a:t>
            </a:r>
            <a:r>
              <a:rPr lang="en-US" altLang="zh-CN" sz="2600" dirty="0">
                <a:solidFill>
                  <a:schemeClr val="tx1"/>
                </a:solidFill>
              </a:rPr>
              <a:t>L(G)</a:t>
            </a:r>
            <a:r>
              <a:rPr lang="zh-CN" altLang="en-US" sz="2600" dirty="0">
                <a:solidFill>
                  <a:schemeClr val="tx1"/>
                </a:solidFill>
              </a:rPr>
              <a:t>＝</a:t>
            </a:r>
            <a:r>
              <a:rPr lang="en-US" altLang="zh-CN" sz="2600" dirty="0">
                <a:solidFill>
                  <a:schemeClr val="tx1"/>
                </a:solidFill>
              </a:rPr>
              <a:t>L(G′</a:t>
            </a:r>
            <a:r>
              <a:rPr lang="zh-CN" altLang="en-US" sz="2600" dirty="0">
                <a:solidFill>
                  <a:schemeClr val="tx1"/>
                </a:solidFill>
              </a:rPr>
              <a:t>）。</a:t>
            </a:r>
            <a:endParaRPr lang="en-US" altLang="zh-CN" sz="2600" dirty="0">
              <a:solidFill>
                <a:schemeClr val="tx1"/>
              </a:solidFill>
            </a:endParaRPr>
          </a:p>
          <a:p>
            <a:pPr lvl="1"/>
            <a:r>
              <a:rPr lang="zh-CN" altLang="en-US" sz="2600" dirty="0">
                <a:solidFill>
                  <a:schemeClr val="tx1"/>
                </a:solidFill>
              </a:rPr>
              <a:t>如果一个语言不存在无二义性的文法，则称该语言是先天二义性的。 </a:t>
            </a:r>
            <a:endParaRPr lang="en-US" altLang="zh-CN" sz="2600" dirty="0">
              <a:solidFill>
                <a:schemeClr val="tx1"/>
              </a:solidFill>
            </a:endParaRPr>
          </a:p>
          <a:p>
            <a:r>
              <a:rPr lang="zh-CN" altLang="en-US" sz="3200" dirty="0">
                <a:solidFill>
                  <a:schemeClr val="tx1"/>
                </a:solidFill>
              </a:rPr>
              <a:t>二义性问题是不可判定问题，即不存在一个算法，它能在有限步骤内，确切地判定一个文法是否是二义的</a:t>
            </a:r>
            <a:endParaRPr lang="zh-CN" altLang="en-US" sz="3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2.5 </a:t>
            </a:r>
            <a:r>
              <a:rPr lang="zh-CN" altLang="en-US" dirty="0"/>
              <a:t>上下文无关文法及其语法树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3" y="942764"/>
            <a:ext cx="6498872" cy="5334050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定义表达式的无二义性文法</a:t>
            </a:r>
            <a:r>
              <a:rPr lang="en-US" altLang="zh-CN" sz="3200" dirty="0"/>
              <a:t>G[E]:</a:t>
            </a:r>
            <a:endParaRPr lang="en-US" altLang="zh-CN" sz="3200" dirty="0"/>
          </a:p>
          <a:p>
            <a:pPr marL="0" indent="0" algn="l" eaLnBrk="1" hangingPunct="1">
              <a:lnSpc>
                <a:spcPct val="110000"/>
              </a:lnSpc>
              <a:spcBef>
                <a:spcPct val="20000"/>
              </a:spcBef>
              <a:buNone/>
            </a:pPr>
            <a:r>
              <a:rPr kumimoji="1" lang="en-US" altLang="zh-CN" sz="2800" dirty="0">
                <a:latin typeface="+mn-ea"/>
                <a:ea typeface="+mn-ea"/>
              </a:rPr>
              <a:t>   E→T | E+T</a:t>
            </a:r>
            <a:endParaRPr kumimoji="1" lang="en-US" altLang="zh-CN" sz="2800" dirty="0">
              <a:latin typeface="+mn-ea"/>
              <a:ea typeface="+mn-ea"/>
            </a:endParaRPr>
          </a:p>
          <a:p>
            <a:pPr marL="0" indent="0" algn="l" eaLnBrk="1" hangingPunct="1">
              <a:lnSpc>
                <a:spcPct val="110000"/>
              </a:lnSpc>
              <a:spcBef>
                <a:spcPct val="20000"/>
              </a:spcBef>
              <a:buNone/>
            </a:pPr>
            <a:r>
              <a:rPr kumimoji="1" lang="en-US" altLang="zh-CN" sz="2800" dirty="0">
                <a:latin typeface="+mn-ea"/>
                <a:ea typeface="+mn-ea"/>
              </a:rPr>
              <a:t>   T→F | T</a:t>
            </a:r>
            <a:r>
              <a:rPr kumimoji="1" lang="zh-CN" altLang="en-US" sz="2800" dirty="0">
                <a:latin typeface="+mn-ea"/>
                <a:ea typeface="+mn-ea"/>
              </a:rPr>
              <a:t>＊</a:t>
            </a:r>
            <a:r>
              <a:rPr kumimoji="1" lang="en-US" altLang="zh-CN" sz="2800" dirty="0">
                <a:latin typeface="+mn-ea"/>
                <a:ea typeface="+mn-ea"/>
              </a:rPr>
              <a:t>F</a:t>
            </a:r>
            <a:endParaRPr kumimoji="1" lang="en-US" altLang="zh-CN" sz="2800" dirty="0">
              <a:latin typeface="+mn-ea"/>
              <a:ea typeface="+mn-ea"/>
            </a:endParaRPr>
          </a:p>
          <a:p>
            <a:pPr marL="0" indent="0" algn="l" eaLnBrk="1" hangingPunct="1">
              <a:lnSpc>
                <a:spcPct val="110000"/>
              </a:lnSpc>
              <a:spcBef>
                <a:spcPct val="20000"/>
              </a:spcBef>
              <a:buNone/>
            </a:pPr>
            <a:r>
              <a:rPr kumimoji="1" lang="en-US" altLang="zh-CN" sz="2800" dirty="0">
                <a:latin typeface="+mn-ea"/>
                <a:ea typeface="+mn-ea"/>
              </a:rPr>
              <a:t>   F→ (E) | </a:t>
            </a:r>
            <a:r>
              <a:rPr kumimoji="1" lang="en-US" altLang="zh-CN" sz="2800" dirty="0" err="1">
                <a:latin typeface="+mn-ea"/>
                <a:ea typeface="+mn-ea"/>
              </a:rPr>
              <a:t>i</a:t>
            </a:r>
            <a:r>
              <a:rPr kumimoji="1" lang="zh-CN" altLang="en-US" sz="2800" dirty="0">
                <a:latin typeface="宋体" panose="02010600030101010101" pitchFamily="2" charset="-122"/>
              </a:rPr>
              <a:t>　</a:t>
            </a:r>
            <a:endParaRPr kumimoji="1" lang="en-US" altLang="zh-CN" sz="2800" dirty="0">
              <a:latin typeface="宋体" panose="02010600030101010101" pitchFamily="2" charset="-122"/>
            </a:endParaRPr>
          </a:p>
          <a:p>
            <a:pPr marL="0" indent="0" algn="l" eaLnBrk="1" hangingPunct="1">
              <a:lnSpc>
                <a:spcPct val="110000"/>
              </a:lnSpc>
              <a:spcBef>
                <a:spcPct val="20000"/>
              </a:spcBef>
              <a:buNone/>
            </a:pPr>
            <a:r>
              <a:rPr kumimoji="1" lang="en-US" altLang="zh-CN" sz="2800" dirty="0">
                <a:latin typeface="宋体" panose="02010600030101010101" pitchFamily="2" charset="-122"/>
              </a:rPr>
              <a:t>  </a:t>
            </a:r>
            <a:r>
              <a:rPr kumimoji="1" lang="zh-CN" altLang="en-US" sz="2800" dirty="0">
                <a:latin typeface="宋体" panose="02010600030101010101" pitchFamily="2" charset="-122"/>
              </a:rPr>
              <a:t>注：</a:t>
            </a:r>
            <a:r>
              <a:rPr kumimoji="1" lang="en-US" altLang="zh-CN" sz="2800" dirty="0">
                <a:latin typeface="宋体" panose="02010600030101010101" pitchFamily="2" charset="-122"/>
              </a:rPr>
              <a:t>&lt;</a:t>
            </a:r>
            <a:r>
              <a:rPr kumimoji="1" lang="zh-CN" altLang="en-US" sz="2800" dirty="0">
                <a:latin typeface="宋体" panose="02010600030101010101" pitchFamily="2" charset="-122"/>
              </a:rPr>
              <a:t>表达式</a:t>
            </a:r>
            <a:r>
              <a:rPr kumimoji="1" lang="en-US" altLang="zh-CN" sz="2800" dirty="0">
                <a:latin typeface="宋体" panose="02010600030101010101" pitchFamily="2" charset="-122"/>
              </a:rPr>
              <a:t>&gt;&lt;</a:t>
            </a:r>
            <a:r>
              <a:rPr kumimoji="1" lang="zh-CN" altLang="en-US" sz="2800" dirty="0">
                <a:latin typeface="宋体" panose="02010600030101010101" pitchFamily="2" charset="-122"/>
              </a:rPr>
              <a:t>项</a:t>
            </a:r>
            <a:r>
              <a:rPr kumimoji="1" lang="en-US" altLang="zh-CN" sz="2800" dirty="0">
                <a:latin typeface="宋体" panose="02010600030101010101" pitchFamily="2" charset="-122"/>
              </a:rPr>
              <a:t>&gt;&lt;</a:t>
            </a:r>
            <a:r>
              <a:rPr kumimoji="1" lang="zh-CN" altLang="en-US" sz="2800" dirty="0">
                <a:latin typeface="宋体" panose="02010600030101010101" pitchFamily="2" charset="-122"/>
              </a:rPr>
              <a:t>因子</a:t>
            </a:r>
            <a:r>
              <a:rPr kumimoji="1" lang="en-US" altLang="zh-CN" sz="2800" dirty="0">
                <a:latin typeface="宋体" panose="02010600030101010101" pitchFamily="2" charset="-122"/>
              </a:rPr>
              <a:t>&gt;</a:t>
            </a:r>
            <a:endParaRPr kumimoji="1" lang="en-US" altLang="zh-CN" sz="2800" dirty="0">
              <a:latin typeface="宋体" panose="02010600030101010101" pitchFamily="2" charset="-122"/>
            </a:endParaRPr>
          </a:p>
          <a:p>
            <a:r>
              <a:rPr lang="en-US" altLang="zh-CN" sz="3200" dirty="0" err="1"/>
              <a:t>i</a:t>
            </a:r>
            <a:r>
              <a:rPr lang="en-US" altLang="zh-CN" sz="3200" dirty="0"/>
              <a:t> + </a:t>
            </a:r>
            <a:r>
              <a:rPr lang="en-US" altLang="zh-CN" sz="3200" dirty="0" err="1"/>
              <a:t>i</a:t>
            </a:r>
            <a:r>
              <a:rPr lang="en-US" altLang="zh-CN" sz="3200" dirty="0"/>
              <a:t> * </a:t>
            </a:r>
            <a:r>
              <a:rPr lang="en-US" altLang="zh-CN" sz="3200" dirty="0" err="1"/>
              <a:t>i</a:t>
            </a:r>
            <a:r>
              <a:rPr lang="en-US" altLang="zh-CN" sz="3200" dirty="0"/>
              <a:t> </a:t>
            </a:r>
            <a:r>
              <a:rPr lang="zh-CN" altLang="en-US" sz="3200" dirty="0"/>
              <a:t>的语法树：</a:t>
            </a:r>
            <a:endParaRPr lang="zh-CN" altLang="en-US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grpSp>
        <p:nvGrpSpPr>
          <p:cNvPr id="15" name="组合 14"/>
          <p:cNvGrpSpPr/>
          <p:nvPr/>
        </p:nvGrpSpPr>
        <p:grpSpPr>
          <a:xfrm>
            <a:off x="7429810" y="1803637"/>
            <a:ext cx="2283982" cy="3250726"/>
            <a:chOff x="7522798" y="1256979"/>
            <a:chExt cx="2283982" cy="3250726"/>
          </a:xfrm>
        </p:grpSpPr>
        <p:sp>
          <p:nvSpPr>
            <p:cNvPr id="44" name="文本框 43"/>
            <p:cNvSpPr txBox="1"/>
            <p:nvPr/>
          </p:nvSpPr>
          <p:spPr>
            <a:xfrm>
              <a:off x="8982659" y="1940359"/>
              <a:ext cx="360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+mn-ea"/>
                </a:rPr>
                <a:t>T</a:t>
              </a:r>
              <a:endParaRPr lang="zh-CN" altLang="en-US" sz="2400" dirty="0">
                <a:latin typeface="+mn-ea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8205143" y="1904450"/>
              <a:ext cx="4122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+mn-ea"/>
                </a:rPr>
                <a:t>+</a:t>
              </a:r>
              <a:endParaRPr lang="zh-CN" altLang="en-US" sz="2400" dirty="0">
                <a:latin typeface="+mn-ea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8993571" y="2570487"/>
              <a:ext cx="3241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+mn-ea"/>
                </a:rPr>
                <a:t>*</a:t>
              </a:r>
              <a:endParaRPr lang="zh-CN" altLang="en-US" sz="2400" dirty="0">
                <a:latin typeface="+mn-ea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9507287" y="3142292"/>
              <a:ext cx="2664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err="1">
                  <a:latin typeface="+mn-ea"/>
                </a:rPr>
                <a:t>i</a:t>
              </a:r>
              <a:endParaRPr lang="zh-CN" altLang="en-US" sz="2400" dirty="0">
                <a:latin typeface="+mn-ea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8546124" y="4046040"/>
              <a:ext cx="2664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err="1">
                  <a:latin typeface="+mn-ea"/>
                </a:rPr>
                <a:t>i</a:t>
              </a:r>
              <a:endParaRPr lang="zh-CN" altLang="en-US" sz="2400" dirty="0">
                <a:latin typeface="+mn-ea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7570086" y="4029092"/>
              <a:ext cx="2664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err="1">
                  <a:latin typeface="+mn-ea"/>
                </a:rPr>
                <a:t>i</a:t>
              </a:r>
              <a:endParaRPr lang="zh-CN" altLang="en-US" sz="2400" dirty="0">
                <a:latin typeface="+mn-ea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8230295" y="1256979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+mn-ea"/>
                </a:rPr>
                <a:t>E</a:t>
              </a:r>
              <a:endParaRPr lang="zh-CN" altLang="en-US" sz="2400" dirty="0">
                <a:latin typeface="+mn-ea"/>
              </a:endParaRPr>
            </a:p>
          </p:txBody>
        </p:sp>
        <p:cxnSp>
          <p:nvCxnSpPr>
            <p:cNvPr id="59" name="直接连接符 58"/>
            <p:cNvCxnSpPr>
              <a:stCxn id="57" idx="2"/>
              <a:endCxn id="61" idx="0"/>
            </p:cNvCxnSpPr>
            <p:nvPr/>
          </p:nvCxnSpPr>
          <p:spPr>
            <a:xfrm flipH="1">
              <a:off x="7703296" y="1718644"/>
              <a:ext cx="704291" cy="21778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>
              <a:stCxn id="57" idx="2"/>
              <a:endCxn id="46" idx="0"/>
            </p:cNvCxnSpPr>
            <p:nvPr/>
          </p:nvCxnSpPr>
          <p:spPr>
            <a:xfrm>
              <a:off x="8407587" y="1718644"/>
              <a:ext cx="3702" cy="18580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/>
            <p:cNvSpPr txBox="1"/>
            <p:nvPr/>
          </p:nvSpPr>
          <p:spPr>
            <a:xfrm>
              <a:off x="7526004" y="1936429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+mn-ea"/>
                </a:rPr>
                <a:t>E</a:t>
              </a:r>
              <a:endParaRPr lang="zh-CN" altLang="en-US" sz="2400" dirty="0">
                <a:latin typeface="+mn-ea"/>
              </a:endParaRPr>
            </a:p>
          </p:txBody>
        </p:sp>
        <p:cxnSp>
          <p:nvCxnSpPr>
            <p:cNvPr id="65" name="直接连接符 64"/>
            <p:cNvCxnSpPr>
              <a:stCxn id="57" idx="2"/>
              <a:endCxn id="44" idx="0"/>
            </p:cNvCxnSpPr>
            <p:nvPr/>
          </p:nvCxnSpPr>
          <p:spPr>
            <a:xfrm>
              <a:off x="8407587" y="1718644"/>
              <a:ext cx="755570" cy="2217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文本框 72"/>
            <p:cNvSpPr txBox="1"/>
            <p:nvPr/>
          </p:nvSpPr>
          <p:spPr>
            <a:xfrm>
              <a:off x="8506292" y="2512394"/>
              <a:ext cx="360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+mn-ea"/>
                </a:rPr>
                <a:t>T</a:t>
              </a:r>
              <a:endParaRPr lang="zh-CN" altLang="en-US" sz="2400" dirty="0">
                <a:latin typeface="+mn-ea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9452196" y="2508071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+mn-ea"/>
                </a:rPr>
                <a:t>F</a:t>
              </a:r>
              <a:endParaRPr lang="zh-CN" altLang="en-US" sz="2400" dirty="0">
                <a:latin typeface="+mn-ea"/>
              </a:endParaRPr>
            </a:p>
          </p:txBody>
        </p:sp>
        <p:cxnSp>
          <p:nvCxnSpPr>
            <p:cNvPr id="75" name="直接连接符 74"/>
            <p:cNvCxnSpPr>
              <a:stCxn id="44" idx="2"/>
              <a:endCxn id="73" idx="0"/>
            </p:cNvCxnSpPr>
            <p:nvPr/>
          </p:nvCxnSpPr>
          <p:spPr>
            <a:xfrm flipH="1">
              <a:off x="8686790" y="2402024"/>
              <a:ext cx="476367" cy="1103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>
              <a:stCxn id="44" idx="2"/>
              <a:endCxn id="47" idx="0"/>
            </p:cNvCxnSpPr>
            <p:nvPr/>
          </p:nvCxnSpPr>
          <p:spPr>
            <a:xfrm flipH="1">
              <a:off x="9155635" y="2402024"/>
              <a:ext cx="7522" cy="16846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>
              <a:stCxn id="44" idx="2"/>
              <a:endCxn id="74" idx="0"/>
            </p:cNvCxnSpPr>
            <p:nvPr/>
          </p:nvCxnSpPr>
          <p:spPr>
            <a:xfrm>
              <a:off x="9163157" y="2402024"/>
              <a:ext cx="466331" cy="10604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>
              <a:stCxn id="61" idx="2"/>
              <a:endCxn id="48" idx="0"/>
            </p:cNvCxnSpPr>
            <p:nvPr/>
          </p:nvCxnSpPr>
          <p:spPr>
            <a:xfrm>
              <a:off x="7703296" y="2398094"/>
              <a:ext cx="0" cy="11232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>
              <a:stCxn id="73" idx="2"/>
              <a:endCxn id="58" idx="0"/>
            </p:cNvCxnSpPr>
            <p:nvPr/>
          </p:nvCxnSpPr>
          <p:spPr>
            <a:xfrm flipH="1">
              <a:off x="8679334" y="2974059"/>
              <a:ext cx="7456" cy="2462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>
              <a:stCxn id="74" idx="2"/>
              <a:endCxn id="54" idx="0"/>
            </p:cNvCxnSpPr>
            <p:nvPr/>
          </p:nvCxnSpPr>
          <p:spPr>
            <a:xfrm>
              <a:off x="9629488" y="2969736"/>
              <a:ext cx="11009" cy="1725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本框 47"/>
            <p:cNvSpPr txBox="1"/>
            <p:nvPr/>
          </p:nvSpPr>
          <p:spPr>
            <a:xfrm>
              <a:off x="7522798" y="2510415"/>
              <a:ext cx="360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+mn-ea"/>
                </a:rPr>
                <a:t>T</a:t>
              </a:r>
              <a:endParaRPr lang="zh-CN" altLang="en-US" sz="2400" dirty="0">
                <a:latin typeface="+mn-ea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7531531" y="3200996"/>
              <a:ext cx="3481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+mn-ea"/>
                </a:rPr>
                <a:t>F</a:t>
              </a:r>
              <a:endParaRPr lang="zh-CN" altLang="en-US" sz="2400" dirty="0">
                <a:latin typeface="+mn-ea"/>
              </a:endParaRPr>
            </a:p>
          </p:txBody>
        </p:sp>
        <p:cxnSp>
          <p:nvCxnSpPr>
            <p:cNvPr id="50" name="直接连接符 49"/>
            <p:cNvCxnSpPr>
              <a:stCxn id="48" idx="2"/>
              <a:endCxn id="49" idx="0"/>
            </p:cNvCxnSpPr>
            <p:nvPr/>
          </p:nvCxnSpPr>
          <p:spPr>
            <a:xfrm>
              <a:off x="7703296" y="2972080"/>
              <a:ext cx="2321" cy="22891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>
              <a:stCxn id="49" idx="2"/>
              <a:endCxn id="56" idx="0"/>
            </p:cNvCxnSpPr>
            <p:nvPr/>
          </p:nvCxnSpPr>
          <p:spPr>
            <a:xfrm flipH="1">
              <a:off x="7703296" y="3662661"/>
              <a:ext cx="2321" cy="3664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文本框 57"/>
            <p:cNvSpPr txBox="1"/>
            <p:nvPr/>
          </p:nvSpPr>
          <p:spPr>
            <a:xfrm>
              <a:off x="8505248" y="3220329"/>
              <a:ext cx="3481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+mn-ea"/>
                </a:rPr>
                <a:t>F</a:t>
              </a:r>
              <a:endParaRPr lang="zh-CN" altLang="en-US" sz="2400" dirty="0">
                <a:latin typeface="+mn-ea"/>
              </a:endParaRPr>
            </a:p>
          </p:txBody>
        </p:sp>
        <p:cxnSp>
          <p:nvCxnSpPr>
            <p:cNvPr id="62" name="直接连接符 61"/>
            <p:cNvCxnSpPr>
              <a:stCxn id="58" idx="2"/>
              <a:endCxn id="55" idx="0"/>
            </p:cNvCxnSpPr>
            <p:nvPr/>
          </p:nvCxnSpPr>
          <p:spPr>
            <a:xfrm>
              <a:off x="8679334" y="3681994"/>
              <a:ext cx="0" cy="3640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31"/>
          <p:cNvSpPr txBox="1"/>
          <p:nvPr/>
        </p:nvSpPr>
        <p:spPr>
          <a:xfrm>
            <a:off x="487822" y="5493949"/>
            <a:ext cx="60057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注：原文法为 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E→E+E︱E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＊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E︱(E) | 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2.1 </a:t>
            </a:r>
            <a:r>
              <a:rPr lang="zh-CN" altLang="en-US" b="1" dirty="0"/>
              <a:t>文法的直观概念</a:t>
            </a:r>
            <a:r>
              <a:rPr lang="en-US" altLang="zh-CN" b="1" dirty="0"/>
              <a:t>-</a:t>
            </a:r>
            <a:r>
              <a:rPr lang="zh-CN" altLang="en-US" b="1" dirty="0"/>
              <a:t>从自然语言説起</a:t>
            </a:r>
            <a:endParaRPr lang="zh-CN" altLang="en-US" b="1" dirty="0"/>
          </a:p>
          <a:p>
            <a:pPr>
              <a:lnSpc>
                <a:spcPct val="160000"/>
              </a:lnSpc>
              <a:defRPr/>
            </a:pPr>
            <a:r>
              <a:rPr lang="en-US" altLang="zh-CN" b="1" dirty="0"/>
              <a:t> 2.2</a:t>
            </a:r>
            <a:r>
              <a:rPr lang="zh-CN" altLang="en-US" b="1" dirty="0"/>
              <a:t> 符号和符号串</a:t>
            </a:r>
            <a:r>
              <a:rPr lang="en-US" altLang="zh-CN" b="1" dirty="0"/>
              <a:t>-</a:t>
            </a:r>
            <a:r>
              <a:rPr lang="zh-CN" altLang="en-US" b="1" dirty="0"/>
              <a:t>文法的基本要素</a:t>
            </a:r>
            <a:endParaRPr lang="zh-CN" altLang="en-US" b="1" dirty="0"/>
          </a:p>
          <a:p>
            <a:pPr>
              <a:lnSpc>
                <a:spcPct val="170000"/>
              </a:lnSpc>
              <a:defRPr/>
            </a:pPr>
            <a:r>
              <a:rPr lang="en-US" altLang="zh-CN" b="1" dirty="0"/>
              <a:t> 2.3 </a:t>
            </a:r>
            <a:r>
              <a:rPr lang="zh-CN" altLang="en-US" b="1" dirty="0"/>
              <a:t>文法和语言的形式化定义</a:t>
            </a:r>
            <a:endParaRPr lang="zh-CN" altLang="en-US" b="1" dirty="0"/>
          </a:p>
          <a:p>
            <a:pPr>
              <a:lnSpc>
                <a:spcPct val="18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2.4 </a:t>
            </a:r>
            <a:r>
              <a:rPr lang="zh-CN" altLang="en-US" b="1" dirty="0"/>
              <a:t>文法的类型</a:t>
            </a:r>
            <a:r>
              <a:rPr lang="en-US" altLang="zh-CN" b="1" dirty="0"/>
              <a:t>-0</a:t>
            </a:r>
            <a:r>
              <a:rPr lang="zh-CN" altLang="en-US" b="1" dirty="0"/>
              <a:t>型文法、</a:t>
            </a:r>
            <a:r>
              <a:rPr lang="en-US" altLang="zh-CN" b="1" dirty="0"/>
              <a:t>1</a:t>
            </a:r>
            <a:r>
              <a:rPr lang="zh-CN" altLang="en-US" b="1" dirty="0"/>
              <a:t>型文法、</a:t>
            </a:r>
            <a:r>
              <a:rPr lang="en-US" altLang="zh-CN" b="1" dirty="0"/>
              <a:t>2</a:t>
            </a:r>
            <a:r>
              <a:rPr lang="zh-CN" altLang="en-US" b="1" dirty="0"/>
              <a:t>型文法和</a:t>
            </a:r>
            <a:r>
              <a:rPr lang="en-US" altLang="zh-CN" b="1" dirty="0"/>
              <a:t>3</a:t>
            </a:r>
            <a:r>
              <a:rPr lang="zh-CN" altLang="en-US" b="1" dirty="0"/>
              <a:t>型文法</a:t>
            </a:r>
            <a:endParaRPr lang="zh-CN" altLang="en-US" b="1" dirty="0"/>
          </a:p>
          <a:p>
            <a:pPr>
              <a:lnSpc>
                <a:spcPct val="16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2.5</a:t>
            </a:r>
            <a:r>
              <a:rPr lang="zh-CN" altLang="en-US" b="1" dirty="0"/>
              <a:t>上下文无关文法及其语法树</a:t>
            </a:r>
            <a:r>
              <a:rPr lang="en-US" altLang="zh-CN" b="1" dirty="0"/>
              <a:t>-</a:t>
            </a:r>
            <a:r>
              <a:rPr lang="zh-CN" altLang="en-US" b="1" dirty="0"/>
              <a:t>程序语言的描述工具</a:t>
            </a:r>
            <a:endParaRPr lang="en-US" altLang="zh-CN" b="1" dirty="0"/>
          </a:p>
          <a:p>
            <a:pPr>
              <a:lnSpc>
                <a:spcPct val="17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u="sng" dirty="0">
                <a:solidFill>
                  <a:srgbClr val="C00000"/>
                </a:solidFill>
              </a:rPr>
              <a:t>2.6</a:t>
            </a:r>
            <a:r>
              <a:rPr lang="zh-CN" altLang="en-US" b="1" u="sng" dirty="0">
                <a:solidFill>
                  <a:srgbClr val="C00000"/>
                </a:solidFill>
              </a:rPr>
              <a:t> 句型的分析</a:t>
            </a:r>
            <a:r>
              <a:rPr lang="en-US" altLang="zh-CN" b="1" u="sng" dirty="0">
                <a:solidFill>
                  <a:srgbClr val="C00000"/>
                </a:solidFill>
              </a:rPr>
              <a:t>-</a:t>
            </a:r>
            <a:r>
              <a:rPr lang="zh-CN" altLang="en-US" b="1" u="sng" dirty="0">
                <a:solidFill>
                  <a:srgbClr val="C00000"/>
                </a:solidFill>
              </a:rPr>
              <a:t>文法推导和归约</a:t>
            </a:r>
            <a:endParaRPr lang="zh-CN" altLang="en-US" b="1" u="sng" dirty="0">
              <a:solidFill>
                <a:srgbClr val="C00000"/>
              </a:solidFill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2.7</a:t>
            </a:r>
            <a:r>
              <a:rPr lang="zh-CN" altLang="en-US" b="1" dirty="0"/>
              <a:t> 补充说明</a:t>
            </a:r>
            <a:r>
              <a:rPr lang="en-US" altLang="zh-CN" b="1" dirty="0"/>
              <a:t>-</a:t>
            </a:r>
            <a:r>
              <a:rPr lang="zh-CN" altLang="en-US" b="1" dirty="0"/>
              <a:t>文法中的多余规则和</a:t>
            </a:r>
            <a:r>
              <a:rPr lang="en-US" altLang="zh-CN" b="1" dirty="0"/>
              <a:t>epsilon (ε) </a:t>
            </a:r>
            <a:r>
              <a:rPr lang="zh-CN" altLang="en-US" b="1" dirty="0"/>
              <a:t>规则</a:t>
            </a:r>
            <a:endParaRPr lang="zh-CN" altLang="en-US" b="1" dirty="0"/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2.8 </a:t>
            </a:r>
            <a:r>
              <a:rPr lang="zh-CN" altLang="en-US" b="1" dirty="0"/>
              <a:t>例题</a:t>
            </a: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2.6 </a:t>
            </a:r>
            <a:r>
              <a:rPr lang="zh-CN" altLang="en-US" dirty="0"/>
              <a:t>句型的分析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假设文法</a:t>
            </a:r>
            <a:r>
              <a:rPr lang="en-US" altLang="zh-CN" dirty="0"/>
              <a:t>G[S]</a:t>
            </a:r>
            <a:r>
              <a:rPr lang="zh-CN" altLang="en-US" dirty="0"/>
              <a:t>是语言</a:t>
            </a:r>
            <a:r>
              <a:rPr lang="en-US" altLang="zh-CN" dirty="0"/>
              <a:t>L</a:t>
            </a:r>
            <a:r>
              <a:rPr lang="zh-CN" altLang="en-US" dirty="0"/>
              <a:t>之文法，即</a:t>
            </a:r>
            <a:r>
              <a:rPr lang="en-US" altLang="zh-CN" dirty="0"/>
              <a:t>L(G)</a:t>
            </a:r>
            <a:r>
              <a:rPr lang="zh-CN" altLang="en-US" dirty="0"/>
              <a:t>＝</a:t>
            </a:r>
            <a:r>
              <a:rPr lang="en-US" altLang="zh-CN" dirty="0"/>
              <a:t>L</a:t>
            </a:r>
            <a:r>
              <a:rPr lang="zh-CN" altLang="en-US" dirty="0"/>
              <a:t>，则“</a:t>
            </a:r>
            <a:r>
              <a:rPr lang="zh-CN" altLang="en-US" dirty="0">
                <a:solidFill>
                  <a:srgbClr val="FF0000"/>
                </a:solidFill>
              </a:rPr>
              <a:t>符号串</a:t>
            </a:r>
            <a:r>
              <a:rPr lang="en-US" altLang="zh-CN" dirty="0">
                <a:solidFill>
                  <a:srgbClr val="FF0000"/>
                </a:solidFill>
              </a:rPr>
              <a:t>α</a:t>
            </a:r>
            <a:r>
              <a:rPr lang="zh-CN" altLang="en-US" dirty="0">
                <a:solidFill>
                  <a:srgbClr val="FF0000"/>
                </a:solidFill>
              </a:rPr>
              <a:t>是否符合语言</a:t>
            </a:r>
            <a:r>
              <a:rPr lang="en-US" altLang="zh-CN" dirty="0">
                <a:solidFill>
                  <a:srgbClr val="FF0000"/>
                </a:solidFill>
              </a:rPr>
              <a:t>L</a:t>
            </a:r>
            <a:r>
              <a:rPr lang="zh-CN" altLang="en-US" dirty="0">
                <a:solidFill>
                  <a:srgbClr val="FF0000"/>
                </a:solidFill>
              </a:rPr>
              <a:t>的语法</a:t>
            </a:r>
            <a:r>
              <a:rPr lang="zh-CN" altLang="en-US" dirty="0"/>
              <a:t>问题” 被等价地转化成“</a:t>
            </a:r>
            <a:r>
              <a:rPr lang="zh-CN" altLang="en-US" dirty="0">
                <a:solidFill>
                  <a:srgbClr val="FF0000"/>
                </a:solidFill>
              </a:rPr>
              <a:t>推导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rgbClr val="FF0000"/>
                </a:solidFill>
              </a:rPr>
              <a:t>归约</a:t>
            </a:r>
            <a:r>
              <a:rPr lang="zh-CN" altLang="en-US" dirty="0"/>
              <a:t>问题”，即：</a:t>
            </a:r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sz="2800" dirty="0"/>
              <a:t>推导法 </a:t>
            </a:r>
            <a:r>
              <a:rPr lang="en-US" altLang="zh-CN" sz="2800" dirty="0"/>
              <a:t>vs  </a:t>
            </a:r>
            <a:r>
              <a:rPr lang="zh-CN" altLang="en-US" sz="2800" dirty="0"/>
              <a:t>归约法</a:t>
            </a:r>
            <a:endParaRPr lang="en-US" altLang="zh-CN" sz="2800" dirty="0"/>
          </a:p>
          <a:p>
            <a:r>
              <a:rPr lang="zh-CN" altLang="en-US" sz="2800" dirty="0"/>
              <a:t>自顶向下  </a:t>
            </a:r>
            <a:r>
              <a:rPr lang="en-US" altLang="zh-CN" sz="2800" dirty="0"/>
              <a:t>vs  </a:t>
            </a:r>
            <a:r>
              <a:rPr lang="zh-CN" altLang="en-US" sz="2800" dirty="0"/>
              <a:t>自底向上</a:t>
            </a:r>
            <a:endParaRPr lang="en-US" altLang="zh-CN" sz="2800" dirty="0"/>
          </a:p>
          <a:p>
            <a:r>
              <a:rPr lang="en-US" altLang="zh-CN" sz="2800" dirty="0" err="1"/>
              <a:t>Antlr</a:t>
            </a:r>
            <a:r>
              <a:rPr lang="en-US" altLang="zh-CN" sz="2800" dirty="0"/>
              <a:t> vs Bison</a:t>
            </a:r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 bwMode="auto">
          <a:xfrm>
            <a:off x="3634409" y="2312504"/>
            <a:ext cx="3429000" cy="990600"/>
            <a:chOff x="1700" y="2078"/>
            <a:chExt cx="2160" cy="624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1700" y="2078"/>
              <a:ext cx="2160" cy="624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7" name="Group 6"/>
            <p:cNvGrpSpPr/>
            <p:nvPr/>
          </p:nvGrpSpPr>
          <p:grpSpPr bwMode="auto">
            <a:xfrm>
              <a:off x="1810" y="2160"/>
              <a:ext cx="2030" cy="420"/>
              <a:chOff x="1540" y="2172"/>
              <a:chExt cx="2030" cy="420"/>
            </a:xfrm>
          </p:grpSpPr>
          <p:sp>
            <p:nvSpPr>
              <p:cNvPr id="8" name="Text Box 7"/>
              <p:cNvSpPr txBox="1">
                <a:spLocks noChangeArrowheads="1"/>
              </p:cNvSpPr>
              <p:nvPr/>
            </p:nvSpPr>
            <p:spPr bwMode="auto">
              <a:xfrm>
                <a:off x="1540" y="2227"/>
                <a:ext cx="203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 eaLnBrk="1" hangingPunct="1">
                  <a:spcBef>
                    <a:spcPct val="50000"/>
                  </a:spcBef>
                  <a:defRPr/>
                </a:pPr>
                <a:r>
                  <a:rPr kumimoji="1" lang="en-US" altLang="zh-CN" sz="32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S </a:t>
                </a:r>
                <a:r>
                  <a:rPr kumimoji="1" lang="en-US" altLang="zh-CN" sz="32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宋体" panose="02010600030101010101" pitchFamily="2" charset="-122"/>
                    <a:sym typeface="Symbol" panose="05050102010706020507" pitchFamily="18" charset="2"/>
                  </a:rPr>
                  <a:t></a:t>
                </a:r>
                <a:r>
                  <a:rPr kumimoji="1" lang="en-US" altLang="zh-CN" sz="32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α  ∧  α∈V</a:t>
                </a:r>
                <a:r>
                  <a:rPr kumimoji="1" lang="en-US" altLang="zh-CN" sz="3200" b="1" baseline="-30000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T</a:t>
                </a:r>
                <a:endParaRPr kumimoji="1" lang="en-US" altLang="zh-CN" sz="3200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9" name="Text Box 8"/>
              <p:cNvSpPr txBox="1">
                <a:spLocks noChangeArrowheads="1"/>
              </p:cNvSpPr>
              <p:nvPr/>
            </p:nvSpPr>
            <p:spPr bwMode="auto">
              <a:xfrm>
                <a:off x="1793" y="2172"/>
                <a:ext cx="25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kumimoji="1" lang="en-US" altLang="zh-CN" sz="3200">
                    <a:latin typeface="Times New Roman" panose="02020603050405020304" pitchFamily="18" charset="0"/>
                  </a:rPr>
                  <a:t>*</a:t>
                </a:r>
                <a:endParaRPr kumimoji="1" lang="en-US" altLang="zh-CN" sz="3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Text Box 9"/>
              <p:cNvSpPr txBox="1">
                <a:spLocks noChangeArrowheads="1"/>
              </p:cNvSpPr>
              <p:nvPr/>
            </p:nvSpPr>
            <p:spPr bwMode="auto">
              <a:xfrm>
                <a:off x="3204" y="2186"/>
                <a:ext cx="25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kumimoji="1" lang="en-US" altLang="zh-CN" sz="3200">
                    <a:latin typeface="Times New Roman" panose="02020603050405020304" pitchFamily="18" charset="0"/>
                  </a:rPr>
                  <a:t>*</a:t>
                </a:r>
                <a:endParaRPr kumimoji="1" lang="en-US" altLang="zh-CN" sz="3200">
                  <a:latin typeface="Times New Roman" panose="02020603050405020304" pitchFamily="18" charset="0"/>
                </a:endParaRPr>
              </a:p>
            </p:txBody>
          </p:sp>
        </p:grp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2.6 </a:t>
            </a:r>
            <a:r>
              <a:rPr lang="zh-CN" altLang="en-US" dirty="0"/>
              <a:t>句型的分析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自顶向下分析法</a:t>
            </a:r>
            <a:endParaRPr lang="en-US" altLang="zh-CN" sz="3200" dirty="0"/>
          </a:p>
          <a:p>
            <a:r>
              <a:rPr lang="zh-CN" altLang="en-US" sz="2400" dirty="0"/>
              <a:t>从文法开始符号出发，反复使用规则，寻找匹配符号串（推导）的句型，直到推导出句子或穷尽规则也不能推导出。进行每步推导时，存在两个选择问题</a:t>
            </a:r>
            <a:r>
              <a:rPr lang="zh-CN" altLang="en-US" sz="3200" dirty="0"/>
              <a:t>：</a:t>
            </a:r>
            <a:endParaRPr lang="zh-CN" altLang="en-US" sz="3200" dirty="0"/>
          </a:p>
          <a:p>
            <a:pPr lvl="1"/>
            <a:r>
              <a:rPr lang="zh-CN" altLang="en-US" sz="2600" dirty="0">
                <a:solidFill>
                  <a:schemeClr val="tx1"/>
                </a:solidFill>
              </a:rPr>
              <a:t>选择</a:t>
            </a:r>
            <a:r>
              <a:rPr lang="zh-CN" altLang="en-US" sz="2600" dirty="0">
                <a:solidFill>
                  <a:srgbClr val="FF0000"/>
                </a:solidFill>
              </a:rPr>
              <a:t>句型</a:t>
            </a:r>
            <a:r>
              <a:rPr lang="zh-CN" altLang="en-US" sz="2600" dirty="0">
                <a:solidFill>
                  <a:schemeClr val="tx1"/>
                </a:solidFill>
              </a:rPr>
              <a:t>中哪一个</a:t>
            </a:r>
            <a:r>
              <a:rPr lang="zh-CN" altLang="en-US" sz="2600" dirty="0">
                <a:solidFill>
                  <a:srgbClr val="FF0000"/>
                </a:solidFill>
              </a:rPr>
              <a:t>非终结符</a:t>
            </a:r>
            <a:r>
              <a:rPr lang="zh-CN" altLang="en-US" sz="2600" dirty="0">
                <a:solidFill>
                  <a:schemeClr val="tx1"/>
                </a:solidFill>
              </a:rPr>
              <a:t>进行推导</a:t>
            </a:r>
            <a:endParaRPr lang="zh-CN" altLang="en-US" sz="2600" dirty="0">
              <a:solidFill>
                <a:schemeClr val="tx1"/>
              </a:solidFill>
            </a:endParaRPr>
          </a:p>
          <a:p>
            <a:pPr lvl="1"/>
            <a:r>
              <a:rPr lang="zh-CN" altLang="en-US" sz="2600" dirty="0">
                <a:solidFill>
                  <a:schemeClr val="tx1"/>
                </a:solidFill>
              </a:rPr>
              <a:t>选择非终结符的哪一个</a:t>
            </a:r>
            <a:r>
              <a:rPr lang="zh-CN" altLang="en-US" sz="2600" dirty="0">
                <a:solidFill>
                  <a:srgbClr val="FF0000"/>
                </a:solidFill>
              </a:rPr>
              <a:t>规则</a:t>
            </a:r>
            <a:r>
              <a:rPr lang="zh-CN" altLang="en-US" sz="2600" dirty="0">
                <a:solidFill>
                  <a:schemeClr val="tx1"/>
                </a:solidFill>
              </a:rPr>
              <a:t>进行推导</a:t>
            </a:r>
            <a:endParaRPr lang="zh-CN" altLang="en-US" sz="2600" dirty="0">
              <a:solidFill>
                <a:schemeClr val="tx1"/>
              </a:solidFill>
            </a:endParaRPr>
          </a:p>
          <a:p>
            <a:r>
              <a:rPr lang="zh-CN" altLang="en-US" sz="3200" dirty="0"/>
              <a:t>最左推导，穷举规则</a:t>
            </a:r>
            <a:endParaRPr lang="en-US" altLang="zh-CN" sz="3200" dirty="0"/>
          </a:p>
          <a:p>
            <a:pPr lvl="1"/>
            <a:r>
              <a:rPr lang="zh-CN" altLang="en-US" sz="2600" dirty="0">
                <a:solidFill>
                  <a:schemeClr val="tx1"/>
                </a:solidFill>
              </a:rPr>
              <a:t>推导过程中一旦出现符号串</a:t>
            </a:r>
            <a:r>
              <a:rPr lang="en-US" altLang="zh-CN" sz="2600" dirty="0">
                <a:solidFill>
                  <a:schemeClr val="tx1"/>
                </a:solidFill>
              </a:rPr>
              <a:t>α</a:t>
            </a:r>
            <a:r>
              <a:rPr lang="zh-CN" altLang="en-US" sz="2600" dirty="0">
                <a:solidFill>
                  <a:schemeClr val="tx1"/>
                </a:solidFill>
              </a:rPr>
              <a:t>：</a:t>
            </a:r>
            <a:r>
              <a:rPr lang="en-US" altLang="zh-CN" sz="2600" dirty="0">
                <a:solidFill>
                  <a:schemeClr val="tx1"/>
                </a:solidFill>
              </a:rPr>
              <a:t>α</a:t>
            </a:r>
            <a:r>
              <a:rPr lang="zh-CN" altLang="en-US" sz="2600" dirty="0">
                <a:solidFill>
                  <a:schemeClr val="tx1"/>
                </a:solidFill>
              </a:rPr>
              <a:t>是合法的句子</a:t>
            </a:r>
            <a:endParaRPr lang="en-US" altLang="zh-CN" sz="2600" dirty="0">
              <a:solidFill>
                <a:schemeClr val="tx1"/>
              </a:solidFill>
            </a:endParaRPr>
          </a:p>
          <a:p>
            <a:pPr lvl="1"/>
            <a:r>
              <a:rPr lang="zh-CN" altLang="en-US" sz="2600" dirty="0">
                <a:solidFill>
                  <a:schemeClr val="tx1"/>
                </a:solidFill>
              </a:rPr>
              <a:t>穷尽规则，不存在</a:t>
            </a:r>
            <a:r>
              <a:rPr lang="en-US" altLang="zh-CN" sz="2600" dirty="0">
                <a:solidFill>
                  <a:schemeClr val="tx1"/>
                </a:solidFill>
              </a:rPr>
              <a:t>α</a:t>
            </a:r>
            <a:r>
              <a:rPr lang="zh-CN" altLang="en-US" sz="2600" dirty="0">
                <a:solidFill>
                  <a:schemeClr val="tx1"/>
                </a:solidFill>
              </a:rPr>
              <a:t>的推导过程</a:t>
            </a:r>
            <a:r>
              <a:rPr lang="en-US" altLang="zh-CN" sz="2600" dirty="0">
                <a:solidFill>
                  <a:schemeClr val="tx1"/>
                </a:solidFill>
              </a:rPr>
              <a:t>: α</a:t>
            </a:r>
            <a:r>
              <a:rPr lang="zh-CN" altLang="en-US" sz="2600" dirty="0">
                <a:solidFill>
                  <a:schemeClr val="tx1"/>
                </a:solidFill>
              </a:rPr>
              <a:t>不是合法的句子</a:t>
            </a:r>
            <a:endParaRPr lang="zh-CN" altLang="en-US" sz="2600" dirty="0"/>
          </a:p>
          <a:p>
            <a:endParaRPr lang="en-US" altLang="zh-CN" sz="3200" dirty="0"/>
          </a:p>
          <a:p>
            <a:pPr marL="0" indent="0">
              <a:buNone/>
            </a:pPr>
            <a:endParaRPr lang="zh-CN" altLang="en-US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2.6 </a:t>
            </a:r>
            <a:r>
              <a:rPr lang="zh-CN" altLang="en-US" dirty="0"/>
              <a:t>句型的分析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363114"/>
          </a:xfrm>
        </p:spPr>
        <p:txBody>
          <a:bodyPr/>
          <a:lstStyle/>
          <a:p>
            <a:r>
              <a:rPr lang="zh-CN" altLang="en-US" dirty="0"/>
              <a:t>串</a:t>
            </a:r>
            <a:r>
              <a:rPr lang="en-US" altLang="zh-CN" dirty="0"/>
              <a:t>w = </a:t>
            </a:r>
            <a:r>
              <a:rPr lang="en-US" altLang="zh-CN" dirty="0" err="1"/>
              <a:t>cabd</a:t>
            </a:r>
            <a:r>
              <a:rPr lang="zh-CN" altLang="en-US" dirty="0"/>
              <a:t>的推导过程</a:t>
            </a:r>
            <a:endParaRPr lang="en-US" altLang="zh-CN" dirty="0"/>
          </a:p>
          <a:p>
            <a:r>
              <a:rPr lang="zh-CN" altLang="en-US" dirty="0"/>
              <a:t>文法</a:t>
            </a:r>
            <a:r>
              <a:rPr lang="en-US" altLang="zh-CN" dirty="0"/>
              <a:t>G[S]</a:t>
            </a:r>
            <a:r>
              <a:rPr lang="zh-CN" altLang="en-US" dirty="0"/>
              <a:t>：</a:t>
            </a:r>
            <a:r>
              <a:rPr lang="en-US" altLang="zh-CN" dirty="0" err="1"/>
              <a:t>S→cAd</a:t>
            </a:r>
            <a:r>
              <a:rPr lang="en-US" altLang="zh-CN" dirty="0"/>
              <a:t>   </a:t>
            </a:r>
            <a:r>
              <a:rPr lang="en-US" altLang="zh-CN" dirty="0" err="1"/>
              <a:t>A→a</a:t>
            </a:r>
            <a:r>
              <a:rPr lang="en-US" altLang="zh-CN" dirty="0"/>
              <a:t> | ab      </a:t>
            </a:r>
            <a:r>
              <a:rPr lang="zh-CN" altLang="en-US" dirty="0"/>
              <a:t>教材例</a:t>
            </a:r>
            <a:r>
              <a:rPr lang="en-US" altLang="zh-CN" dirty="0"/>
              <a:t>2.9(p30)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graphicFrame>
        <p:nvGraphicFramePr>
          <p:cNvPr id="5" name="表格 5"/>
          <p:cNvGraphicFramePr>
            <a:graphicFrameLocks noGrp="1"/>
          </p:cNvGraphicFramePr>
          <p:nvPr/>
        </p:nvGraphicFramePr>
        <p:xfrm>
          <a:off x="609600" y="2360467"/>
          <a:ext cx="73152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896"/>
                <a:gridCol w="1643269"/>
                <a:gridCol w="1219200"/>
                <a:gridCol w="3564835"/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0" dirty="0">
                          <a:latin typeface="+mn-ea"/>
                          <a:ea typeface="+mn-ea"/>
                        </a:rPr>
                        <a:t>序号</a:t>
                      </a:r>
                      <a:endParaRPr lang="zh-CN" altLang="en-US" sz="24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0" dirty="0">
                          <a:latin typeface="+mn-ea"/>
                          <a:ea typeface="+mn-ea"/>
                        </a:rPr>
                        <a:t>推导过程</a:t>
                      </a:r>
                      <a:endParaRPr lang="zh-CN" altLang="en-US" sz="24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0" dirty="0">
                          <a:latin typeface="+mn-ea"/>
                          <a:ea typeface="+mn-ea"/>
                        </a:rPr>
                        <a:t>串</a:t>
                      </a:r>
                      <a:endParaRPr lang="zh-CN" altLang="en-US" sz="24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0" dirty="0">
                          <a:latin typeface="+mn-ea"/>
                          <a:ea typeface="+mn-ea"/>
                        </a:rPr>
                        <a:t>说明</a:t>
                      </a:r>
                      <a:endParaRPr lang="zh-CN" altLang="en-US" sz="24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24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+mn-ea"/>
                          <a:ea typeface="+mn-ea"/>
                        </a:rPr>
                        <a:t>S</a:t>
                      </a:r>
                      <a:endParaRPr lang="zh-CN" altLang="en-US" sz="24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err="1">
                          <a:latin typeface="+mn-ea"/>
                          <a:ea typeface="+mn-ea"/>
                        </a:rPr>
                        <a:t>cabd</a:t>
                      </a:r>
                      <a:endParaRPr lang="zh-CN" altLang="en-US" sz="24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+mn-ea"/>
                          <a:ea typeface="+mn-ea"/>
                        </a:rPr>
                        <a:t>2</a:t>
                      </a:r>
                      <a:endParaRPr lang="zh-CN" altLang="en-US" sz="24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S=&gt;</a:t>
                      </a:r>
                      <a:r>
                        <a:rPr kumimoji="0" lang="en-US" altLang="zh-CN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c</a:t>
                      </a:r>
                      <a:r>
                        <a:rPr kumimoji="0" lang="en-US" altLang="zh-CN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Ad</a:t>
                      </a:r>
                      <a:endParaRPr kumimoji="0" lang="en-US" altLang="zh-C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c</a:t>
                      </a:r>
                      <a:r>
                        <a:rPr lang="en-US" altLang="zh-CN" sz="2400" b="0" dirty="0" err="1">
                          <a:latin typeface="+mn-ea"/>
                          <a:ea typeface="+mn-ea"/>
                        </a:rPr>
                        <a:t>abd</a:t>
                      </a:r>
                      <a:endParaRPr lang="zh-CN" altLang="en-US" sz="24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+mn-ea"/>
                          <a:ea typeface="+mn-ea"/>
                        </a:rPr>
                        <a:t>r1</a:t>
                      </a:r>
                      <a:r>
                        <a:rPr lang="zh-CN" altLang="en-US" sz="2400" b="0" dirty="0">
                          <a:latin typeface="+mn-ea"/>
                          <a:ea typeface="+mn-ea"/>
                        </a:rPr>
                        <a:t>匹配</a:t>
                      </a:r>
                      <a:r>
                        <a:rPr lang="en-US" altLang="zh-CN" sz="2400" b="0" dirty="0">
                          <a:latin typeface="+mn-ea"/>
                          <a:ea typeface="+mn-ea"/>
                        </a:rPr>
                        <a:t>c</a:t>
                      </a:r>
                      <a:endParaRPr lang="zh-CN" altLang="en-US" sz="24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sz="24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400" b="0" dirty="0">
                          <a:latin typeface="+mn-ea"/>
                          <a:ea typeface="+mn-ea"/>
                        </a:rPr>
                        <a:t>S=&gt;</a:t>
                      </a:r>
                      <a:r>
                        <a:rPr lang="en-US" altLang="zh-CN" sz="2400" b="0" dirty="0">
                          <a:solidFill>
                            <a:srgbClr val="FF6600"/>
                          </a:solidFill>
                          <a:latin typeface="+mn-ea"/>
                          <a:ea typeface="+mn-ea"/>
                        </a:rPr>
                        <a:t>ca</a:t>
                      </a:r>
                      <a:r>
                        <a:rPr lang="en-US" altLang="zh-CN" sz="2400" b="0" dirty="0">
                          <a:latin typeface="+mn-ea"/>
                          <a:ea typeface="+mn-ea"/>
                        </a:rPr>
                        <a:t>d</a:t>
                      </a:r>
                      <a:endParaRPr lang="en-US" altLang="zh-CN" sz="24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ca</a:t>
                      </a:r>
                      <a:r>
                        <a:rPr lang="en-US" altLang="zh-CN" sz="2400" b="0" dirty="0" err="1">
                          <a:latin typeface="+mn-ea"/>
                          <a:ea typeface="+mn-ea"/>
                        </a:rPr>
                        <a:t>bd</a:t>
                      </a:r>
                      <a:endParaRPr lang="zh-CN" altLang="en-US" sz="24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+mn-ea"/>
                          <a:ea typeface="+mn-ea"/>
                        </a:rPr>
                        <a:t>r2,</a:t>
                      </a:r>
                      <a:r>
                        <a:rPr lang="zh-CN" altLang="en-US" sz="2400" b="0" dirty="0">
                          <a:latin typeface="+mn-ea"/>
                          <a:ea typeface="+mn-ea"/>
                        </a:rPr>
                        <a:t>失败，回溯</a:t>
                      </a:r>
                      <a:endParaRPr lang="zh-CN" altLang="en-US" sz="24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+mn-ea"/>
                          <a:ea typeface="+mn-ea"/>
                        </a:rPr>
                        <a:t>4</a:t>
                      </a:r>
                      <a:endParaRPr lang="zh-CN" altLang="en-US" sz="24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400" b="0" dirty="0">
                          <a:latin typeface="+mn-ea"/>
                          <a:ea typeface="+mn-ea"/>
                        </a:rPr>
                        <a:t>S=&gt;</a:t>
                      </a:r>
                      <a:r>
                        <a:rPr lang="en-US" altLang="zh-CN" sz="2400" b="0" dirty="0" err="1">
                          <a:solidFill>
                            <a:srgbClr val="FF6600"/>
                          </a:solidFill>
                          <a:latin typeface="+mn-ea"/>
                          <a:ea typeface="+mn-ea"/>
                        </a:rPr>
                        <a:t>c</a:t>
                      </a:r>
                      <a:r>
                        <a:rPr lang="en-US" altLang="zh-CN" sz="2400" b="0" dirty="0" err="1">
                          <a:latin typeface="+mn-ea"/>
                          <a:ea typeface="+mn-ea"/>
                        </a:rPr>
                        <a:t>Ad</a:t>
                      </a:r>
                      <a:endParaRPr lang="zh-CN" altLang="en-US" sz="24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cab</a:t>
                      </a:r>
                      <a:r>
                        <a:rPr lang="en-US" altLang="zh-CN" sz="2400" b="0" dirty="0" err="1">
                          <a:latin typeface="+mn-ea"/>
                          <a:ea typeface="+mn-ea"/>
                        </a:rPr>
                        <a:t>d</a:t>
                      </a:r>
                      <a:endParaRPr lang="zh-CN" altLang="en-US" sz="24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+mn-ea"/>
                          <a:ea typeface="+mn-ea"/>
                        </a:rPr>
                        <a:t>r3</a:t>
                      </a:r>
                      <a:endParaRPr lang="zh-CN" altLang="en-US" sz="24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+mn-ea"/>
                          <a:ea typeface="+mn-ea"/>
                        </a:rPr>
                        <a:t>5</a:t>
                      </a:r>
                      <a:endParaRPr lang="zh-CN" altLang="en-US" sz="24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+mn-ea"/>
                          <a:ea typeface="+mn-ea"/>
                        </a:rPr>
                        <a:t>S=&gt;</a:t>
                      </a:r>
                      <a:r>
                        <a:rPr lang="en-US" altLang="zh-CN" sz="2400" b="0" dirty="0" err="1">
                          <a:solidFill>
                            <a:srgbClr val="FF6600"/>
                          </a:solidFill>
                          <a:latin typeface="+mn-ea"/>
                          <a:ea typeface="+mn-ea"/>
                        </a:rPr>
                        <a:t>cabd</a:t>
                      </a:r>
                      <a:endParaRPr lang="zh-CN" altLang="en-US" sz="24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cabd</a:t>
                      </a:r>
                      <a:endParaRPr lang="zh-CN" altLang="en-US" sz="24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0" dirty="0">
                          <a:latin typeface="+mn-ea"/>
                          <a:ea typeface="+mn-ea"/>
                        </a:rPr>
                        <a:t>成功</a:t>
                      </a:r>
                      <a:endParaRPr lang="zh-CN" altLang="en-US" sz="24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609600" y="5498977"/>
            <a:ext cx="7010400" cy="972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回溯的效率低！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>
              <a:lnSpc>
                <a:spcPts val="36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最右推导？ 产生回溯的根本原因？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278804" y="2148234"/>
            <a:ext cx="32733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zh-CN" alt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933841" y="4152013"/>
            <a:ext cx="31290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20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163191" y="3268351"/>
            <a:ext cx="31290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sz="20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71925" y="3268351"/>
            <a:ext cx="29848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sz="20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271970" y="3268351"/>
            <a:ext cx="35618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569070" y="4152013"/>
            <a:ext cx="31290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sz="20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接连接符 13"/>
          <p:cNvCxnSpPr>
            <a:stCxn id="8" idx="2"/>
            <a:endCxn id="11" idx="0"/>
          </p:cNvCxnSpPr>
          <p:nvPr/>
        </p:nvCxnSpPr>
        <p:spPr>
          <a:xfrm flipH="1">
            <a:off x="8521165" y="2548344"/>
            <a:ext cx="921306" cy="7200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8" idx="2"/>
            <a:endCxn id="12" idx="0"/>
          </p:cNvCxnSpPr>
          <p:nvPr/>
        </p:nvCxnSpPr>
        <p:spPr>
          <a:xfrm>
            <a:off x="9442471" y="2548344"/>
            <a:ext cx="7593" cy="7200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8" idx="2"/>
            <a:endCxn id="10" idx="0"/>
          </p:cNvCxnSpPr>
          <p:nvPr/>
        </p:nvCxnSpPr>
        <p:spPr>
          <a:xfrm>
            <a:off x="9442471" y="2548344"/>
            <a:ext cx="877174" cy="7200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12" idx="2"/>
            <a:endCxn id="9" idx="0"/>
          </p:cNvCxnSpPr>
          <p:nvPr/>
        </p:nvCxnSpPr>
        <p:spPr>
          <a:xfrm flipH="1">
            <a:off x="9090295" y="3668461"/>
            <a:ext cx="359769" cy="483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12" idx="2"/>
            <a:endCxn id="13" idx="0"/>
          </p:cNvCxnSpPr>
          <p:nvPr/>
        </p:nvCxnSpPr>
        <p:spPr>
          <a:xfrm>
            <a:off x="9450064" y="3668461"/>
            <a:ext cx="275460" cy="483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8150830" y="5295428"/>
            <a:ext cx="2954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自顶向下的分析过程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2.6 </a:t>
            </a:r>
            <a:r>
              <a:rPr lang="zh-CN" altLang="en-US" dirty="0"/>
              <a:t>句型的分析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改进的办法</a:t>
            </a:r>
            <a:endParaRPr lang="zh-CN" altLang="en-US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8303483" y="1869058"/>
                <a:ext cx="47263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000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kumimoji="1" lang="en-US" altLang="zh-CN" sz="2000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𝑺</m:t>
                          </m:r>
                        </m:e>
                        <m:sup>
                          <m:r>
                            <a:rPr kumimoji="1" lang="en-US" altLang="zh-CN" sz="2000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3483" y="1869058"/>
                <a:ext cx="472630" cy="400110"/>
              </a:xfrm>
              <a:prstGeom prst="rect">
                <a:avLst/>
              </a:prstGeom>
              <a:blipFill rotWithShape="1">
                <a:blip r:embed="rId1"/>
                <a:stretch>
                  <a:fillRect l="-47" t="-63" r="87" b="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8031168" y="3872837"/>
            <a:ext cx="31290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20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260518" y="2989175"/>
            <a:ext cx="31290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sz="20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69252" y="2989175"/>
            <a:ext cx="29848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sz="20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369297" y="2989175"/>
            <a:ext cx="35618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8584003" y="3872837"/>
                <a:ext cx="47769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000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zh-CN" sz="2000" b="0" i="0" dirty="0" smtClean="0">
                              <a:latin typeface="Cambria Math" panose="02040503050406030204" pitchFamily="18" charset="0"/>
                              <a:ea typeface="+mn-ea"/>
                            </a:rPr>
                            <m:t>A</m:t>
                          </m:r>
                        </m:e>
                        <m:sup>
                          <m:r>
                            <a:rPr kumimoji="1" lang="en-US" altLang="zh-CN" sz="2000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sz="2000" b="1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003" y="3872837"/>
                <a:ext cx="477695" cy="400110"/>
              </a:xfrm>
              <a:prstGeom prst="rect">
                <a:avLst/>
              </a:prstGeom>
              <a:blipFill rotWithShape="1">
                <a:blip r:embed="rId2"/>
                <a:stretch>
                  <a:fillRect l="-15" t="-152" r="52" b="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连接符 10"/>
          <p:cNvCxnSpPr>
            <a:stCxn id="5" idx="2"/>
            <a:endCxn id="8" idx="0"/>
          </p:cNvCxnSpPr>
          <p:nvPr/>
        </p:nvCxnSpPr>
        <p:spPr>
          <a:xfrm flipH="1">
            <a:off x="7618492" y="2269168"/>
            <a:ext cx="921306" cy="7200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5" idx="2"/>
            <a:endCxn id="9" idx="0"/>
          </p:cNvCxnSpPr>
          <p:nvPr/>
        </p:nvCxnSpPr>
        <p:spPr>
          <a:xfrm>
            <a:off x="8539798" y="2269168"/>
            <a:ext cx="7593" cy="7200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5" idx="2"/>
            <a:endCxn id="7" idx="0"/>
          </p:cNvCxnSpPr>
          <p:nvPr/>
        </p:nvCxnSpPr>
        <p:spPr>
          <a:xfrm>
            <a:off x="8539798" y="2269168"/>
            <a:ext cx="877174" cy="7200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9" idx="2"/>
            <a:endCxn id="6" idx="0"/>
          </p:cNvCxnSpPr>
          <p:nvPr/>
        </p:nvCxnSpPr>
        <p:spPr>
          <a:xfrm flipH="1">
            <a:off x="8187622" y="3389285"/>
            <a:ext cx="359769" cy="483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9" idx="2"/>
            <a:endCxn id="10" idx="0"/>
          </p:cNvCxnSpPr>
          <p:nvPr/>
        </p:nvCxnSpPr>
        <p:spPr>
          <a:xfrm>
            <a:off x="8547391" y="3389285"/>
            <a:ext cx="275460" cy="483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1246884" y="1661058"/>
            <a:ext cx="2124426" cy="15696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rgbClr val="CCFFFF"/>
            </a:solidFill>
            <a:miter lim="800000"/>
          </a:ln>
          <a:effec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kumimoji="1" lang="en-US" altLang="zh-CN" sz="2400" dirty="0">
                <a:latin typeface="+mn-ea"/>
                <a:ea typeface="+mn-ea"/>
              </a:rPr>
              <a:t>G[S]</a:t>
            </a:r>
            <a:r>
              <a:rPr kumimoji="1" lang="zh-CN" altLang="en-US" sz="2400" dirty="0">
                <a:latin typeface="+mn-ea"/>
                <a:ea typeface="+mn-ea"/>
              </a:rPr>
              <a:t>：</a:t>
            </a:r>
            <a:endParaRPr kumimoji="1" lang="zh-CN" altLang="en-US" sz="2400" dirty="0">
              <a:latin typeface="+mn-ea"/>
              <a:ea typeface="+mn-ea"/>
            </a:endParaRPr>
          </a:p>
          <a:p>
            <a:pPr algn="just"/>
            <a:r>
              <a:rPr kumimoji="1" lang="zh-CN" altLang="en-US" sz="2400" dirty="0">
                <a:latin typeface="+mn-ea"/>
                <a:ea typeface="+mn-ea"/>
              </a:rPr>
              <a:t> </a:t>
            </a:r>
            <a:r>
              <a:rPr kumimoji="1" lang="en-US" altLang="zh-CN" sz="2400" dirty="0">
                <a:latin typeface="+mn-ea"/>
                <a:ea typeface="+mn-ea"/>
              </a:rPr>
              <a:t>1</a:t>
            </a:r>
            <a:r>
              <a:rPr kumimoji="1" lang="zh-CN" altLang="en-US" sz="2400" dirty="0">
                <a:latin typeface="+mn-ea"/>
                <a:ea typeface="+mn-ea"/>
              </a:rPr>
              <a:t>．</a:t>
            </a:r>
            <a:r>
              <a:rPr kumimoji="1" lang="en-US" altLang="zh-CN" sz="2400" dirty="0" err="1">
                <a:latin typeface="+mn-ea"/>
                <a:ea typeface="+mn-ea"/>
              </a:rPr>
              <a:t>S→cAd</a:t>
            </a:r>
            <a:endParaRPr kumimoji="1" lang="en-US" altLang="zh-CN" sz="2400" dirty="0">
              <a:latin typeface="+mn-ea"/>
              <a:ea typeface="+mn-ea"/>
            </a:endParaRPr>
          </a:p>
          <a:p>
            <a:pPr algn="just"/>
            <a:r>
              <a:rPr kumimoji="1" lang="en-US" altLang="zh-CN" sz="2400" dirty="0">
                <a:latin typeface="+mn-ea"/>
                <a:ea typeface="+mn-ea"/>
              </a:rPr>
              <a:t> 2</a:t>
            </a:r>
            <a:r>
              <a:rPr kumimoji="1" lang="zh-CN" altLang="en-US" sz="2400" dirty="0">
                <a:latin typeface="+mn-ea"/>
                <a:ea typeface="+mn-ea"/>
              </a:rPr>
              <a:t>．</a:t>
            </a:r>
            <a:r>
              <a:rPr kumimoji="1" lang="en-US" altLang="zh-CN" sz="2400" dirty="0" err="1">
                <a:latin typeface="+mn-ea"/>
                <a:ea typeface="+mn-ea"/>
              </a:rPr>
              <a:t>A→a</a:t>
            </a:r>
            <a:endParaRPr kumimoji="1" lang="en-US" altLang="zh-CN" sz="2400" dirty="0">
              <a:latin typeface="+mn-ea"/>
              <a:ea typeface="+mn-ea"/>
            </a:endParaRPr>
          </a:p>
          <a:p>
            <a:pPr algn="just"/>
            <a:r>
              <a:rPr kumimoji="1" lang="en-US" altLang="zh-CN" sz="2400" dirty="0">
                <a:latin typeface="+mn-ea"/>
                <a:ea typeface="+mn-ea"/>
              </a:rPr>
              <a:t> 3</a:t>
            </a:r>
            <a:r>
              <a:rPr kumimoji="1" lang="zh-CN" altLang="en-US" sz="2400" dirty="0">
                <a:latin typeface="+mn-ea"/>
                <a:ea typeface="+mn-ea"/>
              </a:rPr>
              <a:t>．</a:t>
            </a:r>
            <a:r>
              <a:rPr kumimoji="1" lang="en-US" altLang="zh-CN" sz="2400" dirty="0" err="1">
                <a:latin typeface="+mn-ea"/>
                <a:ea typeface="+mn-ea"/>
              </a:rPr>
              <a:t>A→ab</a:t>
            </a:r>
            <a:endParaRPr kumimoji="1" lang="en-US" altLang="zh-CN" sz="2400" dirty="0">
              <a:latin typeface="+mn-ea"/>
              <a:ea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248157" y="5368617"/>
            <a:ext cx="2954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自顶向下的分析过程</a:t>
            </a:r>
            <a:endParaRPr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Box 5"/>
              <p:cNvSpPr txBox="1">
                <a:spLocks noChangeArrowheads="1"/>
              </p:cNvSpPr>
              <p:nvPr/>
            </p:nvSpPr>
            <p:spPr bwMode="auto">
              <a:xfrm>
                <a:off x="4276024" y="1609157"/>
                <a:ext cx="2247670" cy="2054409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9525">
                <a:solidFill>
                  <a:srgbClr val="CCFFFF"/>
                </a:solidFill>
                <a:miter lim="800000"/>
              </a:ln>
              <a:effectLst/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/>
                <a:r>
                  <a:rPr kumimoji="1" lang="en-US" altLang="zh-CN" sz="2400" dirty="0">
                    <a:latin typeface="+mn-ea"/>
                    <a:ea typeface="+mn-ea"/>
                  </a:rPr>
                  <a:t>G[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kumimoji="1"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𝑆</m:t>
                        </m:r>
                      </m:e>
                      <m:sup>
                        <m:r>
                          <a:rPr kumimoji="1"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′</m:t>
                        </m:r>
                      </m:sup>
                    </m:sSup>
                  </m:oMath>
                </a14:m>
                <a:r>
                  <a:rPr kumimoji="1" lang="en-US" altLang="zh-CN" sz="2400" dirty="0">
                    <a:latin typeface="+mn-ea"/>
                    <a:ea typeface="+mn-ea"/>
                  </a:rPr>
                  <a:t>]</a:t>
                </a:r>
                <a:r>
                  <a:rPr kumimoji="1" lang="zh-CN" altLang="en-US" sz="2400" dirty="0">
                    <a:latin typeface="+mn-ea"/>
                    <a:ea typeface="+mn-ea"/>
                  </a:rPr>
                  <a:t>：</a:t>
                </a:r>
                <a:endParaRPr kumimoji="1" lang="zh-CN" altLang="en-US" sz="2400" dirty="0">
                  <a:latin typeface="+mn-ea"/>
                  <a:ea typeface="+mn-ea"/>
                </a:endParaRPr>
              </a:p>
              <a:p>
                <a:pPr algn="just"/>
                <a:r>
                  <a:rPr kumimoji="1" lang="zh-CN" altLang="en-US" sz="2400" dirty="0">
                    <a:latin typeface="+mn-ea"/>
                    <a:ea typeface="+mn-ea"/>
                  </a:rPr>
                  <a:t> </a:t>
                </a:r>
                <a:r>
                  <a:rPr kumimoji="1" lang="en-US" altLang="zh-CN" sz="2400" dirty="0">
                    <a:latin typeface="+mn-ea"/>
                    <a:ea typeface="+mn-ea"/>
                  </a:rPr>
                  <a:t>1</a:t>
                </a:r>
                <a:r>
                  <a:rPr kumimoji="1" lang="zh-CN" altLang="en-US" sz="2400" dirty="0">
                    <a:latin typeface="+mn-ea"/>
                    <a:ea typeface="+mn-ea"/>
                  </a:rPr>
                  <a:t>．</a:t>
                </a:r>
                <a:r>
                  <a:rPr kumimoji="1" lang="en-US" altLang="zh-CN" sz="2400" dirty="0" err="1">
                    <a:latin typeface="+mn-ea"/>
                    <a:ea typeface="+mn-ea"/>
                  </a:rPr>
                  <a:t>S→cAd</a:t>
                </a:r>
                <a:endParaRPr kumimoji="1" lang="en-US" altLang="zh-CN" sz="2400" dirty="0">
                  <a:latin typeface="+mn-ea"/>
                  <a:ea typeface="+mn-ea"/>
                </a:endParaRPr>
              </a:p>
              <a:p>
                <a:pPr algn="just"/>
                <a:r>
                  <a:rPr kumimoji="1" lang="en-US" altLang="zh-CN" sz="2400" dirty="0">
                    <a:latin typeface="+mn-ea"/>
                    <a:ea typeface="+mn-ea"/>
                  </a:rPr>
                  <a:t> 2</a:t>
                </a:r>
                <a:r>
                  <a:rPr kumimoji="1" lang="zh-CN" altLang="en-US" sz="2400" dirty="0">
                    <a:latin typeface="+mn-ea"/>
                    <a:ea typeface="+mn-ea"/>
                  </a:rPr>
                  <a:t>．</a:t>
                </a:r>
                <a:r>
                  <a:rPr kumimoji="1" lang="en-US" altLang="zh-CN" sz="2400" dirty="0" err="1">
                    <a:latin typeface="+mn-ea"/>
                    <a:ea typeface="+mn-ea"/>
                  </a:rPr>
                  <a:t>A→a</a:t>
                </a:r>
                <a:r>
                  <a:rPr kumimoji="1" lang="en-US" altLang="zh-CN" sz="2400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zh-CN" sz="2400" b="0" i="0" dirty="0" smtClean="0">
                            <a:latin typeface="Cambria Math" panose="02040503050406030204" pitchFamily="18" charset="0"/>
                            <a:ea typeface="+mn-ea"/>
                          </a:rPr>
                          <m:t>A</m:t>
                        </m:r>
                      </m:e>
                      <m:sup>
                        <m:r>
                          <a:rPr kumimoji="1"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′</m:t>
                        </m:r>
                      </m:sup>
                    </m:sSup>
                  </m:oMath>
                </a14:m>
                <a:endParaRPr kumimoji="1" lang="en-US" altLang="zh-CN" sz="2400" dirty="0">
                  <a:latin typeface="+mn-ea"/>
                  <a:ea typeface="+mn-ea"/>
                </a:endParaRPr>
              </a:p>
              <a:p>
                <a:pPr algn="just"/>
                <a:r>
                  <a:rPr kumimoji="1" lang="en-US" altLang="zh-CN" sz="2400" dirty="0">
                    <a:latin typeface="+mn-ea"/>
                    <a:ea typeface="+mn-ea"/>
                  </a:rPr>
                  <a:t> 3</a:t>
                </a:r>
                <a:r>
                  <a:rPr kumimoji="1" lang="zh-CN" altLang="en-US" sz="2400" dirty="0">
                    <a:latin typeface="+mn-ea"/>
                    <a:ea typeface="+mn-ea"/>
                  </a:rPr>
                  <a:t>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zh-CN" sz="2400" b="0" i="0" dirty="0" smtClean="0">
                            <a:latin typeface="Cambria Math" panose="02040503050406030204" pitchFamily="18" charset="0"/>
                            <a:ea typeface="+mn-ea"/>
                          </a:rPr>
                          <m:t>A</m:t>
                        </m:r>
                      </m:e>
                      <m:sup>
                        <m:r>
                          <a:rPr kumimoji="1"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′</m:t>
                        </m:r>
                      </m:sup>
                    </m:sSup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</m:oMath>
                </a14:m>
                <a:r>
                  <a:rPr kumimoji="1" lang="en-US" altLang="zh-CN" sz="2400" dirty="0">
                    <a:latin typeface="+mn-ea"/>
                    <a:ea typeface="+mn-ea"/>
                  </a:rPr>
                  <a:t>→b</a:t>
                </a:r>
                <a:endParaRPr kumimoji="1" lang="en-US" altLang="zh-CN" sz="2400" dirty="0">
                  <a:latin typeface="+mn-ea"/>
                  <a:ea typeface="+mn-ea"/>
                </a:endParaRPr>
              </a:p>
              <a:p>
                <a:pPr algn="just"/>
                <a:r>
                  <a:rPr kumimoji="1" lang="en-US" altLang="zh-CN" sz="2400" dirty="0">
                    <a:latin typeface="+mn-ea"/>
                    <a:ea typeface="+mn-ea"/>
                  </a:rPr>
                  <a:t> 4.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kumimoji="1" lang="en-US" altLang="zh-CN" sz="2400" b="0" i="0" dirty="0" smtClean="0">
                            <a:latin typeface="Cambria Math" panose="02040503050406030204" pitchFamily="18" charset="0"/>
                            <a:ea typeface="+mn-ea"/>
                          </a:rPr>
                          <m:t>   </m:t>
                        </m:r>
                        <m:r>
                          <m:rPr>
                            <m:sty m:val="p"/>
                          </m:rPr>
                          <a:rPr kumimoji="1" lang="en-US" altLang="zh-CN" sz="2400" b="0" i="0" dirty="0" smtClean="0">
                            <a:latin typeface="Cambria Math" panose="02040503050406030204" pitchFamily="18" charset="0"/>
                            <a:ea typeface="+mn-ea"/>
                          </a:rPr>
                          <m:t>A</m:t>
                        </m:r>
                      </m:e>
                      <m:sup>
                        <m:r>
                          <a:rPr kumimoji="1"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′</m:t>
                        </m:r>
                      </m:sup>
                    </m:sSup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</m:oMath>
                </a14:m>
                <a:r>
                  <a:rPr kumimoji="1" lang="en-US" altLang="zh-CN" sz="2400" dirty="0">
                    <a:latin typeface="+mn-ea"/>
                    <a:ea typeface="+mn-ea"/>
                  </a:rPr>
                  <a:t>→ε</a:t>
                </a:r>
                <a:endParaRPr kumimoji="1" lang="en-US" altLang="zh-CN" sz="2400" dirty="0"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19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76024" y="1609157"/>
                <a:ext cx="2247670" cy="2054409"/>
              </a:xfrm>
              <a:prstGeom prst="rect">
                <a:avLst/>
              </a:prstGeom>
              <a:blipFill rotWithShape="1">
                <a:blip r:embed="rId3"/>
                <a:stretch>
                  <a:fillRect l="-223" t="-251" r="-211" b="-204"/>
                </a:stretch>
              </a:blipFill>
              <a:ln w="9525">
                <a:solidFill>
                  <a:srgbClr val="CCFFFF"/>
                </a:solidFill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箭头: 右 19"/>
          <p:cNvSpPr/>
          <p:nvPr/>
        </p:nvSpPr>
        <p:spPr bwMode="auto">
          <a:xfrm>
            <a:off x="3520550" y="2335427"/>
            <a:ext cx="526752" cy="302011"/>
          </a:xfrm>
          <a:prstGeom prst="rightArrow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276024" y="98177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提公因子</a:t>
            </a:r>
            <a:endParaRPr lang="zh-CN" altLang="en-US" sz="3200" dirty="0"/>
          </a:p>
        </p:txBody>
      </p:sp>
      <p:sp>
        <p:nvSpPr>
          <p:cNvPr id="22" name="文本框 21"/>
          <p:cNvSpPr txBox="1"/>
          <p:nvPr/>
        </p:nvSpPr>
        <p:spPr>
          <a:xfrm>
            <a:off x="8677778" y="4690726"/>
            <a:ext cx="31290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sz="20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234550" y="4307069"/>
            <a:ext cx="2988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分析目标：</a:t>
            </a:r>
            <a:r>
              <a:rPr lang="en-US" altLang="zh-CN" sz="2400" dirty="0"/>
              <a:t>w = </a:t>
            </a:r>
            <a:r>
              <a:rPr lang="en-US" altLang="zh-CN" sz="2400" dirty="0">
                <a:solidFill>
                  <a:srgbClr val="FF0000"/>
                </a:solidFill>
              </a:rPr>
              <a:t>cabd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24" name="直接连接符 23"/>
          <p:cNvCxnSpPr>
            <a:stCxn id="10" idx="2"/>
            <a:endCxn id="22" idx="0"/>
          </p:cNvCxnSpPr>
          <p:nvPr/>
        </p:nvCxnSpPr>
        <p:spPr bwMode="auto">
          <a:xfrm>
            <a:off x="8822851" y="4272947"/>
            <a:ext cx="11381" cy="417779"/>
          </a:xfrm>
          <a:prstGeom prst="line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1234550" y="4815048"/>
                <a:ext cx="5032360" cy="4905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kumimoji="1" lang="en-US" altLang="zh-CN" sz="2400" dirty="0">
                    <a:latin typeface="+mn-ea"/>
                  </a:rPr>
                  <a:t>S</a:t>
                </a:r>
                <a:r>
                  <a:rPr kumimoji="1" lang="en-US" altLang="zh-CN" sz="2400" dirty="0">
                    <a:latin typeface="+mn-ea"/>
                    <a:sym typeface="Symbol" panose="05050102010706020507" pitchFamily="18" charset="2"/>
                  </a:rPr>
                  <a:t>  </a:t>
                </a:r>
                <a:r>
                  <a:rPr kumimoji="1" lang="en-US" altLang="zh-CN" sz="2400" dirty="0" err="1">
                    <a:latin typeface="+mn-ea"/>
                  </a:rPr>
                  <a:t>c</a:t>
                </a:r>
                <a:r>
                  <a:rPr kumimoji="1" lang="en-US" altLang="zh-CN" sz="2400" dirty="0" err="1">
                    <a:solidFill>
                      <a:srgbClr val="FF0000"/>
                    </a:solidFill>
                    <a:latin typeface="+mn-ea"/>
                  </a:rPr>
                  <a:t>A</a:t>
                </a:r>
                <a:r>
                  <a:rPr kumimoji="1" lang="en-US" altLang="zh-CN" sz="2400" dirty="0" err="1">
                    <a:latin typeface="+mn-ea"/>
                  </a:rPr>
                  <a:t>d</a:t>
                </a:r>
                <a:r>
                  <a:rPr kumimoji="1" lang="en-US" altLang="zh-CN" sz="2400" dirty="0">
                    <a:latin typeface="+mn-ea"/>
                    <a:sym typeface="Symbol" panose="05050102010706020507" pitchFamily="18" charset="2"/>
                  </a:rPr>
                  <a:t>  c </a:t>
                </a:r>
                <a:r>
                  <a:rPr kumimoji="1" lang="en-US" altLang="zh-CN" sz="2400" u="wavyHeavy" dirty="0">
                    <a:uFill>
                      <a:solidFill>
                        <a:srgbClr val="00B050"/>
                      </a:solidFill>
                    </a:uFill>
                    <a:latin typeface="+mn-ea"/>
                    <a:sym typeface="Symbol" panose="05050102010706020507" pitchFamily="18" charset="2"/>
                  </a:rPr>
                  <a:t>a</a:t>
                </a:r>
                <a:r>
                  <a:rPr kumimoji="1" lang="en-US" altLang="zh-CN" sz="2400" u="wavyHeavy" dirty="0">
                    <a:uFill>
                      <a:solidFill>
                        <a:srgbClr val="00B050"/>
                      </a:solidFill>
                    </a:u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i="1" u="wavyHeavy" dirty="0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00B050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zh-CN" sz="2400" b="0" i="0" u="wavyHeavy" dirty="0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00B050"/>
                              </a:solidFill>
                            </a:u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kumimoji="1" lang="en-US" altLang="zh-CN" sz="2400" b="0" i="1" u="wavyHeavy" dirty="0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00B050"/>
                              </a:solidFill>
                            </a:u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sz="2400" b="0" i="0" u="wavyHeavy" dirty="0" smtClean="0">
                        <a:solidFill>
                          <a:srgbClr val="FF0000"/>
                        </a:solidFill>
                        <a:uFill>
                          <a:solidFill>
                            <a:srgbClr val="00B050"/>
                          </a:solidFill>
                        </a:u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sz="2400" dirty="0">
                    <a:latin typeface="+mn-ea"/>
                    <a:sym typeface="Symbol" panose="05050102010706020507" pitchFamily="18" charset="2"/>
                  </a:rPr>
                  <a:t>d  ca</a:t>
                </a:r>
                <a:r>
                  <a:rPr kumimoji="1" lang="en-US" altLang="zh-CN" sz="2400" u="wavyHeavy" dirty="0">
                    <a:uFill>
                      <a:solidFill>
                        <a:srgbClr val="00B050"/>
                      </a:solidFill>
                    </a:uFill>
                    <a:latin typeface="+mn-ea"/>
                    <a:sym typeface="Symbol" panose="05050102010706020507" pitchFamily="18" charset="2"/>
                  </a:rPr>
                  <a:t>b</a:t>
                </a:r>
                <a:r>
                  <a:rPr kumimoji="1" lang="en-US" altLang="zh-CN" sz="2400" dirty="0">
                    <a:latin typeface="+mn-ea"/>
                    <a:sym typeface="Symbol" panose="05050102010706020507" pitchFamily="18" charset="2"/>
                  </a:rPr>
                  <a:t>d</a:t>
                </a:r>
                <a:endParaRPr lang="zh-CN" altLang="en-US" sz="2400" dirty="0">
                  <a:latin typeface="+mn-ea"/>
                </a:endParaRPr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550" y="4815048"/>
                <a:ext cx="5032360" cy="490519"/>
              </a:xfrm>
              <a:prstGeom prst="rect">
                <a:avLst/>
              </a:prstGeom>
              <a:blipFill rotWithShape="1">
                <a:blip r:embed="rId4"/>
                <a:stretch>
                  <a:fillRect l="-2" t="-97" r="2" b="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文法的直观概念</a:t>
            </a:r>
            <a:endParaRPr lang="zh-CN" altLang="en-US" dirty="0"/>
          </a:p>
        </p:txBody>
      </p:sp>
      <p:sp>
        <p:nvSpPr>
          <p:cNvPr id="13" name="内容占位符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推导</a:t>
            </a:r>
            <a:endParaRPr lang="zh-CN" altLang="en-US" dirty="0"/>
          </a:p>
        </p:txBody>
      </p:sp>
      <p:sp>
        <p:nvSpPr>
          <p:cNvPr id="34" name="Text Box 8"/>
          <p:cNvSpPr txBox="1">
            <a:spLocks noChangeArrowheads="1"/>
          </p:cNvSpPr>
          <p:nvPr/>
        </p:nvSpPr>
        <p:spPr bwMode="auto">
          <a:xfrm>
            <a:off x="4892168" y="3951468"/>
            <a:ext cx="6427303" cy="2619948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l" eaLnBrk="1" hangingPunct="1">
              <a:lnSpc>
                <a:spcPct val="110000"/>
              </a:lnSpc>
              <a:spcBef>
                <a:spcPct val="10000"/>
              </a:spcBef>
              <a:defRPr/>
            </a:pPr>
            <a:r>
              <a:rPr kumimoji="1"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&lt;</a:t>
            </a:r>
            <a:r>
              <a:rPr kumimoji="1"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句子</a:t>
            </a:r>
            <a:r>
              <a:rPr kumimoji="1"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&gt; </a:t>
            </a:r>
            <a:r>
              <a:rPr kumimoji="1"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∷</a:t>
            </a:r>
            <a:r>
              <a:rPr kumimoji="1" lang="zh-CN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＝</a:t>
            </a:r>
            <a:r>
              <a:rPr kumimoji="1"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&lt;</a:t>
            </a:r>
            <a:r>
              <a:rPr kumimoji="1"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主语</a:t>
            </a:r>
            <a:r>
              <a:rPr kumimoji="1"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&gt; &lt;</a:t>
            </a:r>
            <a:r>
              <a:rPr kumimoji="1"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谓语</a:t>
            </a:r>
            <a:r>
              <a:rPr kumimoji="1"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&gt; &lt;</a:t>
            </a:r>
            <a:r>
              <a:rPr kumimoji="1"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宾语</a:t>
            </a:r>
            <a:r>
              <a:rPr kumimoji="1"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&gt;</a:t>
            </a:r>
            <a:endParaRPr kumimoji="1" lang="en-US" altLang="zh-CN" sz="20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algn="l" eaLnBrk="1" hangingPunct="1">
              <a:lnSpc>
                <a:spcPct val="110000"/>
              </a:lnSpc>
              <a:spcBef>
                <a:spcPct val="10000"/>
              </a:spcBef>
              <a:defRPr/>
            </a:pPr>
            <a:r>
              <a:rPr kumimoji="1"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&lt;</a:t>
            </a:r>
            <a:r>
              <a:rPr kumimoji="1"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主语</a:t>
            </a:r>
            <a:r>
              <a:rPr kumimoji="1"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&gt; </a:t>
            </a:r>
            <a:r>
              <a:rPr kumimoji="1"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∷</a:t>
            </a:r>
            <a:r>
              <a:rPr kumimoji="1" lang="zh-CN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＝</a:t>
            </a:r>
            <a:r>
              <a:rPr kumimoji="1"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&lt;</a:t>
            </a:r>
            <a:r>
              <a:rPr kumimoji="1"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名词</a:t>
            </a:r>
            <a:r>
              <a:rPr kumimoji="1"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&gt; </a:t>
            </a:r>
            <a:r>
              <a:rPr kumimoji="1" lang="en-US" altLang="zh-CN" sz="20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︱</a:t>
            </a:r>
            <a:r>
              <a:rPr kumimoji="1"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&lt;</a:t>
            </a:r>
            <a:r>
              <a:rPr kumimoji="1"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代词</a:t>
            </a:r>
            <a:r>
              <a:rPr kumimoji="1"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&gt;</a:t>
            </a:r>
            <a:endParaRPr kumimoji="1" lang="en-US" altLang="zh-CN" sz="20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algn="l" eaLnBrk="1" hangingPunct="1">
              <a:lnSpc>
                <a:spcPct val="110000"/>
              </a:lnSpc>
              <a:spcBef>
                <a:spcPct val="10000"/>
              </a:spcBef>
              <a:defRPr/>
            </a:pPr>
            <a:r>
              <a:rPr kumimoji="1"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&lt;</a:t>
            </a:r>
            <a:r>
              <a:rPr kumimoji="1"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谓语</a:t>
            </a:r>
            <a:r>
              <a:rPr kumimoji="1"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&gt; </a:t>
            </a:r>
            <a:r>
              <a:rPr kumimoji="1"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∷</a:t>
            </a:r>
            <a:r>
              <a:rPr kumimoji="1" lang="zh-CN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＝</a:t>
            </a:r>
            <a:r>
              <a:rPr kumimoji="1"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&lt;</a:t>
            </a:r>
            <a:r>
              <a:rPr kumimoji="1"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动词</a:t>
            </a:r>
            <a:r>
              <a:rPr kumimoji="1"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&gt;</a:t>
            </a:r>
            <a:endParaRPr kumimoji="1" lang="en-US" altLang="zh-CN" sz="20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algn="l" eaLnBrk="1" hangingPunct="1">
              <a:lnSpc>
                <a:spcPct val="110000"/>
              </a:lnSpc>
              <a:spcBef>
                <a:spcPct val="10000"/>
              </a:spcBef>
              <a:defRPr/>
            </a:pPr>
            <a:r>
              <a:rPr kumimoji="1"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&lt;</a:t>
            </a:r>
            <a:r>
              <a:rPr kumimoji="1"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宾语</a:t>
            </a:r>
            <a:r>
              <a:rPr kumimoji="1"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&gt; </a:t>
            </a:r>
            <a:r>
              <a:rPr kumimoji="1"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∷</a:t>
            </a:r>
            <a:r>
              <a:rPr kumimoji="1" lang="zh-CN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＝</a:t>
            </a:r>
            <a:r>
              <a:rPr kumimoji="1"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&lt;</a:t>
            </a:r>
            <a:r>
              <a:rPr kumimoji="1"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名词</a:t>
            </a:r>
            <a:r>
              <a:rPr kumimoji="1"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&gt; </a:t>
            </a:r>
            <a:r>
              <a:rPr kumimoji="1" lang="en-US" altLang="zh-CN" sz="20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︱</a:t>
            </a:r>
            <a:r>
              <a:rPr kumimoji="1"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&lt;</a:t>
            </a:r>
            <a:r>
              <a:rPr kumimoji="1"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代词</a:t>
            </a:r>
            <a:r>
              <a:rPr kumimoji="1"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&gt;</a:t>
            </a:r>
            <a:endParaRPr kumimoji="1" lang="en-US" altLang="zh-CN" sz="20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algn="l" eaLnBrk="1" hangingPunct="1">
              <a:lnSpc>
                <a:spcPct val="110000"/>
              </a:lnSpc>
              <a:spcBef>
                <a:spcPct val="10000"/>
              </a:spcBef>
              <a:defRPr/>
            </a:pPr>
            <a:r>
              <a:rPr kumimoji="1"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&lt;</a:t>
            </a:r>
            <a:r>
              <a:rPr kumimoji="1"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代词</a:t>
            </a:r>
            <a:r>
              <a:rPr kumimoji="1"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&gt; </a:t>
            </a:r>
            <a:r>
              <a:rPr kumimoji="1"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∷</a:t>
            </a:r>
            <a:r>
              <a:rPr kumimoji="1" lang="zh-CN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＝</a:t>
            </a:r>
            <a:r>
              <a:rPr kumimoji="1"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我</a:t>
            </a:r>
            <a:r>
              <a:rPr kumimoji="1" lang="en-US" altLang="zh-CN" sz="20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︱</a:t>
            </a:r>
            <a:r>
              <a:rPr kumimoji="1"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你</a:t>
            </a:r>
            <a:r>
              <a:rPr kumimoji="1" lang="en-US" altLang="zh-CN" sz="20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︱</a:t>
            </a:r>
            <a:r>
              <a:rPr kumimoji="1"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他</a:t>
            </a:r>
            <a:endParaRPr kumimoji="1" lang="zh-CN" altLang="en-US" sz="20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algn="l" eaLnBrk="1" hangingPunct="1">
              <a:lnSpc>
                <a:spcPct val="110000"/>
              </a:lnSpc>
              <a:spcBef>
                <a:spcPct val="10000"/>
              </a:spcBef>
              <a:defRPr/>
            </a:pPr>
            <a:r>
              <a:rPr kumimoji="1"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&lt;</a:t>
            </a:r>
            <a:r>
              <a:rPr kumimoji="1"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动词</a:t>
            </a:r>
            <a:r>
              <a:rPr kumimoji="1"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&gt; </a:t>
            </a:r>
            <a:r>
              <a:rPr kumimoji="1"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∷</a:t>
            </a:r>
            <a:r>
              <a:rPr kumimoji="1" lang="zh-CN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＝</a:t>
            </a:r>
            <a:r>
              <a:rPr kumimoji="1"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吃</a:t>
            </a:r>
            <a:r>
              <a:rPr kumimoji="1" lang="en-US" altLang="zh-CN" sz="20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︱</a:t>
            </a:r>
            <a:r>
              <a:rPr kumimoji="1"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做</a:t>
            </a:r>
            <a:r>
              <a:rPr kumimoji="1" lang="en-US" altLang="zh-CN" sz="20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︱</a:t>
            </a:r>
            <a:r>
              <a:rPr kumimoji="1"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喜欢</a:t>
            </a:r>
            <a:r>
              <a:rPr kumimoji="1" lang="en-US" altLang="zh-CN" sz="20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︱</a:t>
            </a:r>
            <a:r>
              <a:rPr kumimoji="1"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学习</a:t>
            </a:r>
            <a:r>
              <a:rPr kumimoji="1" lang="en-US" altLang="zh-CN" sz="20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︱</a:t>
            </a:r>
            <a:r>
              <a:rPr kumimoji="1"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喝</a:t>
            </a:r>
            <a:endParaRPr kumimoji="1" lang="zh-CN" altLang="en-US" sz="20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algn="l" eaLnBrk="1" hangingPunct="1">
              <a:lnSpc>
                <a:spcPct val="110000"/>
              </a:lnSpc>
              <a:spcBef>
                <a:spcPct val="10000"/>
              </a:spcBef>
              <a:defRPr/>
            </a:pPr>
            <a:r>
              <a:rPr kumimoji="1"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&lt;</a:t>
            </a:r>
            <a:r>
              <a:rPr kumimoji="1"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名词</a:t>
            </a:r>
            <a:r>
              <a:rPr kumimoji="1"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&gt; </a:t>
            </a:r>
            <a:r>
              <a:rPr kumimoji="1"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∷</a:t>
            </a:r>
            <a:r>
              <a:rPr kumimoji="1" lang="zh-CN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＝</a:t>
            </a:r>
            <a:r>
              <a:rPr kumimoji="1"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饭</a:t>
            </a:r>
            <a:r>
              <a:rPr kumimoji="1" lang="en-US" altLang="zh-CN" sz="20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︱</a:t>
            </a:r>
            <a:r>
              <a:rPr kumimoji="1"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菜</a:t>
            </a:r>
            <a:r>
              <a:rPr kumimoji="1" lang="en-US" altLang="zh-CN" sz="20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︱</a:t>
            </a:r>
            <a:r>
              <a:rPr kumimoji="1" lang="zh-CN" altLang="en-US" sz="2000" b="1" dirty="0">
                <a:latin typeface="Times New Roman" panose="02020603050405020304" pitchFamily="18" charset="0"/>
              </a:rPr>
              <a:t>小明</a:t>
            </a:r>
            <a:r>
              <a:rPr kumimoji="1" lang="en-US" altLang="zh-CN" sz="20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︱</a:t>
            </a:r>
            <a:r>
              <a:rPr kumimoji="1" lang="zh-CN" altLang="en-US" sz="2000" b="1" dirty="0">
                <a:latin typeface="Times New Roman" panose="02020603050405020304" pitchFamily="18" charset="0"/>
              </a:rPr>
              <a:t>音乐</a:t>
            </a:r>
            <a:r>
              <a:rPr kumimoji="1" lang="en-US" altLang="zh-CN" sz="20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︱</a:t>
            </a:r>
            <a:r>
              <a:rPr kumimoji="1" lang="zh-CN" altLang="en-US" sz="2000" b="1" dirty="0">
                <a:latin typeface="Times New Roman" panose="02020603050405020304" pitchFamily="18" charset="0"/>
              </a:rPr>
              <a:t>汽车</a:t>
            </a:r>
            <a:r>
              <a:rPr kumimoji="1" lang="en-US" altLang="zh-CN" sz="20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︱</a:t>
            </a:r>
            <a:r>
              <a:rPr kumimoji="1" lang="zh-CN" altLang="en-US" sz="2000" b="1" dirty="0">
                <a:latin typeface="Times New Roman" panose="02020603050405020304" pitchFamily="18" charset="0"/>
              </a:rPr>
              <a:t>猫</a:t>
            </a:r>
            <a:r>
              <a:rPr kumimoji="1" lang="en-US" altLang="zh-CN" sz="20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︱</a:t>
            </a:r>
            <a:r>
              <a:rPr kumimoji="1" lang="zh-CN" altLang="en-US" sz="2000" b="1" dirty="0">
                <a:latin typeface="Times New Roman" panose="02020603050405020304" pitchFamily="18" charset="0"/>
              </a:rPr>
              <a:t>水</a:t>
            </a:r>
            <a:endParaRPr kumimoji="1" lang="zh-CN" altLang="en-US" sz="20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87822" y="1478581"/>
            <a:ext cx="3891823" cy="2557392"/>
            <a:chOff x="2057400" y="914400"/>
            <a:chExt cx="3891823" cy="2557392"/>
          </a:xfrm>
        </p:grpSpPr>
        <p:sp>
          <p:nvSpPr>
            <p:cNvPr id="8199" name="Text Box 6"/>
            <p:cNvSpPr txBox="1">
              <a:spLocks noChangeArrowheads="1"/>
            </p:cNvSpPr>
            <p:nvPr/>
          </p:nvSpPr>
          <p:spPr bwMode="auto">
            <a:xfrm>
              <a:off x="2057400" y="2328899"/>
              <a:ext cx="12954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400" dirty="0">
                  <a:latin typeface="+mn-ea"/>
                  <a:ea typeface="+mn-ea"/>
                </a:rPr>
                <a:t>&lt;</a:t>
              </a:r>
              <a:r>
                <a:rPr kumimoji="1" lang="zh-CN" altLang="en-US" sz="2400" dirty="0">
                  <a:latin typeface="Tahoma" panose="020B0604030504040204" pitchFamily="34" charset="0"/>
                </a:rPr>
                <a:t>代词</a:t>
              </a:r>
              <a:r>
                <a:rPr kumimoji="1" lang="en-US" altLang="zh-CN" sz="2400" dirty="0">
                  <a:latin typeface="+mn-ea"/>
                  <a:ea typeface="+mn-ea"/>
                </a:rPr>
                <a:t>&gt;</a:t>
              </a:r>
              <a:endParaRPr kumimoji="1" lang="en-US" altLang="zh-CN" sz="2400" dirty="0">
                <a:latin typeface="Tahoma" panose="020B0604030504040204" pitchFamily="34" charset="0"/>
              </a:endParaRPr>
            </a:p>
          </p:txBody>
        </p:sp>
        <p:sp>
          <p:nvSpPr>
            <p:cNvPr id="99335" name="Text Box 7"/>
            <p:cNvSpPr txBox="1">
              <a:spLocks noChangeArrowheads="1"/>
            </p:cNvSpPr>
            <p:nvPr/>
          </p:nvSpPr>
          <p:spPr bwMode="auto">
            <a:xfrm>
              <a:off x="4812288" y="2934046"/>
              <a:ext cx="991500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kumimoji="1" lang="zh-CN" altLang="en-US" sz="2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anose="02010600030101010101" pitchFamily="2" charset="-122"/>
                </a:rPr>
                <a:t>音乐</a:t>
              </a:r>
              <a:endParaRPr kumimoji="1" lang="zh-CN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endParaRPr>
            </a:p>
          </p:txBody>
        </p:sp>
        <p:sp>
          <p:nvSpPr>
            <p:cNvPr id="8201" name="Text Box 8"/>
            <p:cNvSpPr txBox="1">
              <a:spLocks noChangeArrowheads="1"/>
            </p:cNvSpPr>
            <p:nvPr/>
          </p:nvSpPr>
          <p:spPr bwMode="auto">
            <a:xfrm>
              <a:off x="4653823" y="2300780"/>
              <a:ext cx="1295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400" dirty="0">
                  <a:latin typeface="+mn-ea"/>
                  <a:ea typeface="+mn-ea"/>
                </a:rPr>
                <a:t>&lt;</a:t>
              </a:r>
              <a:r>
                <a:rPr kumimoji="1" lang="zh-CN" altLang="en-US" sz="2400" dirty="0">
                  <a:latin typeface="Tahoma" panose="020B0604030504040204" pitchFamily="34" charset="0"/>
                </a:rPr>
                <a:t>名词</a:t>
              </a:r>
              <a:r>
                <a:rPr kumimoji="1" lang="en-US" altLang="zh-CN" sz="2400" dirty="0">
                  <a:latin typeface="+mn-ea"/>
                  <a:ea typeface="+mn-ea"/>
                </a:rPr>
                <a:t>&gt;</a:t>
              </a:r>
              <a:endParaRPr kumimoji="1" lang="en-US" altLang="zh-CN" sz="2400" dirty="0">
                <a:latin typeface="Tahoma" panose="020B0604030504040204" pitchFamily="34" charset="0"/>
              </a:endParaRPr>
            </a:p>
          </p:txBody>
        </p:sp>
        <p:sp>
          <p:nvSpPr>
            <p:cNvPr id="8202" name="Text Box 9"/>
            <p:cNvSpPr txBox="1">
              <a:spLocks noChangeArrowheads="1"/>
            </p:cNvSpPr>
            <p:nvPr/>
          </p:nvSpPr>
          <p:spPr bwMode="auto">
            <a:xfrm>
              <a:off x="3348891" y="2327295"/>
              <a:ext cx="1295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400" dirty="0">
                  <a:latin typeface="+mn-ea"/>
                  <a:ea typeface="+mn-ea"/>
                </a:rPr>
                <a:t>&lt;</a:t>
              </a:r>
              <a:r>
                <a:rPr kumimoji="1" lang="zh-CN" altLang="en-US" sz="2400" dirty="0">
                  <a:latin typeface="+mn-ea"/>
                  <a:ea typeface="+mn-ea"/>
                </a:rPr>
                <a:t>动词</a:t>
              </a:r>
              <a:r>
                <a:rPr kumimoji="1" lang="en-US" altLang="zh-CN" sz="2400" dirty="0">
                  <a:latin typeface="+mn-ea"/>
                  <a:ea typeface="+mn-ea"/>
                </a:rPr>
                <a:t>&gt;</a:t>
              </a:r>
              <a:endParaRPr kumimoji="1" lang="en-US" altLang="zh-CN" sz="2400" dirty="0">
                <a:latin typeface="+mn-ea"/>
                <a:ea typeface="+mn-ea"/>
              </a:endParaRPr>
            </a:p>
          </p:txBody>
        </p:sp>
        <p:sp>
          <p:nvSpPr>
            <p:cNvPr id="8204" name="Text Box 11"/>
            <p:cNvSpPr txBox="1">
              <a:spLocks noChangeArrowheads="1"/>
            </p:cNvSpPr>
            <p:nvPr/>
          </p:nvSpPr>
          <p:spPr bwMode="auto">
            <a:xfrm>
              <a:off x="3345606" y="1625281"/>
              <a:ext cx="1295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400" dirty="0">
                  <a:latin typeface="+mn-ea"/>
                  <a:ea typeface="+mn-ea"/>
                </a:rPr>
                <a:t>&lt;</a:t>
              </a:r>
              <a:r>
                <a:rPr kumimoji="1" lang="zh-CN" altLang="en-US" sz="2400" dirty="0">
                  <a:latin typeface="+mn-ea"/>
                  <a:ea typeface="+mn-ea"/>
                </a:rPr>
                <a:t>谓语</a:t>
              </a:r>
              <a:r>
                <a:rPr kumimoji="1" lang="en-US" altLang="zh-CN" sz="2400" dirty="0">
                  <a:latin typeface="+mn-ea"/>
                  <a:ea typeface="+mn-ea"/>
                </a:rPr>
                <a:t>&gt;</a:t>
              </a:r>
              <a:endParaRPr kumimoji="1" lang="en-US" altLang="zh-CN" sz="2400" dirty="0">
                <a:latin typeface="+mn-ea"/>
                <a:ea typeface="+mn-ea"/>
              </a:endParaRPr>
            </a:p>
          </p:txBody>
        </p:sp>
        <p:sp>
          <p:nvSpPr>
            <p:cNvPr id="8205" name="Text Box 12"/>
            <p:cNvSpPr txBox="1">
              <a:spLocks noChangeArrowheads="1"/>
            </p:cNvSpPr>
            <p:nvPr/>
          </p:nvSpPr>
          <p:spPr bwMode="auto">
            <a:xfrm>
              <a:off x="4653823" y="1615774"/>
              <a:ext cx="1295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400" dirty="0">
                  <a:latin typeface="+mn-ea"/>
                  <a:ea typeface="+mn-ea"/>
                </a:rPr>
                <a:t>&lt;</a:t>
              </a:r>
              <a:r>
                <a:rPr kumimoji="1" lang="zh-CN" altLang="en-US" sz="2400" dirty="0">
                  <a:latin typeface="+mn-ea"/>
                  <a:ea typeface="+mn-ea"/>
                </a:rPr>
                <a:t>宾语</a:t>
              </a:r>
              <a:r>
                <a:rPr kumimoji="1" lang="en-US" altLang="zh-CN" sz="2400" dirty="0">
                  <a:latin typeface="+mn-ea"/>
                  <a:ea typeface="+mn-ea"/>
                </a:rPr>
                <a:t>&gt;</a:t>
              </a:r>
              <a:endParaRPr kumimoji="1" lang="en-US" altLang="zh-CN" sz="2400" dirty="0">
                <a:latin typeface="+mn-ea"/>
                <a:ea typeface="+mn-ea"/>
              </a:endParaRPr>
            </a:p>
          </p:txBody>
        </p:sp>
        <p:sp>
          <p:nvSpPr>
            <p:cNvPr id="8206" name="Text Box 13"/>
            <p:cNvSpPr txBox="1">
              <a:spLocks noChangeArrowheads="1"/>
            </p:cNvSpPr>
            <p:nvPr/>
          </p:nvSpPr>
          <p:spPr bwMode="auto">
            <a:xfrm>
              <a:off x="3341857" y="914400"/>
              <a:ext cx="1295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400" dirty="0">
                  <a:latin typeface="+mn-ea"/>
                  <a:ea typeface="+mn-ea"/>
                </a:rPr>
                <a:t>&lt;</a:t>
              </a:r>
              <a:r>
                <a:rPr kumimoji="1" lang="zh-CN" altLang="en-US" sz="2400" dirty="0">
                  <a:latin typeface="+mn-ea"/>
                  <a:ea typeface="+mn-ea"/>
                </a:rPr>
                <a:t>句子</a:t>
              </a:r>
              <a:r>
                <a:rPr kumimoji="1" lang="en-US" altLang="zh-CN" sz="2400" dirty="0">
                  <a:latin typeface="+mn-ea"/>
                  <a:ea typeface="+mn-ea"/>
                </a:rPr>
                <a:t>&gt;</a:t>
              </a:r>
              <a:endParaRPr kumimoji="1" lang="en-US" altLang="zh-CN" sz="2400" dirty="0">
                <a:latin typeface="+mn-ea"/>
                <a:ea typeface="+mn-ea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2071590" y="1614269"/>
              <a:ext cx="12554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400" dirty="0">
                  <a:latin typeface="+mn-ea"/>
                </a:rPr>
                <a:t>&lt;</a:t>
              </a:r>
              <a:r>
                <a:rPr kumimoji="1" lang="zh-CN" altLang="en-US" sz="2400" dirty="0">
                  <a:latin typeface="+mn-ea"/>
                </a:rPr>
                <a:t>主语</a:t>
              </a:r>
              <a:r>
                <a:rPr kumimoji="1" lang="en-US" altLang="zh-CN" sz="2400" dirty="0">
                  <a:latin typeface="+mn-ea"/>
                </a:rPr>
                <a:t>&gt;</a:t>
              </a:r>
              <a:endParaRPr kumimoji="1" lang="en-US" altLang="zh-CN" sz="2400" dirty="0">
                <a:latin typeface="+mn-ea"/>
              </a:endParaRPr>
            </a:p>
          </p:txBody>
        </p:sp>
        <p:cxnSp>
          <p:nvCxnSpPr>
            <p:cNvPr id="5" name="直接连接符 4"/>
            <p:cNvCxnSpPr>
              <a:stCxn id="8206" idx="2"/>
              <a:endCxn id="3" idx="0"/>
            </p:cNvCxnSpPr>
            <p:nvPr/>
          </p:nvCxnSpPr>
          <p:spPr bwMode="auto">
            <a:xfrm flipH="1">
              <a:off x="2699326" y="1371600"/>
              <a:ext cx="1290231" cy="242669"/>
            </a:xfrm>
            <a:prstGeom prst="line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直接连接符 6"/>
            <p:cNvCxnSpPr>
              <a:stCxn id="8206" idx="2"/>
              <a:endCxn id="8204" idx="0"/>
            </p:cNvCxnSpPr>
            <p:nvPr/>
          </p:nvCxnSpPr>
          <p:spPr bwMode="auto">
            <a:xfrm>
              <a:off x="3989558" y="1371601"/>
              <a:ext cx="3749" cy="253681"/>
            </a:xfrm>
            <a:prstGeom prst="line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直接连接符 8"/>
            <p:cNvCxnSpPr>
              <a:stCxn id="8206" idx="2"/>
              <a:endCxn id="8205" idx="0"/>
            </p:cNvCxnSpPr>
            <p:nvPr/>
          </p:nvCxnSpPr>
          <p:spPr bwMode="auto">
            <a:xfrm>
              <a:off x="3989557" y="1371600"/>
              <a:ext cx="1311966" cy="244174"/>
            </a:xfrm>
            <a:prstGeom prst="line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2" name="Text Box 7"/>
            <p:cNvSpPr txBox="1">
              <a:spLocks noChangeArrowheads="1"/>
            </p:cNvSpPr>
            <p:nvPr/>
          </p:nvSpPr>
          <p:spPr bwMode="auto">
            <a:xfrm>
              <a:off x="2319677" y="2948572"/>
              <a:ext cx="770847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kumimoji="1" lang="zh-CN" altLang="en-US" sz="2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anose="02010600030101010101" pitchFamily="2" charset="-122"/>
                </a:rPr>
                <a:t>我</a:t>
              </a:r>
              <a:endParaRPr kumimoji="1" lang="zh-CN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endParaRPr>
            </a:p>
          </p:txBody>
        </p:sp>
        <p:sp>
          <p:nvSpPr>
            <p:cNvPr id="33" name="Text Box 7"/>
            <p:cNvSpPr txBox="1">
              <a:spLocks noChangeArrowheads="1"/>
            </p:cNvSpPr>
            <p:nvPr/>
          </p:nvSpPr>
          <p:spPr bwMode="auto">
            <a:xfrm>
              <a:off x="3406574" y="2944660"/>
              <a:ext cx="1180428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kumimoji="1" lang="zh-CN" altLang="en-US" sz="2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anose="02010600030101010101" pitchFamily="2" charset="-122"/>
                </a:rPr>
                <a:t>喜欢</a:t>
              </a:r>
              <a:endParaRPr kumimoji="1" lang="zh-CN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endParaRPr>
            </a:p>
          </p:txBody>
        </p:sp>
        <p:cxnSp>
          <p:nvCxnSpPr>
            <p:cNvPr id="15" name="直接连接符 14"/>
            <p:cNvCxnSpPr>
              <a:stCxn id="3" idx="2"/>
              <a:endCxn id="8199" idx="0"/>
            </p:cNvCxnSpPr>
            <p:nvPr/>
          </p:nvCxnSpPr>
          <p:spPr bwMode="auto">
            <a:xfrm>
              <a:off x="2699326" y="2075934"/>
              <a:ext cx="5774" cy="252965"/>
            </a:xfrm>
            <a:prstGeom prst="line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直接连接符 16"/>
            <p:cNvCxnSpPr>
              <a:stCxn id="8204" idx="2"/>
              <a:endCxn id="8202" idx="0"/>
            </p:cNvCxnSpPr>
            <p:nvPr/>
          </p:nvCxnSpPr>
          <p:spPr bwMode="auto">
            <a:xfrm>
              <a:off x="3993307" y="2082481"/>
              <a:ext cx="3285" cy="244814"/>
            </a:xfrm>
            <a:prstGeom prst="line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直接连接符 18"/>
            <p:cNvCxnSpPr>
              <a:stCxn id="8205" idx="2"/>
              <a:endCxn id="8201" idx="0"/>
            </p:cNvCxnSpPr>
            <p:nvPr/>
          </p:nvCxnSpPr>
          <p:spPr bwMode="auto">
            <a:xfrm>
              <a:off x="5301523" y="2072974"/>
              <a:ext cx="0" cy="227806"/>
            </a:xfrm>
            <a:prstGeom prst="line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接连接符 20"/>
            <p:cNvCxnSpPr>
              <a:stCxn id="8199" idx="2"/>
              <a:endCxn id="32" idx="0"/>
            </p:cNvCxnSpPr>
            <p:nvPr/>
          </p:nvCxnSpPr>
          <p:spPr bwMode="auto">
            <a:xfrm>
              <a:off x="2705100" y="2790564"/>
              <a:ext cx="0" cy="158009"/>
            </a:xfrm>
            <a:prstGeom prst="line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直接连接符 25"/>
            <p:cNvCxnSpPr>
              <a:stCxn id="8202" idx="2"/>
              <a:endCxn id="33" idx="0"/>
            </p:cNvCxnSpPr>
            <p:nvPr/>
          </p:nvCxnSpPr>
          <p:spPr bwMode="auto">
            <a:xfrm>
              <a:off x="3996591" y="2784495"/>
              <a:ext cx="197" cy="160165"/>
            </a:xfrm>
            <a:prstGeom prst="line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直接连接符 27"/>
            <p:cNvCxnSpPr>
              <a:stCxn id="8201" idx="2"/>
              <a:endCxn id="99335" idx="0"/>
            </p:cNvCxnSpPr>
            <p:nvPr/>
          </p:nvCxnSpPr>
          <p:spPr bwMode="auto">
            <a:xfrm>
              <a:off x="5301523" y="2757980"/>
              <a:ext cx="6515" cy="176066"/>
            </a:xfrm>
            <a:prstGeom prst="line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1" name="Text Box 8"/>
          <p:cNvSpPr txBox="1">
            <a:spLocks noChangeArrowheads="1"/>
          </p:cNvSpPr>
          <p:nvPr/>
        </p:nvSpPr>
        <p:spPr bwMode="auto">
          <a:xfrm>
            <a:off x="5560839" y="1084888"/>
            <a:ext cx="4902573" cy="261610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kumimoji="1" lang="en-US" altLang="zh-CN" sz="2000" b="1" dirty="0">
                <a:latin typeface="+mn-ea"/>
                <a:ea typeface="+mn-ea"/>
              </a:rPr>
              <a:t>&lt;</a:t>
            </a:r>
            <a:r>
              <a:rPr kumimoji="1" lang="zh-CN" altLang="en-US" sz="2000" b="1" dirty="0">
                <a:latin typeface="+mn-ea"/>
                <a:ea typeface="+mn-ea"/>
              </a:rPr>
              <a:t>句子</a:t>
            </a:r>
            <a:r>
              <a:rPr kumimoji="1" lang="en-US" altLang="zh-CN" sz="2000" b="1" dirty="0">
                <a:latin typeface="+mn-ea"/>
                <a:ea typeface="+mn-ea"/>
              </a:rPr>
              <a:t>&gt; </a:t>
            </a:r>
            <a:r>
              <a:rPr kumimoji="1" lang="en-US" altLang="zh-CN" sz="2000" b="1" dirty="0">
                <a:latin typeface="+mn-ea"/>
                <a:ea typeface="+mn-ea"/>
                <a:sym typeface="Symbol" panose="05050102010706020507" pitchFamily="18" charset="2"/>
              </a:rPr>
              <a:t> </a:t>
            </a:r>
            <a:r>
              <a:rPr kumimoji="1" lang="en-US" altLang="zh-CN" sz="2000" dirty="0">
                <a:latin typeface="+mn-ea"/>
                <a:ea typeface="+mn-ea"/>
              </a:rPr>
              <a:t>&lt;</a:t>
            </a:r>
            <a:r>
              <a:rPr kumimoji="1" lang="zh-CN" altLang="en-US" sz="2000" b="1" dirty="0">
                <a:latin typeface="+mn-ea"/>
                <a:ea typeface="+mn-ea"/>
              </a:rPr>
              <a:t>主语</a:t>
            </a:r>
            <a:r>
              <a:rPr kumimoji="1" lang="en-US" altLang="zh-CN" sz="2000" dirty="0">
                <a:latin typeface="+mn-ea"/>
                <a:ea typeface="+mn-ea"/>
              </a:rPr>
              <a:t>&gt;</a:t>
            </a:r>
            <a:r>
              <a:rPr kumimoji="1" lang="en-US" altLang="zh-CN" sz="2000" b="1" dirty="0">
                <a:latin typeface="+mn-ea"/>
                <a:ea typeface="+mn-ea"/>
              </a:rPr>
              <a:t> </a:t>
            </a:r>
            <a:r>
              <a:rPr kumimoji="1" lang="en-US" altLang="zh-CN" sz="2000" dirty="0">
                <a:latin typeface="+mn-ea"/>
                <a:ea typeface="+mn-ea"/>
              </a:rPr>
              <a:t>&lt;</a:t>
            </a:r>
            <a:r>
              <a:rPr kumimoji="1" lang="zh-CN" altLang="en-US" sz="2000" b="1" dirty="0">
                <a:latin typeface="+mn-ea"/>
                <a:ea typeface="+mn-ea"/>
              </a:rPr>
              <a:t>谓语</a:t>
            </a:r>
            <a:r>
              <a:rPr kumimoji="1" lang="en-US" altLang="zh-CN" sz="2000" dirty="0">
                <a:latin typeface="+mn-ea"/>
                <a:ea typeface="+mn-ea"/>
              </a:rPr>
              <a:t>&gt;</a:t>
            </a:r>
            <a:r>
              <a:rPr kumimoji="1" lang="en-US" altLang="zh-CN" sz="2000" b="1" dirty="0">
                <a:latin typeface="+mn-ea"/>
                <a:ea typeface="+mn-ea"/>
              </a:rPr>
              <a:t> </a:t>
            </a:r>
            <a:r>
              <a:rPr kumimoji="1" lang="en-US" altLang="zh-CN" sz="2000" dirty="0">
                <a:latin typeface="+mn-ea"/>
                <a:ea typeface="+mn-ea"/>
              </a:rPr>
              <a:t>&lt;</a:t>
            </a:r>
            <a:r>
              <a:rPr kumimoji="1" lang="zh-CN" altLang="en-US" sz="2000" b="1" dirty="0">
                <a:latin typeface="+mn-ea"/>
                <a:ea typeface="+mn-ea"/>
              </a:rPr>
              <a:t>宾语</a:t>
            </a:r>
            <a:r>
              <a:rPr kumimoji="1" lang="en-US" altLang="zh-CN" sz="2000" dirty="0">
                <a:latin typeface="+mn-ea"/>
                <a:ea typeface="+mn-ea"/>
              </a:rPr>
              <a:t>&gt;</a:t>
            </a:r>
            <a:endParaRPr kumimoji="1" lang="en-US" altLang="zh-CN" sz="2000" b="1" dirty="0">
              <a:latin typeface="+mn-ea"/>
              <a:ea typeface="+mn-ea"/>
            </a:endParaRPr>
          </a:p>
          <a:p>
            <a:pPr algn="just" eaLnBrk="1" hangingPunct="1">
              <a:spcBef>
                <a:spcPct val="20000"/>
              </a:spcBef>
            </a:pPr>
            <a:r>
              <a:rPr kumimoji="1" lang="en-US" altLang="zh-CN" sz="2000" b="1" dirty="0">
                <a:latin typeface="+mn-ea"/>
                <a:ea typeface="+mn-ea"/>
                <a:sym typeface="Symbol" panose="05050102010706020507" pitchFamily="18" charset="2"/>
              </a:rPr>
              <a:t>              </a:t>
            </a:r>
            <a:r>
              <a:rPr kumimoji="1" lang="en-US" altLang="zh-CN" sz="2000" dirty="0">
                <a:latin typeface="+mn-ea"/>
                <a:ea typeface="+mn-ea"/>
              </a:rPr>
              <a:t>&lt;</a:t>
            </a:r>
            <a:r>
              <a:rPr kumimoji="1" lang="zh-CN" altLang="en-US" sz="2000" b="1" dirty="0">
                <a:latin typeface="+mn-ea"/>
                <a:ea typeface="+mn-ea"/>
              </a:rPr>
              <a:t>代词</a:t>
            </a:r>
            <a:r>
              <a:rPr kumimoji="1" lang="en-US" altLang="zh-CN" sz="2000" dirty="0">
                <a:latin typeface="+mn-ea"/>
                <a:ea typeface="+mn-ea"/>
              </a:rPr>
              <a:t>&gt;</a:t>
            </a:r>
            <a:r>
              <a:rPr kumimoji="1" lang="en-US" altLang="zh-CN" sz="2000" b="1" dirty="0">
                <a:latin typeface="+mn-ea"/>
                <a:ea typeface="+mn-ea"/>
              </a:rPr>
              <a:t> </a:t>
            </a:r>
            <a:r>
              <a:rPr kumimoji="1" lang="en-US" altLang="zh-CN" sz="2000" dirty="0">
                <a:latin typeface="+mn-ea"/>
                <a:ea typeface="+mn-ea"/>
              </a:rPr>
              <a:t>&lt;</a:t>
            </a:r>
            <a:r>
              <a:rPr kumimoji="1" lang="zh-CN" altLang="en-US" sz="2000" b="1" dirty="0">
                <a:latin typeface="+mn-ea"/>
                <a:ea typeface="+mn-ea"/>
              </a:rPr>
              <a:t>谓语</a:t>
            </a:r>
            <a:r>
              <a:rPr kumimoji="1" lang="en-US" altLang="zh-CN" sz="2000" dirty="0">
                <a:latin typeface="+mn-ea"/>
                <a:ea typeface="+mn-ea"/>
              </a:rPr>
              <a:t>&gt;</a:t>
            </a:r>
            <a:r>
              <a:rPr kumimoji="1" lang="en-US" altLang="zh-CN" sz="2000" b="1" dirty="0">
                <a:latin typeface="+mn-ea"/>
                <a:ea typeface="+mn-ea"/>
              </a:rPr>
              <a:t> </a:t>
            </a:r>
            <a:r>
              <a:rPr kumimoji="1" lang="en-US" altLang="zh-CN" sz="2000" dirty="0">
                <a:latin typeface="+mn-ea"/>
                <a:ea typeface="+mn-ea"/>
              </a:rPr>
              <a:t>&lt;</a:t>
            </a:r>
            <a:r>
              <a:rPr kumimoji="1" lang="zh-CN" altLang="en-US" sz="2000" b="1" dirty="0">
                <a:latin typeface="+mn-ea"/>
                <a:ea typeface="+mn-ea"/>
              </a:rPr>
              <a:t>宾语</a:t>
            </a:r>
            <a:r>
              <a:rPr kumimoji="1" lang="en-US" altLang="zh-CN" sz="2000" dirty="0">
                <a:latin typeface="+mn-ea"/>
                <a:ea typeface="+mn-ea"/>
              </a:rPr>
              <a:t>&gt;</a:t>
            </a:r>
            <a:r>
              <a:rPr kumimoji="1" lang="en-US" altLang="zh-CN" sz="2000" b="1" dirty="0">
                <a:latin typeface="+mn-ea"/>
                <a:ea typeface="+mn-ea"/>
              </a:rPr>
              <a:t>  </a:t>
            </a:r>
            <a:endParaRPr kumimoji="1" lang="en-US" altLang="zh-CN" sz="2000" b="1" dirty="0">
              <a:latin typeface="+mn-ea"/>
              <a:ea typeface="+mn-ea"/>
            </a:endParaRPr>
          </a:p>
          <a:p>
            <a:pPr algn="just" eaLnBrk="1" hangingPunct="1">
              <a:spcBef>
                <a:spcPct val="20000"/>
              </a:spcBef>
            </a:pPr>
            <a:r>
              <a:rPr kumimoji="1" lang="en-US" altLang="zh-CN" sz="2000" b="1" dirty="0">
                <a:latin typeface="+mn-ea"/>
                <a:ea typeface="+mn-ea"/>
                <a:sym typeface="Symbol" panose="05050102010706020507" pitchFamily="18" charset="2"/>
              </a:rPr>
              <a:t>              </a:t>
            </a:r>
            <a:r>
              <a:rPr kumimoji="1"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我</a:t>
            </a:r>
            <a:r>
              <a:rPr kumimoji="1" lang="zh-CN" altLang="en-US" sz="2000" b="1" dirty="0">
                <a:latin typeface="+mn-ea"/>
                <a:ea typeface="+mn-ea"/>
              </a:rPr>
              <a:t> </a:t>
            </a:r>
            <a:r>
              <a:rPr kumimoji="1" lang="en-US" altLang="zh-CN" sz="2000" dirty="0">
                <a:latin typeface="+mn-ea"/>
                <a:ea typeface="+mn-ea"/>
              </a:rPr>
              <a:t>&lt;</a:t>
            </a:r>
            <a:r>
              <a:rPr kumimoji="1" lang="zh-CN" altLang="en-US" sz="2000" b="1" dirty="0">
                <a:latin typeface="+mn-ea"/>
                <a:ea typeface="+mn-ea"/>
              </a:rPr>
              <a:t>谓语</a:t>
            </a:r>
            <a:r>
              <a:rPr kumimoji="1" lang="en-US" altLang="zh-CN" sz="2000" dirty="0">
                <a:latin typeface="+mn-ea"/>
                <a:ea typeface="+mn-ea"/>
              </a:rPr>
              <a:t>&gt;</a:t>
            </a:r>
            <a:r>
              <a:rPr kumimoji="1" lang="en-US" altLang="zh-CN" sz="2000" b="1" dirty="0">
                <a:latin typeface="+mn-ea"/>
                <a:ea typeface="+mn-ea"/>
              </a:rPr>
              <a:t> </a:t>
            </a:r>
            <a:r>
              <a:rPr kumimoji="1" lang="en-US" altLang="zh-CN" sz="2000" dirty="0">
                <a:latin typeface="+mn-ea"/>
                <a:ea typeface="+mn-ea"/>
              </a:rPr>
              <a:t>&lt;</a:t>
            </a:r>
            <a:r>
              <a:rPr kumimoji="1" lang="zh-CN" altLang="en-US" sz="2000" b="1" dirty="0">
                <a:latin typeface="+mn-ea"/>
                <a:ea typeface="+mn-ea"/>
              </a:rPr>
              <a:t>宾语</a:t>
            </a:r>
            <a:r>
              <a:rPr kumimoji="1" lang="en-US" altLang="zh-CN" sz="2000" dirty="0">
                <a:latin typeface="+mn-ea"/>
                <a:ea typeface="+mn-ea"/>
              </a:rPr>
              <a:t>&gt;</a:t>
            </a:r>
            <a:endParaRPr kumimoji="1" lang="en-US" altLang="zh-CN" sz="2000" b="1" dirty="0">
              <a:latin typeface="+mn-ea"/>
              <a:ea typeface="+mn-ea"/>
            </a:endParaRPr>
          </a:p>
          <a:p>
            <a:pPr algn="just" eaLnBrk="1" hangingPunct="1">
              <a:spcBef>
                <a:spcPct val="20000"/>
              </a:spcBef>
            </a:pPr>
            <a:r>
              <a:rPr kumimoji="1" lang="en-US" altLang="zh-CN" sz="2000" b="1" dirty="0">
                <a:latin typeface="+mn-ea"/>
                <a:ea typeface="+mn-ea"/>
                <a:sym typeface="Symbol" panose="05050102010706020507" pitchFamily="18" charset="2"/>
              </a:rPr>
              <a:t>              </a:t>
            </a:r>
            <a:r>
              <a:rPr kumimoji="1"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我</a:t>
            </a:r>
            <a:r>
              <a:rPr kumimoji="1" lang="zh-CN" altLang="en-US" sz="2000" b="1" dirty="0">
                <a:latin typeface="+mn-ea"/>
                <a:ea typeface="+mn-ea"/>
              </a:rPr>
              <a:t> </a:t>
            </a:r>
            <a:r>
              <a:rPr kumimoji="1" lang="en-US" altLang="zh-CN" sz="2000" dirty="0">
                <a:latin typeface="+mn-ea"/>
                <a:ea typeface="+mn-ea"/>
              </a:rPr>
              <a:t>&lt;</a:t>
            </a:r>
            <a:r>
              <a:rPr kumimoji="1" lang="zh-CN" altLang="en-US" sz="2000" b="1" dirty="0">
                <a:latin typeface="+mn-ea"/>
                <a:ea typeface="+mn-ea"/>
              </a:rPr>
              <a:t>动词</a:t>
            </a:r>
            <a:r>
              <a:rPr kumimoji="1" lang="en-US" altLang="zh-CN" sz="2000" dirty="0">
                <a:latin typeface="+mn-ea"/>
                <a:ea typeface="+mn-ea"/>
              </a:rPr>
              <a:t>&gt;</a:t>
            </a:r>
            <a:r>
              <a:rPr kumimoji="1" lang="en-US" altLang="zh-CN" sz="2000" b="1" dirty="0">
                <a:latin typeface="+mn-ea"/>
                <a:ea typeface="+mn-ea"/>
              </a:rPr>
              <a:t> </a:t>
            </a:r>
            <a:r>
              <a:rPr kumimoji="1" lang="en-US" altLang="zh-CN" sz="2000" dirty="0">
                <a:latin typeface="+mn-ea"/>
                <a:ea typeface="+mn-ea"/>
              </a:rPr>
              <a:t>&lt;</a:t>
            </a:r>
            <a:r>
              <a:rPr kumimoji="1" lang="zh-CN" altLang="en-US" sz="2000" b="1" dirty="0">
                <a:latin typeface="+mn-ea"/>
                <a:ea typeface="+mn-ea"/>
              </a:rPr>
              <a:t>宾语</a:t>
            </a:r>
            <a:r>
              <a:rPr kumimoji="1" lang="en-US" altLang="zh-CN" sz="2000" dirty="0">
                <a:latin typeface="+mn-ea"/>
                <a:ea typeface="+mn-ea"/>
              </a:rPr>
              <a:t>&gt;</a:t>
            </a:r>
            <a:endParaRPr kumimoji="1" lang="en-US" altLang="zh-CN" sz="2000" b="1" dirty="0">
              <a:latin typeface="+mn-ea"/>
              <a:ea typeface="+mn-ea"/>
            </a:endParaRPr>
          </a:p>
          <a:p>
            <a:pPr algn="just" eaLnBrk="1" hangingPunct="1">
              <a:spcBef>
                <a:spcPct val="20000"/>
              </a:spcBef>
            </a:pPr>
            <a:r>
              <a:rPr kumimoji="1" lang="en-US" altLang="zh-CN" sz="2000" b="1" dirty="0">
                <a:latin typeface="+mn-ea"/>
                <a:ea typeface="+mn-ea"/>
                <a:sym typeface="Symbol" panose="05050102010706020507" pitchFamily="18" charset="2"/>
              </a:rPr>
              <a:t>              </a:t>
            </a:r>
            <a:r>
              <a:rPr kumimoji="1"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我 喜欢 </a:t>
            </a:r>
            <a:r>
              <a:rPr kumimoji="1" lang="en-US" altLang="zh-CN" sz="2000" dirty="0">
                <a:latin typeface="+mn-ea"/>
                <a:ea typeface="+mn-ea"/>
              </a:rPr>
              <a:t>&lt;</a:t>
            </a:r>
            <a:r>
              <a:rPr kumimoji="1" lang="zh-CN" altLang="en-US" sz="2000" b="1" dirty="0">
                <a:latin typeface="+mn-ea"/>
                <a:ea typeface="+mn-ea"/>
              </a:rPr>
              <a:t>宾语</a:t>
            </a:r>
            <a:r>
              <a:rPr kumimoji="1" lang="en-US" altLang="zh-CN" sz="2000" dirty="0">
                <a:latin typeface="+mn-ea"/>
                <a:ea typeface="+mn-ea"/>
              </a:rPr>
              <a:t>&gt;</a:t>
            </a:r>
            <a:endParaRPr kumimoji="1" lang="en-US" altLang="zh-CN" sz="2000" b="1" dirty="0">
              <a:latin typeface="+mn-ea"/>
              <a:ea typeface="+mn-ea"/>
            </a:endParaRPr>
          </a:p>
          <a:p>
            <a:pPr algn="just" eaLnBrk="1" hangingPunct="1">
              <a:spcBef>
                <a:spcPct val="20000"/>
              </a:spcBef>
            </a:pPr>
            <a:r>
              <a:rPr kumimoji="1" lang="en-US" altLang="zh-CN" sz="2000" b="1" dirty="0">
                <a:latin typeface="+mn-ea"/>
                <a:ea typeface="+mn-ea"/>
                <a:sym typeface="Symbol" panose="05050102010706020507" pitchFamily="18" charset="2"/>
              </a:rPr>
              <a:t>              </a:t>
            </a:r>
            <a:r>
              <a:rPr kumimoji="1"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我 喜欢 </a:t>
            </a:r>
            <a:r>
              <a:rPr kumimoji="1" lang="en-US" altLang="zh-CN" sz="2000" dirty="0">
                <a:latin typeface="+mn-ea"/>
                <a:ea typeface="+mn-ea"/>
              </a:rPr>
              <a:t>&lt;</a:t>
            </a:r>
            <a:r>
              <a:rPr kumimoji="1" lang="zh-CN" altLang="en-US" sz="2000" b="1" dirty="0">
                <a:latin typeface="+mn-ea"/>
                <a:ea typeface="+mn-ea"/>
              </a:rPr>
              <a:t>名词</a:t>
            </a:r>
            <a:r>
              <a:rPr kumimoji="1" lang="en-US" altLang="zh-CN" sz="2000" dirty="0">
                <a:latin typeface="+mn-ea"/>
                <a:ea typeface="+mn-ea"/>
              </a:rPr>
              <a:t>&gt;</a:t>
            </a:r>
            <a:endParaRPr kumimoji="1" lang="en-US" altLang="zh-CN" sz="2000" b="1" dirty="0">
              <a:latin typeface="+mn-ea"/>
              <a:ea typeface="+mn-ea"/>
            </a:endParaRPr>
          </a:p>
          <a:p>
            <a:pPr algn="just" eaLnBrk="1" hangingPunct="1">
              <a:spcBef>
                <a:spcPct val="20000"/>
              </a:spcBef>
            </a:pPr>
            <a:r>
              <a:rPr kumimoji="1" lang="en-US" altLang="zh-CN" sz="2000" b="1" dirty="0">
                <a:latin typeface="+mn-ea"/>
                <a:ea typeface="+mn-ea"/>
                <a:sym typeface="Symbol" panose="05050102010706020507" pitchFamily="18" charset="2"/>
              </a:rPr>
              <a:t>              </a:t>
            </a:r>
            <a:r>
              <a:rPr kumimoji="1"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我 喜欢 音乐</a:t>
            </a:r>
            <a:endParaRPr kumimoji="1" lang="zh-CN" altLang="en-US" sz="20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98569" y="4257693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推导是唯一的吗？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598569" y="4941078"/>
            <a:ext cx="29017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</a:rPr>
              <a:t>最左推导   最右推导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algn="l"/>
            <a:r>
              <a:rPr lang="zh-CN" altLang="en-US" sz="2400" dirty="0">
                <a:solidFill>
                  <a:srgbClr val="0000FF"/>
                </a:solidFill>
              </a:rPr>
              <a:t>直接推导   多步推导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algn="l"/>
            <a:r>
              <a:rPr lang="zh-CN" altLang="en-US" sz="2400" dirty="0">
                <a:solidFill>
                  <a:srgbClr val="0000FF"/>
                </a:solidFill>
              </a:rPr>
              <a:t>规范推导   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algn="l"/>
            <a:r>
              <a:rPr lang="zh-CN" altLang="en-US" sz="2400" dirty="0">
                <a:solidFill>
                  <a:srgbClr val="0000FF"/>
                </a:solidFill>
              </a:rPr>
              <a:t>句型，句子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2.6 </a:t>
            </a:r>
            <a:r>
              <a:rPr lang="zh-CN" altLang="en-US" dirty="0"/>
              <a:t>句型的分析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227100" cy="5637024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自下而上的分析法</a:t>
            </a:r>
            <a:endParaRPr lang="en-US" altLang="zh-CN" sz="3200" dirty="0"/>
          </a:p>
          <a:p>
            <a:r>
              <a:rPr lang="zh-CN" altLang="en-US" sz="2400" dirty="0"/>
              <a:t>从输入符号串</a:t>
            </a:r>
            <a:r>
              <a:rPr lang="en-US" altLang="zh-CN" sz="2400" dirty="0"/>
              <a:t>α</a:t>
            </a:r>
            <a:r>
              <a:rPr lang="zh-CN" altLang="en-US" sz="2400" dirty="0"/>
              <a:t>开始，逐步进行“归约”，直至归约出文法的开始符号 </a:t>
            </a:r>
            <a:r>
              <a:rPr lang="en-US" altLang="zh-CN" sz="2400" dirty="0"/>
              <a:t>S</a:t>
            </a:r>
            <a:r>
              <a:rPr lang="zh-CN" altLang="en-US" sz="2400" dirty="0"/>
              <a:t>，则输入串</a:t>
            </a:r>
            <a:r>
              <a:rPr lang="en-US" altLang="zh-CN" sz="2400" dirty="0"/>
              <a:t>α</a:t>
            </a:r>
            <a:r>
              <a:rPr lang="zh-CN" altLang="en-US" sz="2400" dirty="0"/>
              <a:t>是文法</a:t>
            </a:r>
            <a:r>
              <a:rPr lang="en-US" altLang="zh-CN" sz="2400" dirty="0"/>
              <a:t>G</a:t>
            </a:r>
            <a:r>
              <a:rPr lang="zh-CN" altLang="en-US" sz="2400" dirty="0"/>
              <a:t>定义的语言的句子，否则不是</a:t>
            </a:r>
            <a:r>
              <a:rPr lang="zh-CN" altLang="en-US" sz="3200" dirty="0"/>
              <a:t>。</a:t>
            </a:r>
            <a:endParaRPr lang="en-US" altLang="zh-CN" sz="3200" dirty="0"/>
          </a:p>
          <a:p>
            <a:pPr lvl="1"/>
            <a:r>
              <a:rPr kumimoji="1" lang="zh-CN" altLang="en-US" sz="2600" dirty="0">
                <a:latin typeface="宋体" panose="02010600030101010101" pitchFamily="2" charset="-122"/>
              </a:rPr>
              <a:t>归约是推导的逆过程</a:t>
            </a:r>
            <a:endParaRPr kumimoji="1" lang="en-US" altLang="zh-CN" sz="2600" dirty="0">
              <a:latin typeface="宋体" panose="02010600030101010101" pitchFamily="2" charset="-122"/>
            </a:endParaRPr>
          </a:p>
          <a:p>
            <a:pPr lvl="1"/>
            <a:r>
              <a:rPr kumimoji="1" lang="zh-CN" altLang="en-US" sz="2600" dirty="0">
                <a:latin typeface="宋体" panose="02010600030101010101" pitchFamily="2" charset="-122"/>
              </a:rPr>
              <a:t>每步归约时，存在如何选择句型</a:t>
            </a:r>
            <a:r>
              <a:rPr kumimoji="1" lang="en-US" altLang="zh-CN" sz="2600" dirty="0">
                <a:latin typeface="宋体" panose="02010600030101010101" pitchFamily="2" charset="-122"/>
              </a:rPr>
              <a:t>α</a:t>
            </a:r>
            <a:r>
              <a:rPr kumimoji="1" lang="zh-CN" altLang="en-US" sz="2600" dirty="0">
                <a:latin typeface="宋体" panose="02010600030101010101" pitchFamily="2" charset="-122"/>
              </a:rPr>
              <a:t>的子串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β</a:t>
            </a:r>
            <a:r>
              <a:rPr kumimoji="1" lang="zh-CN" altLang="en-US" sz="2600" dirty="0">
                <a:latin typeface="宋体" panose="02010600030101010101" pitchFamily="2" charset="-122"/>
              </a:rPr>
              <a:t>进行归约的问题</a:t>
            </a:r>
            <a:r>
              <a:rPr kumimoji="1" lang="en-US" altLang="zh-CN" sz="2600" dirty="0">
                <a:latin typeface="宋体" panose="02010600030101010101" pitchFamily="2" charset="-122"/>
              </a:rPr>
              <a:t>(α=</a:t>
            </a:r>
            <a:r>
              <a:rPr kumimoji="1" lang="en-US" altLang="zh-CN" sz="2600" dirty="0">
                <a:latin typeface="Times New Roman" panose="02020603050405020304" pitchFamily="18" charset="0"/>
              </a:rPr>
              <a:t>β δ</a:t>
            </a:r>
            <a:r>
              <a:rPr kumimoji="1" lang="en-US" altLang="zh-CN" sz="2600" dirty="0">
                <a:latin typeface="宋体" panose="02010600030101010101" pitchFamily="2" charset="-122"/>
              </a:rPr>
              <a:t>)</a:t>
            </a:r>
            <a:endParaRPr kumimoji="1" lang="en-US" altLang="zh-CN" sz="2600" dirty="0">
              <a:latin typeface="宋体" panose="02010600030101010101" pitchFamily="2" charset="-122"/>
            </a:endParaRPr>
          </a:p>
          <a:p>
            <a:r>
              <a:rPr kumimoji="1" lang="zh-CN" altLang="en-US" sz="3200" dirty="0">
                <a:latin typeface="宋体" panose="02010600030101010101" pitchFamily="2" charset="-122"/>
              </a:rPr>
              <a:t>方案：按句柄归约</a:t>
            </a:r>
            <a:r>
              <a:rPr kumimoji="1" lang="en-US" altLang="zh-CN" sz="3200" dirty="0">
                <a:latin typeface="宋体" panose="02010600030101010101" pitchFamily="2" charset="-122"/>
              </a:rPr>
              <a:t>-</a:t>
            </a:r>
            <a:r>
              <a:rPr kumimoji="1" lang="zh-CN" altLang="en-US" sz="3200" dirty="0">
                <a:latin typeface="宋体" panose="02010600030101010101" pitchFamily="2" charset="-122"/>
              </a:rPr>
              <a:t>规范归约</a:t>
            </a:r>
            <a:r>
              <a:rPr kumimoji="1" lang="en-US" altLang="zh-CN" sz="3200" dirty="0">
                <a:latin typeface="宋体" panose="02010600030101010101" pitchFamily="2" charset="-122"/>
              </a:rPr>
              <a:t>(</a:t>
            </a:r>
            <a:r>
              <a:rPr kumimoji="1" lang="zh-CN" altLang="en-US" sz="3200" dirty="0">
                <a:latin typeface="宋体" panose="02010600030101010101" pitchFamily="2" charset="-122"/>
              </a:rPr>
              <a:t>移进</a:t>
            </a:r>
            <a:r>
              <a:rPr kumimoji="1" lang="en-US" altLang="zh-CN" sz="3200" dirty="0">
                <a:latin typeface="宋体" panose="02010600030101010101" pitchFamily="2" charset="-122"/>
              </a:rPr>
              <a:t>-</a:t>
            </a:r>
            <a:r>
              <a:rPr kumimoji="1" lang="zh-CN" altLang="en-US" sz="3200" dirty="0">
                <a:latin typeface="宋体" panose="02010600030101010101" pitchFamily="2" charset="-122"/>
              </a:rPr>
              <a:t>归约</a:t>
            </a:r>
            <a:r>
              <a:rPr kumimoji="1" lang="en-US" altLang="zh-CN" sz="3200" dirty="0">
                <a:latin typeface="宋体" panose="02010600030101010101" pitchFamily="2" charset="-122"/>
              </a:rPr>
              <a:t>)</a:t>
            </a:r>
            <a:endParaRPr kumimoji="1" lang="en-US" altLang="zh-CN" sz="3200" dirty="0">
              <a:latin typeface="宋体" panose="02010600030101010101" pitchFamily="2" charset="-122"/>
            </a:endParaRPr>
          </a:p>
          <a:p>
            <a:pPr lvl="1"/>
            <a:r>
              <a:rPr kumimoji="1" lang="zh-CN" altLang="en-US" sz="2600" dirty="0">
                <a:latin typeface="宋体" panose="02010600030101010101" pitchFamily="2" charset="-122"/>
              </a:rPr>
              <a:t>简单优先分析法</a:t>
            </a:r>
            <a:endParaRPr kumimoji="1" lang="en-US" altLang="zh-CN" sz="2600" dirty="0">
              <a:latin typeface="宋体" panose="02010600030101010101" pitchFamily="2" charset="-122"/>
            </a:endParaRPr>
          </a:p>
          <a:p>
            <a:pPr lvl="1"/>
            <a:r>
              <a:rPr kumimoji="1" lang="en-US" altLang="zh-CN" sz="2600" dirty="0">
                <a:latin typeface="宋体" panose="02010600030101010101" pitchFamily="2" charset="-122"/>
              </a:rPr>
              <a:t>LR</a:t>
            </a:r>
            <a:r>
              <a:rPr kumimoji="1" lang="zh-CN" altLang="en-US" sz="2600" dirty="0">
                <a:latin typeface="宋体" panose="02010600030101010101" pitchFamily="2" charset="-122"/>
              </a:rPr>
              <a:t>分析法</a:t>
            </a:r>
            <a:endParaRPr lang="zh-CN" altLang="en-US" sz="2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2.6 </a:t>
            </a:r>
            <a:r>
              <a:rPr lang="zh-CN" altLang="en-US" dirty="0"/>
              <a:t>句型的分析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727010"/>
          </a:xfrm>
        </p:spPr>
        <p:txBody>
          <a:bodyPr/>
          <a:lstStyle/>
          <a:p>
            <a:r>
              <a:rPr lang="zh-CN" altLang="en-US" dirty="0"/>
              <a:t>归约串的选择难题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900411" y="1336857"/>
            <a:ext cx="32733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zh-CN" alt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55448" y="3340636"/>
            <a:ext cx="31290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20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825906" y="3344959"/>
            <a:ext cx="31290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sz="20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97443" y="3363899"/>
            <a:ext cx="29848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sz="20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893577" y="2456974"/>
            <a:ext cx="35618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190677" y="3340636"/>
            <a:ext cx="31290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sz="20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/>
          <p:cNvCxnSpPr>
            <a:stCxn id="5" idx="2"/>
            <a:endCxn id="8" idx="0"/>
          </p:cNvCxnSpPr>
          <p:nvPr/>
        </p:nvCxnSpPr>
        <p:spPr>
          <a:xfrm flipH="1">
            <a:off x="7046683" y="1736967"/>
            <a:ext cx="1017395" cy="1626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5" idx="2"/>
            <a:endCxn id="9" idx="0"/>
          </p:cNvCxnSpPr>
          <p:nvPr/>
        </p:nvCxnSpPr>
        <p:spPr>
          <a:xfrm>
            <a:off x="8064078" y="1736967"/>
            <a:ext cx="7593" cy="7200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5" idx="2"/>
            <a:endCxn id="7" idx="0"/>
          </p:cNvCxnSpPr>
          <p:nvPr/>
        </p:nvCxnSpPr>
        <p:spPr>
          <a:xfrm>
            <a:off x="8064078" y="1736967"/>
            <a:ext cx="918282" cy="16079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9" idx="2"/>
            <a:endCxn id="6" idx="0"/>
          </p:cNvCxnSpPr>
          <p:nvPr/>
        </p:nvCxnSpPr>
        <p:spPr>
          <a:xfrm flipH="1">
            <a:off x="7711902" y="2857084"/>
            <a:ext cx="359769" cy="483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9" idx="2"/>
            <a:endCxn id="10" idx="0"/>
          </p:cNvCxnSpPr>
          <p:nvPr/>
        </p:nvCxnSpPr>
        <p:spPr>
          <a:xfrm>
            <a:off x="8071671" y="2857084"/>
            <a:ext cx="275460" cy="483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637016" y="1608663"/>
            <a:ext cx="3709696" cy="15696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kumimoji="1" lang="en-US" altLang="zh-CN" sz="2400" dirty="0">
                <a:latin typeface="+mn-ea"/>
                <a:ea typeface="+mn-ea"/>
              </a:rPr>
              <a:t>G[S]</a:t>
            </a:r>
            <a:r>
              <a:rPr kumimoji="1" lang="zh-CN" altLang="en-US" sz="2400" dirty="0">
                <a:latin typeface="+mn-ea"/>
                <a:ea typeface="+mn-ea"/>
              </a:rPr>
              <a:t>：</a:t>
            </a:r>
            <a:endParaRPr kumimoji="1" lang="zh-CN" altLang="en-US" sz="2400" dirty="0">
              <a:latin typeface="+mn-ea"/>
              <a:ea typeface="+mn-ea"/>
            </a:endParaRPr>
          </a:p>
          <a:p>
            <a:pPr algn="just"/>
            <a:r>
              <a:rPr kumimoji="1" lang="zh-CN" altLang="en-US" sz="2400" dirty="0">
                <a:latin typeface="+mn-ea"/>
                <a:ea typeface="+mn-ea"/>
              </a:rPr>
              <a:t>        </a:t>
            </a:r>
            <a:r>
              <a:rPr kumimoji="1" lang="en-US" altLang="zh-CN" sz="2400" dirty="0">
                <a:latin typeface="+mn-ea"/>
                <a:ea typeface="+mn-ea"/>
              </a:rPr>
              <a:t>1</a:t>
            </a:r>
            <a:r>
              <a:rPr kumimoji="1" lang="zh-CN" altLang="en-US" sz="2400" dirty="0">
                <a:latin typeface="+mn-ea"/>
                <a:ea typeface="+mn-ea"/>
              </a:rPr>
              <a:t>．</a:t>
            </a:r>
            <a:r>
              <a:rPr kumimoji="1" lang="en-US" altLang="zh-CN" sz="2400" dirty="0" err="1">
                <a:latin typeface="+mn-ea"/>
                <a:ea typeface="+mn-ea"/>
              </a:rPr>
              <a:t>S→cAd</a:t>
            </a:r>
            <a:endParaRPr kumimoji="1" lang="en-US" altLang="zh-CN" sz="2400" dirty="0">
              <a:latin typeface="+mn-ea"/>
              <a:ea typeface="+mn-ea"/>
            </a:endParaRPr>
          </a:p>
          <a:p>
            <a:pPr algn="just"/>
            <a:r>
              <a:rPr kumimoji="1" lang="en-US" altLang="zh-CN" sz="2400" dirty="0">
                <a:latin typeface="+mn-ea"/>
                <a:ea typeface="+mn-ea"/>
              </a:rPr>
              <a:t>        2</a:t>
            </a:r>
            <a:r>
              <a:rPr kumimoji="1" lang="zh-CN" altLang="en-US" sz="2400" dirty="0">
                <a:latin typeface="+mn-ea"/>
                <a:ea typeface="+mn-ea"/>
              </a:rPr>
              <a:t>．</a:t>
            </a:r>
            <a:r>
              <a:rPr kumimoji="1" lang="en-US" altLang="zh-CN" sz="2400" dirty="0" err="1">
                <a:latin typeface="+mn-ea"/>
                <a:ea typeface="+mn-ea"/>
              </a:rPr>
              <a:t>A→a</a:t>
            </a:r>
            <a:endParaRPr kumimoji="1" lang="en-US" altLang="zh-CN" sz="2400" dirty="0">
              <a:latin typeface="+mn-ea"/>
              <a:ea typeface="+mn-ea"/>
            </a:endParaRPr>
          </a:p>
          <a:p>
            <a:pPr algn="just"/>
            <a:r>
              <a:rPr kumimoji="1" lang="en-US" altLang="zh-CN" sz="2400" dirty="0">
                <a:latin typeface="+mn-ea"/>
                <a:ea typeface="+mn-ea"/>
              </a:rPr>
              <a:t>        3</a:t>
            </a:r>
            <a:r>
              <a:rPr kumimoji="1" lang="zh-CN" altLang="en-US" sz="2400" dirty="0">
                <a:latin typeface="+mn-ea"/>
                <a:ea typeface="+mn-ea"/>
              </a:rPr>
              <a:t>．</a:t>
            </a:r>
            <a:r>
              <a:rPr kumimoji="1" lang="en-US" altLang="zh-CN" sz="2400" dirty="0" err="1">
                <a:latin typeface="+mn-ea"/>
                <a:ea typeface="+mn-ea"/>
              </a:rPr>
              <a:t>A→ab</a:t>
            </a:r>
            <a:endParaRPr kumimoji="1" lang="en-US" altLang="zh-CN" sz="2400" dirty="0">
              <a:latin typeface="+mn-ea"/>
              <a:ea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37016" y="3389506"/>
            <a:ext cx="2209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教材例</a:t>
            </a:r>
            <a:r>
              <a:rPr lang="en-US" altLang="zh-CN" sz="2400" dirty="0"/>
              <a:t>2.9(p30)</a:t>
            </a:r>
            <a:endParaRPr lang="zh-CN" altLang="en-US" sz="2400" dirty="0"/>
          </a:p>
        </p:txBody>
      </p:sp>
      <p:sp>
        <p:nvSpPr>
          <p:cNvPr id="18" name="文本框 17"/>
          <p:cNvSpPr txBox="1"/>
          <p:nvPr/>
        </p:nvSpPr>
        <p:spPr>
          <a:xfrm>
            <a:off x="4615237" y="6027069"/>
            <a:ext cx="2954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自底向上的分析过程</a:t>
            </a:r>
            <a:endParaRPr lang="zh-CN" altLang="en-US" sz="2400" dirty="0"/>
          </a:p>
        </p:txBody>
      </p:sp>
      <p:sp>
        <p:nvSpPr>
          <p:cNvPr id="19" name="文本框 18"/>
          <p:cNvSpPr txBox="1"/>
          <p:nvPr/>
        </p:nvSpPr>
        <p:spPr>
          <a:xfrm>
            <a:off x="602793" y="4154268"/>
            <a:ext cx="2988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分析目标：</a:t>
            </a:r>
            <a:r>
              <a:rPr lang="en-US" altLang="zh-CN" sz="2400" dirty="0"/>
              <a:t>w = </a:t>
            </a:r>
            <a:r>
              <a:rPr lang="en-US" altLang="zh-CN" sz="2400" dirty="0">
                <a:solidFill>
                  <a:srgbClr val="FF0000"/>
                </a:solidFill>
              </a:rPr>
              <a:t>cabd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515487" y="4154268"/>
            <a:ext cx="3712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a</a:t>
            </a:r>
            <a:r>
              <a:rPr lang="zh-CN" altLang="en-US" sz="2800" dirty="0"/>
              <a:t>与</a:t>
            </a:r>
            <a:r>
              <a:rPr lang="en-US" altLang="zh-CN" sz="2800" dirty="0"/>
              <a:t>ab</a:t>
            </a:r>
            <a:r>
              <a:rPr lang="zh-CN" altLang="en-US" sz="2800" dirty="0"/>
              <a:t>的选择</a:t>
            </a:r>
            <a:r>
              <a:rPr lang="en-US" altLang="zh-CN" sz="2800" dirty="0"/>
              <a:t>,</a:t>
            </a:r>
            <a:r>
              <a:rPr lang="zh-CN" altLang="en-US" sz="2800" dirty="0"/>
              <a:t>导致回溯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2.6 </a:t>
            </a:r>
            <a:r>
              <a:rPr lang="zh-CN" altLang="en-US" dirty="0"/>
              <a:t>句型的分析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617641"/>
          </a:xfrm>
        </p:spPr>
        <p:txBody>
          <a:bodyPr>
            <a:noAutofit/>
          </a:bodyPr>
          <a:lstStyle/>
          <a:p>
            <a:r>
              <a:rPr lang="zh-CN" altLang="en-US" sz="3200" dirty="0"/>
              <a:t>自底向上：简单优先分析法</a:t>
            </a:r>
            <a:endParaRPr lang="zh-CN" altLang="en-US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083454" y="6269426"/>
            <a:ext cx="2954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自底向上的分析过程</a:t>
            </a:r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843600" y="1627914"/>
            <a:ext cx="3451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分析目标：</a:t>
            </a:r>
            <a:r>
              <a:rPr lang="en-US" altLang="zh-CN" sz="2800" dirty="0"/>
              <a:t>w = </a:t>
            </a:r>
            <a:r>
              <a:rPr lang="en-US" altLang="zh-CN" sz="2800" dirty="0">
                <a:solidFill>
                  <a:srgbClr val="FF0000"/>
                </a:solidFill>
              </a:rPr>
              <a:t>cabd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750836" y="2460523"/>
          <a:ext cx="3335656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957"/>
                <a:gridCol w="416957"/>
                <a:gridCol w="416957"/>
                <a:gridCol w="416957"/>
                <a:gridCol w="416957"/>
                <a:gridCol w="416957"/>
                <a:gridCol w="416957"/>
                <a:gridCol w="416957"/>
              </a:tblGrid>
              <a:tr h="369344"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</a:t>
                      </a:r>
                      <a:endParaRPr lang="zh-CN" altLang="en-US" sz="2400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</a:t>
                      </a:r>
                      <a:endParaRPr lang="zh-CN" altLang="en-US" sz="2400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</a:t>
                      </a:r>
                      <a:endParaRPr lang="zh-CN" altLang="en-US" sz="2400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b</a:t>
                      </a:r>
                      <a:endParaRPr lang="zh-CN" altLang="en-US" sz="2400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c</a:t>
                      </a:r>
                      <a:endParaRPr lang="zh-CN" altLang="en-US" sz="2400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d</a:t>
                      </a:r>
                      <a:endParaRPr lang="zh-CN" altLang="en-US" sz="2400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#</a:t>
                      </a:r>
                      <a:endParaRPr lang="zh-CN" altLang="en-US" sz="2400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</a:tr>
              <a:tr h="36934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+mj-lt"/>
                        <a:buAutoNum type="arabicPeriod"/>
                      </a:pP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</a:rPr>
                        <a:t>&gt;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6934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</a:rPr>
                        <a:t>=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6934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</a:rPr>
                        <a:t>=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</a:rPr>
                        <a:t>&gt;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6934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FF0000"/>
                          </a:solidFill>
                        </a:rPr>
                        <a:t>&gt;</a:t>
                      </a:r>
                      <a:endParaRPr lang="zh-CN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6934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</a:rPr>
                        <a:t>=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</a:rPr>
                        <a:t>&lt;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6934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</a:rPr>
                        <a:t>&gt;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6934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#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</a:rPr>
                        <a:t>&lt;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</a:rPr>
                        <a:t>&lt;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</a:rPr>
                        <a:t>=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表格 2"/>
          <p:cNvGraphicFramePr>
            <a:graphicFrameLocks noGrp="1"/>
          </p:cNvGraphicFramePr>
          <p:nvPr/>
        </p:nvGraphicFramePr>
        <p:xfrm>
          <a:off x="4584673" y="2364822"/>
          <a:ext cx="5844209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223"/>
                <a:gridCol w="1202191"/>
                <a:gridCol w="1272209"/>
                <a:gridCol w="2530586"/>
              </a:tblGrid>
              <a:tr h="432798"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步骤</a:t>
                      </a:r>
                      <a:endParaRPr lang="zh-CN" altLang="en-US" sz="2400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bg1"/>
                          </a:solidFill>
                        </a:rPr>
                        <a:t>符号栈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bg1"/>
                          </a:solidFill>
                        </a:rPr>
                        <a:t>输入串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ACTION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</a:tr>
              <a:tr h="3967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/>
                        <a:t>#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c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abd</a:t>
                      </a:r>
                      <a:r>
                        <a:rPr lang="en-US" altLang="zh-CN" sz="2400" dirty="0"/>
                        <a:t>#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Shift</a:t>
                      </a:r>
                      <a:endParaRPr lang="zh-CN" altLang="en-US" sz="2400" dirty="0"/>
                    </a:p>
                  </a:txBody>
                  <a:tcPr/>
                </a:tc>
              </a:tr>
              <a:tr h="3967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/>
                        <a:t>#c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a</a:t>
                      </a:r>
                      <a:r>
                        <a:rPr kumimoji="0" lang="en-US" altLang="zh-CN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bd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#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Shift</a:t>
                      </a:r>
                      <a:endParaRPr lang="zh-CN" altLang="en-US" sz="2400" dirty="0"/>
                    </a:p>
                  </a:txBody>
                  <a:tcPr/>
                </a:tc>
              </a:tr>
              <a:tr h="3967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/>
                        <a:t>#ca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bd#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Shift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967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0" dirty="0">
                          <a:solidFill>
                            <a:schemeClr val="tx1"/>
                          </a:solidFill>
                        </a:rPr>
                        <a:t>#c</a:t>
                      </a:r>
                      <a:r>
                        <a:rPr lang="en-US" altLang="zh-CN" sz="2400" b="0" u="sng" baseline="0" dirty="0">
                          <a:solidFill>
                            <a:srgbClr val="0000FF"/>
                          </a:solidFill>
                        </a:rPr>
                        <a:t>ab</a:t>
                      </a:r>
                      <a:endParaRPr lang="zh-CN" altLang="en-US" sz="2400" b="0" u="sng" baseline="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d#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tx1"/>
                          </a:solidFill>
                        </a:rPr>
                        <a:t>Reduce(</a:t>
                      </a:r>
                      <a:r>
                        <a:rPr lang="en-US" altLang="zh-CN" sz="240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</a:rPr>
                        <a:t>A→ab</a:t>
                      </a:r>
                      <a:r>
                        <a:rPr lang="en-US" altLang="zh-CN" sz="2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CN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967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#c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A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d#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Shift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967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#</a:t>
                      </a:r>
                      <a:r>
                        <a:rPr kumimoji="0" lang="en-US" altLang="zh-CN" sz="24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cAd</a:t>
                      </a:r>
                      <a:endParaRPr kumimoji="0" lang="zh-CN" altLang="en-US" sz="2400" b="0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#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tx1"/>
                          </a:solidFill>
                        </a:rPr>
                        <a:t>Reduce(</a:t>
                      </a:r>
                      <a:r>
                        <a:rPr lang="en-US" altLang="zh-CN" sz="240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</a:rPr>
                        <a:t>S→cAd</a:t>
                      </a:r>
                      <a:r>
                        <a:rPr lang="en-US" altLang="zh-CN" sz="2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CN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967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#S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#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宋体" panose="02010600030101010101" pitchFamily="2" charset="-122"/>
                          <a:cs typeface="+mn-cs"/>
                        </a:rPr>
                        <a:t>acccept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6705934" y="616156"/>
            <a:ext cx="3709696" cy="15696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rgbClr val="CCFFFF"/>
            </a:solidFill>
            <a:miter lim="800000"/>
          </a:ln>
          <a:effec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kumimoji="1" lang="en-US" altLang="zh-CN" sz="2400" dirty="0">
                <a:latin typeface="+mn-ea"/>
                <a:ea typeface="+mn-ea"/>
              </a:rPr>
              <a:t>G[S]</a:t>
            </a:r>
            <a:r>
              <a:rPr kumimoji="1" lang="zh-CN" altLang="en-US" sz="2400" dirty="0">
                <a:latin typeface="+mn-ea"/>
                <a:ea typeface="+mn-ea"/>
              </a:rPr>
              <a:t>：</a:t>
            </a:r>
            <a:endParaRPr kumimoji="1" lang="zh-CN" altLang="en-US" sz="2400" dirty="0">
              <a:latin typeface="+mn-ea"/>
              <a:ea typeface="+mn-ea"/>
            </a:endParaRPr>
          </a:p>
          <a:p>
            <a:pPr algn="just"/>
            <a:r>
              <a:rPr kumimoji="1" lang="zh-CN" altLang="en-US" sz="2400" dirty="0">
                <a:latin typeface="+mn-ea"/>
                <a:ea typeface="+mn-ea"/>
              </a:rPr>
              <a:t>        </a:t>
            </a:r>
            <a:r>
              <a:rPr kumimoji="1" lang="en-US" altLang="zh-CN" sz="2400" dirty="0">
                <a:latin typeface="+mn-ea"/>
                <a:ea typeface="+mn-ea"/>
              </a:rPr>
              <a:t>1</a:t>
            </a:r>
            <a:r>
              <a:rPr kumimoji="1" lang="zh-CN" altLang="en-US" sz="2400" dirty="0">
                <a:latin typeface="+mn-ea"/>
                <a:ea typeface="+mn-ea"/>
              </a:rPr>
              <a:t>．</a:t>
            </a:r>
            <a:r>
              <a:rPr kumimoji="1" lang="en-US" altLang="zh-CN" sz="2400" dirty="0" err="1">
                <a:latin typeface="+mn-ea"/>
                <a:ea typeface="+mn-ea"/>
              </a:rPr>
              <a:t>S→cAd</a:t>
            </a:r>
            <a:endParaRPr kumimoji="1" lang="en-US" altLang="zh-CN" sz="2400" dirty="0">
              <a:latin typeface="+mn-ea"/>
              <a:ea typeface="+mn-ea"/>
            </a:endParaRPr>
          </a:p>
          <a:p>
            <a:pPr algn="just"/>
            <a:r>
              <a:rPr kumimoji="1" lang="en-US" altLang="zh-CN" sz="2400" dirty="0">
                <a:latin typeface="+mn-ea"/>
                <a:ea typeface="+mn-ea"/>
              </a:rPr>
              <a:t>        2</a:t>
            </a:r>
            <a:r>
              <a:rPr kumimoji="1" lang="zh-CN" altLang="en-US" sz="2400" dirty="0">
                <a:latin typeface="+mn-ea"/>
                <a:ea typeface="+mn-ea"/>
              </a:rPr>
              <a:t>．</a:t>
            </a:r>
            <a:r>
              <a:rPr kumimoji="1" lang="en-US" altLang="zh-CN" sz="2400" dirty="0" err="1">
                <a:latin typeface="+mn-ea"/>
                <a:ea typeface="+mn-ea"/>
              </a:rPr>
              <a:t>A→a</a:t>
            </a:r>
            <a:endParaRPr kumimoji="1" lang="en-US" altLang="zh-CN" sz="2400" dirty="0">
              <a:latin typeface="+mn-ea"/>
              <a:ea typeface="+mn-ea"/>
            </a:endParaRPr>
          </a:p>
          <a:p>
            <a:pPr algn="just"/>
            <a:r>
              <a:rPr kumimoji="1" lang="en-US" altLang="zh-CN" sz="2400" dirty="0">
                <a:latin typeface="+mn-ea"/>
                <a:ea typeface="+mn-ea"/>
              </a:rPr>
              <a:t>        3</a:t>
            </a:r>
            <a:r>
              <a:rPr kumimoji="1" lang="zh-CN" altLang="en-US" sz="2400" dirty="0">
                <a:latin typeface="+mn-ea"/>
                <a:ea typeface="+mn-ea"/>
              </a:rPr>
              <a:t>．</a:t>
            </a:r>
            <a:r>
              <a:rPr kumimoji="1" lang="en-US" altLang="zh-CN" sz="2400" dirty="0" err="1">
                <a:latin typeface="+mn-ea"/>
                <a:ea typeface="+mn-ea"/>
              </a:rPr>
              <a:t>A→ab</a:t>
            </a:r>
            <a:endParaRPr kumimoji="1" lang="en-US" altLang="zh-CN" sz="2400" dirty="0">
              <a:latin typeface="+mn-ea"/>
              <a:ea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3600" y="6257901"/>
            <a:ext cx="6006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+mn-ea"/>
              </a:rPr>
              <a:t>c &lt; 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a</a:t>
            </a:r>
            <a:r>
              <a:rPr lang="en-US" altLang="zh-CN" sz="2400" dirty="0">
                <a:latin typeface="+mn-ea"/>
              </a:rPr>
              <a:t>=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b</a:t>
            </a:r>
            <a:r>
              <a:rPr lang="en-US" altLang="zh-CN" sz="2400" dirty="0">
                <a:latin typeface="+mn-ea"/>
              </a:rPr>
              <a:t> &gt;d           #&lt;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c</a:t>
            </a:r>
            <a:r>
              <a:rPr lang="en-US" altLang="zh-CN" sz="2400" dirty="0">
                <a:latin typeface="+mn-ea"/>
              </a:rPr>
              <a:t>=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A</a:t>
            </a:r>
            <a:r>
              <a:rPr lang="en-US" altLang="zh-CN" sz="2400" dirty="0">
                <a:latin typeface="+mn-ea"/>
              </a:rPr>
              <a:t>=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d</a:t>
            </a:r>
            <a:r>
              <a:rPr lang="en-US" altLang="zh-CN" sz="2400" dirty="0">
                <a:latin typeface="+mn-ea"/>
              </a:rPr>
              <a:t>&gt;#</a:t>
            </a:r>
            <a:endParaRPr lang="zh-CN" altLang="en-US" sz="2400" dirty="0">
              <a:latin typeface="+mn-e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utoShape 31"/>
          <p:cNvSpPr>
            <a:spLocks noChangeArrowheads="1"/>
          </p:cNvSpPr>
          <p:nvPr/>
        </p:nvSpPr>
        <p:spPr bwMode="auto">
          <a:xfrm>
            <a:off x="261938" y="5086089"/>
            <a:ext cx="11668124" cy="961785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AutoShape 31"/>
          <p:cNvSpPr>
            <a:spLocks noChangeArrowheads="1"/>
          </p:cNvSpPr>
          <p:nvPr/>
        </p:nvSpPr>
        <p:spPr bwMode="auto">
          <a:xfrm>
            <a:off x="261938" y="2982913"/>
            <a:ext cx="11668123" cy="470937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2.6 </a:t>
            </a:r>
            <a:r>
              <a:rPr lang="zh-CN" altLang="en-US" dirty="0"/>
              <a:t>句型的分析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833027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短语，直接短语，句柄</a:t>
            </a:r>
            <a:endParaRPr lang="zh-CN" altLang="en-US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>
                <a:spLocks noChangeArrowheads="1"/>
              </p:cNvSpPr>
              <p:nvPr/>
            </p:nvSpPr>
            <p:spPr bwMode="auto">
              <a:xfrm>
                <a:off x="261938" y="1643740"/>
                <a:ext cx="11320451" cy="49423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indent="595630" algn="l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596900" algn="l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algn="l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algn="l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algn="l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indent="0" eaLnBrk="1" hangingPunct="1">
                  <a:lnSpc>
                    <a:spcPct val="110000"/>
                  </a:lnSpc>
                  <a:spcBef>
                    <a:spcPct val="50000"/>
                  </a:spcBef>
                  <a:defRPr/>
                </a:pPr>
                <a:r>
                  <a:rPr kumimoji="1" lang="zh-CN" altLang="en-US" sz="2800" dirty="0">
                    <a:latin typeface="+mn-ea"/>
                    <a:ea typeface="+mn-ea"/>
                  </a:rPr>
                  <a:t>   文法</a:t>
                </a:r>
                <a:r>
                  <a:rPr kumimoji="1" lang="en-US" altLang="zh-CN" sz="2800" dirty="0">
                    <a:latin typeface="+mn-ea"/>
                    <a:ea typeface="+mn-ea"/>
                  </a:rPr>
                  <a:t>G[S]</a:t>
                </a:r>
                <a:r>
                  <a:rPr kumimoji="1" lang="zh-CN" altLang="en-US" sz="2800" dirty="0">
                    <a:latin typeface="+mn-ea"/>
                    <a:ea typeface="+mn-ea"/>
                  </a:rPr>
                  <a:t>有：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panose="02040503050406030204" pitchFamily="18" charset="0"/>
                        <a:ea typeface="+mn-ea"/>
                      </a:rPr>
                      <m:t>𝑆</m:t>
                    </m:r>
                    <m:groupChr>
                      <m:groupChrPr>
                        <m:chr m:val="⇒"/>
                        <m:vertJc m:val="bot"/>
                        <m:ctrlPr>
                          <a:rPr kumimoji="1" lang="en-US" altLang="zh-CN" sz="28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kumimoji="1" lang="en-US" altLang="zh-CN" sz="2800" b="0" i="1" smtClean="0">
                            <a:latin typeface="Cambria Math" panose="02040503050406030204" pitchFamily="18" charset="0"/>
                            <a:ea typeface="+mn-ea"/>
                          </a:rPr>
                          <m:t>∗</m:t>
                        </m:r>
                      </m:e>
                    </m:groupChr>
                    <m:r>
                      <a:rPr kumimoji="1" lang="zh-CN" altLang="en-US" sz="2800" b="0" i="1" smtClean="0">
                        <a:latin typeface="Cambria Math" panose="02040503050406030204" pitchFamily="18" charset="0"/>
                        <a:ea typeface="+mn-ea"/>
                      </a:rPr>
                      <m:t>𝛼</m:t>
                    </m:r>
                    <m:r>
                      <a:rPr kumimoji="1"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𝐴</m:t>
                    </m:r>
                    <m:r>
                      <a:rPr kumimoji="1" lang="zh-CN" altLang="en-US" sz="2800" b="0" i="1" smtClean="0">
                        <a:latin typeface="Cambria Math" panose="02040503050406030204" pitchFamily="18" charset="0"/>
                        <a:ea typeface="+mn-ea"/>
                      </a:rPr>
                      <m:t>𝛿</m:t>
                    </m:r>
                    <m:groupChr>
                      <m:groupChrPr>
                        <m:chr m:val="⇒"/>
                        <m:vertJc m:val="bot"/>
                        <m:ctrlPr>
                          <a:rPr kumimoji="1" lang="zh-CN" altLang="en-US" sz="28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kumimoji="1" lang="en-US" altLang="zh-CN" sz="2800" b="0" i="1" smtClean="0">
                            <a:latin typeface="Cambria Math" panose="02040503050406030204" pitchFamily="18" charset="0"/>
                            <a:ea typeface="+mn-ea"/>
                          </a:rPr>
                          <m:t>∗</m:t>
                        </m:r>
                      </m:e>
                    </m:groupChr>
                    <m:r>
                      <a:rPr kumimoji="1" lang="zh-CN" altLang="en-US" sz="2800" b="0" i="1" smtClean="0">
                        <a:latin typeface="Cambria Math" panose="02040503050406030204" pitchFamily="18" charset="0"/>
                        <a:ea typeface="+mn-ea"/>
                      </a:rPr>
                      <m:t>𝛼</m:t>
                    </m:r>
                    <m:r>
                      <a:rPr kumimoji="1" lang="zh-CN" alt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𝛽</m:t>
                    </m:r>
                    <m:r>
                      <a:rPr kumimoji="1" lang="zh-CN" altLang="en-US" sz="2800" b="0" i="1" smtClean="0">
                        <a:latin typeface="Cambria Math" panose="02040503050406030204" pitchFamily="18" charset="0"/>
                        <a:ea typeface="+mn-ea"/>
                      </a:rPr>
                      <m:t>𝛿</m:t>
                    </m:r>
                  </m:oMath>
                </a14:m>
                <a:r>
                  <a:rPr kumimoji="1" lang="en-US" altLang="zh-CN" sz="2800" dirty="0">
                    <a:latin typeface="+mn-ea"/>
                    <a:ea typeface="+mn-ea"/>
                  </a:rPr>
                  <a:t>, </a:t>
                </a:r>
                <a:r>
                  <a:rPr kumimoji="1" lang="zh-CN" altLang="en-US" sz="2800" dirty="0">
                    <a:latin typeface="+mn-ea"/>
                    <a:ea typeface="+mn-ea"/>
                  </a:rPr>
                  <a:t>且</a:t>
                </a:r>
                <a:r>
                  <a:rPr kumimoji="1" lang="en-US" altLang="zh-CN" sz="2800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𝐴</m:t>
                    </m:r>
                    <m:groupChr>
                      <m:groupChrPr>
                        <m:chr m:val="⇒"/>
                        <m:vertJc m:val="bot"/>
                        <m:ctrlPr>
                          <a:rPr kumimoji="1" lang="en-US" altLang="zh-C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kumimoji="1"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+</m:t>
                        </m:r>
                      </m:e>
                    </m:groupChr>
                    <m:r>
                      <a:rPr kumimoji="1" lang="zh-CN" alt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𝛽</m:t>
                    </m:r>
                  </m:oMath>
                </a14:m>
                <a:endParaRPr kumimoji="1" lang="en-US" altLang="zh-CN" sz="2800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 marL="342900" indent="-342900">
                  <a:lnSpc>
                    <a:spcPct val="110000"/>
                  </a:lnSpc>
                  <a:spcBef>
                    <a:spcPct val="50000"/>
                  </a:spcBef>
                  <a:buFont typeface="Symbol" panose="05050102010706020507" pitchFamily="18" charset="2"/>
                  <a:buChar char="Þ"/>
                  <a:defRPr/>
                </a:pPr>
                <a:r>
                  <a:rPr kumimoji="1" lang="zh-CN" altLang="en-US" sz="2800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𝛽</m:t>
                    </m:r>
                  </m:oMath>
                </a14:m>
                <a:r>
                  <a:rPr kumimoji="1" lang="zh-CN" altLang="en-US" sz="2800" dirty="0">
                    <a:latin typeface="+mn-ea"/>
                    <a:ea typeface="+mn-ea"/>
                  </a:rPr>
                  <a:t>是句型</a:t>
                </a:r>
                <a14:m>
                  <m:oMath xmlns:m="http://schemas.openxmlformats.org/officeDocument/2006/math">
                    <m:r>
                      <a:rPr kumimoji="1" lang="zh-CN" altLang="en-US" sz="2800" b="0" i="1" smtClean="0">
                        <a:latin typeface="Cambria Math" panose="02040503050406030204" pitchFamily="18" charset="0"/>
                        <a:ea typeface="+mn-ea"/>
                      </a:rPr>
                      <m:t>𝛼</m:t>
                    </m:r>
                    <m:r>
                      <a:rPr kumimoji="1" lang="zh-CN" alt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𝛽</m:t>
                    </m:r>
                    <m:r>
                      <a:rPr kumimoji="1" lang="zh-CN" altLang="en-US" sz="2800" b="0" i="1" smtClean="0">
                        <a:latin typeface="Cambria Math" panose="02040503050406030204" pitchFamily="18" charset="0"/>
                        <a:ea typeface="+mn-ea"/>
                      </a:rPr>
                      <m:t>𝛿</m:t>
                    </m:r>
                  </m:oMath>
                </a14:m>
                <a:r>
                  <a:rPr kumimoji="1" lang="zh-CN" altLang="en-US" sz="2800" dirty="0">
                    <a:latin typeface="+mn-ea"/>
                    <a:ea typeface="+mn-ea"/>
                  </a:rPr>
                  <a:t>相对于非终结符</a:t>
                </a:r>
                <a:r>
                  <a:rPr kumimoji="1" lang="en-US" altLang="zh-CN" sz="2800" dirty="0">
                    <a:latin typeface="+mn-ea"/>
                    <a:ea typeface="+mn-ea"/>
                  </a:rPr>
                  <a:t>A</a:t>
                </a:r>
                <a:r>
                  <a:rPr kumimoji="1" lang="zh-CN" altLang="en-US" sz="2800" dirty="0">
                    <a:latin typeface="+mn-ea"/>
                    <a:ea typeface="+mn-ea"/>
                  </a:rPr>
                  <a:t>的</a:t>
                </a:r>
                <a:r>
                  <a:rPr kumimoji="1" lang="zh-CN" altLang="en-US" sz="28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  <a:ea typeface="+mn-ea"/>
                  </a:rPr>
                  <a:t>短语</a:t>
                </a:r>
                <a:r>
                  <a:rPr kumimoji="1" lang="zh-CN" altLang="en-US" sz="2800" dirty="0">
                    <a:latin typeface="+mn-ea"/>
                    <a:ea typeface="+mn-ea"/>
                  </a:rPr>
                  <a:t>。 </a:t>
                </a:r>
                <a:br>
                  <a:rPr kumimoji="1" lang="en-US" altLang="zh-CN" sz="2800" dirty="0">
                    <a:latin typeface="+mn-ea"/>
                    <a:ea typeface="+mn-ea"/>
                  </a:rPr>
                </a:br>
                <a:r>
                  <a:rPr lang="en-US" altLang="zh-CN" sz="28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※</a:t>
                </a:r>
                <a:r>
                  <a:rPr lang="zh-CN" altLang="en-US" sz="28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任一</a:t>
                </a:r>
                <a:r>
                  <a:rPr lang="zh-CN" altLang="en-US" sz="2800" dirty="0">
                    <a:solidFill>
                      <a:srgbClr val="0000C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子树</a:t>
                </a:r>
                <a:r>
                  <a:rPr lang="zh-CN" altLang="en-US" sz="28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的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树叶全体</a:t>
                </a:r>
                <a:r>
                  <a:rPr lang="en-US" altLang="zh-CN" sz="28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(</a:t>
                </a:r>
                <a:r>
                  <a:rPr lang="zh-CN" altLang="en-US" sz="28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具有共同</a:t>
                </a:r>
                <a:r>
                  <a:rPr lang="zh-CN" altLang="en-US" sz="2800" dirty="0">
                    <a:solidFill>
                      <a:srgbClr val="CC66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祖先</a:t>
                </a:r>
                <a:r>
                  <a:rPr lang="zh-CN" altLang="en-US" sz="28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的叶节点符号串</a:t>
                </a:r>
                <a:r>
                  <a:rPr lang="en-US" altLang="zh-CN" sz="28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)</a:t>
                </a:r>
                <a:r>
                  <a:rPr lang="zh-CN" altLang="en-US" sz="28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皆为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短语</a:t>
                </a:r>
                <a:r>
                  <a:rPr lang="zh-CN" altLang="en-US" sz="28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；</a:t>
                </a:r>
                <a:endParaRPr kumimoji="1" lang="en-US" altLang="zh-CN" sz="2800" dirty="0">
                  <a:latin typeface="+mn-ea"/>
                  <a:ea typeface="+mn-ea"/>
                </a:endParaRPr>
              </a:p>
              <a:p>
                <a:pPr indent="0" eaLnBrk="1" hangingPunct="1">
                  <a:lnSpc>
                    <a:spcPct val="110000"/>
                  </a:lnSpc>
                  <a:spcBef>
                    <a:spcPct val="50000"/>
                  </a:spcBef>
                  <a:defRPr/>
                </a:pPr>
                <a:r>
                  <a:rPr kumimoji="1" lang="en-US" altLang="zh-CN" sz="2800" dirty="0">
                    <a:latin typeface="+mn-ea"/>
                    <a:ea typeface="+mn-ea"/>
                  </a:rPr>
                  <a:t>   </a:t>
                </a:r>
                <a:r>
                  <a:rPr kumimoji="1" lang="zh-CN" altLang="en-US" sz="2800" dirty="0">
                    <a:latin typeface="+mn-ea"/>
                    <a:ea typeface="+mn-ea"/>
                  </a:rPr>
                  <a:t>特别地，</a:t>
                </a:r>
                <a:r>
                  <a:rPr kumimoji="1" lang="en-US" altLang="zh-CN" sz="2800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b="0" i="1">
                        <a:latin typeface="Cambria Math" panose="02040503050406030204" pitchFamily="18" charset="0"/>
                        <a:ea typeface="+mn-ea"/>
                      </a:rPr>
                      <m:t>𝑆</m:t>
                    </m:r>
                    <m:groupChr>
                      <m:groupChrPr>
                        <m:chr m:val="⇒"/>
                        <m:vertJc m:val="bot"/>
                        <m:ctrlPr>
                          <a:rPr kumimoji="1" lang="en-US" altLang="zh-CN" sz="28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kumimoji="1" lang="en-US" altLang="zh-CN" sz="2800" b="0" i="1">
                            <a:latin typeface="Cambria Math" panose="02040503050406030204" pitchFamily="18" charset="0"/>
                            <a:ea typeface="+mn-ea"/>
                          </a:rPr>
                          <m:t>∗</m:t>
                        </m:r>
                      </m:e>
                    </m:groupChr>
                    <m:r>
                      <a:rPr kumimoji="1" lang="zh-CN" altLang="en-US" sz="2800" b="0" i="1">
                        <a:latin typeface="Cambria Math" panose="02040503050406030204" pitchFamily="18" charset="0"/>
                        <a:ea typeface="+mn-ea"/>
                      </a:rPr>
                      <m:t>𝛼</m:t>
                    </m:r>
                    <m:r>
                      <a:rPr kumimoji="1" lang="en-US" altLang="zh-CN" sz="28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𝐴</m:t>
                    </m:r>
                    <m:r>
                      <a:rPr kumimoji="1" lang="zh-CN" altLang="en-US" sz="2800" b="0" i="1">
                        <a:latin typeface="Cambria Math" panose="02040503050406030204" pitchFamily="18" charset="0"/>
                        <a:ea typeface="+mn-ea"/>
                      </a:rPr>
                      <m:t>𝛿</m:t>
                    </m:r>
                    <m:groupChr>
                      <m:groupChrPr>
                        <m:chr m:val="⇒"/>
                        <m:vertJc m:val="bot"/>
                        <m:ctrlPr>
                          <a:rPr kumimoji="1" lang="zh-CN" altLang="en-US" sz="28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groupChrPr>
                      <m:e/>
                    </m:groupChr>
                    <m:r>
                      <a:rPr kumimoji="1" lang="zh-CN" altLang="en-US" sz="2800" b="0" i="1">
                        <a:latin typeface="Cambria Math" panose="02040503050406030204" pitchFamily="18" charset="0"/>
                        <a:ea typeface="+mn-ea"/>
                      </a:rPr>
                      <m:t>𝛼</m:t>
                    </m:r>
                    <m:r>
                      <a:rPr kumimoji="1" lang="zh-CN" altLang="en-US" sz="28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𝛽</m:t>
                    </m:r>
                    <m:r>
                      <a:rPr kumimoji="1" lang="zh-CN" altLang="en-US" sz="2800" b="0" i="1">
                        <a:latin typeface="Cambria Math" panose="02040503050406030204" pitchFamily="18" charset="0"/>
                        <a:ea typeface="+mn-ea"/>
                      </a:rPr>
                      <m:t>𝛿</m:t>
                    </m:r>
                  </m:oMath>
                </a14:m>
                <a:r>
                  <a:rPr kumimoji="1" lang="en-US" altLang="zh-CN" sz="2800" dirty="0">
                    <a:latin typeface="+mn-ea"/>
                    <a:ea typeface="+mn-ea"/>
                  </a:rPr>
                  <a:t>, </a:t>
                </a:r>
                <a:r>
                  <a:rPr kumimoji="1" lang="zh-CN" altLang="en-US" sz="2800" dirty="0">
                    <a:latin typeface="+mn-ea"/>
                    <a:ea typeface="+mn-ea"/>
                  </a:rPr>
                  <a:t>即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𝐴</m:t>
                    </m:r>
                    <m:r>
                      <a:rPr kumimoji="1"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⟹</m:t>
                    </m:r>
                    <m:r>
                      <a:rPr kumimoji="1" lang="zh-CN" alt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𝛽</m:t>
                    </m:r>
                  </m:oMath>
                </a14:m>
                <a:endParaRPr kumimoji="1" lang="en-US" altLang="zh-CN" sz="2800" dirty="0">
                  <a:latin typeface="+mn-ea"/>
                  <a:ea typeface="+mn-ea"/>
                </a:endParaRPr>
              </a:p>
              <a:p>
                <a:pPr indent="0">
                  <a:lnSpc>
                    <a:spcPct val="110000"/>
                  </a:lnSpc>
                  <a:spcBef>
                    <a:spcPct val="50000"/>
                  </a:spcBef>
                  <a:defRPr/>
                </a:pPr>
                <a:r>
                  <a:rPr kumimoji="1" lang="en-US" altLang="zh-CN" sz="2800" dirty="0">
                    <a:latin typeface="+mn-ea"/>
                    <a:ea typeface="+mn-ea"/>
                    <a:sym typeface="Symbol" panose="05050102010706020507" pitchFamily="18" charset="2"/>
                  </a:rPr>
                  <a:t> </a:t>
                </a:r>
                <a14:m>
                  <m:oMath xmlns:m="http://schemas.openxmlformats.org/officeDocument/2006/math">
                    <m:r>
                      <a:rPr kumimoji="1" lang="zh-CN" alt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𝛽</m:t>
                    </m:r>
                  </m:oMath>
                </a14:m>
                <a:r>
                  <a:rPr kumimoji="1" lang="zh-CN" altLang="en-US" sz="2800" dirty="0">
                    <a:latin typeface="+mn-ea"/>
                    <a:ea typeface="+mn-ea"/>
                  </a:rPr>
                  <a:t>是句型</a:t>
                </a:r>
                <a14:m>
                  <m:oMath xmlns:m="http://schemas.openxmlformats.org/officeDocument/2006/math">
                    <m:r>
                      <a:rPr kumimoji="1" lang="zh-CN" altLang="en-US" sz="2800" b="0" i="1" smtClean="0">
                        <a:latin typeface="Cambria Math" panose="02040503050406030204" pitchFamily="18" charset="0"/>
                        <a:ea typeface="+mn-ea"/>
                      </a:rPr>
                      <m:t>𝛼</m:t>
                    </m:r>
                    <m:r>
                      <a:rPr kumimoji="1" lang="zh-CN" alt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𝛽</m:t>
                    </m:r>
                    <m:r>
                      <a:rPr kumimoji="1" lang="zh-CN" altLang="en-US" sz="2800" b="0" i="1" smtClean="0">
                        <a:latin typeface="Cambria Math" panose="02040503050406030204" pitchFamily="18" charset="0"/>
                        <a:ea typeface="+mn-ea"/>
                      </a:rPr>
                      <m:t>𝛿</m:t>
                    </m:r>
                  </m:oMath>
                </a14:m>
                <a:r>
                  <a:rPr kumimoji="1" lang="zh-CN" altLang="en-US" sz="2800" dirty="0">
                    <a:latin typeface="+mn-ea"/>
                    <a:ea typeface="+mn-ea"/>
                  </a:rPr>
                  <a:t>相对于规则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𝐴</m:t>
                    </m:r>
                    <m:r>
                      <a:rPr kumimoji="1"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⟶</m:t>
                    </m:r>
                    <m:r>
                      <a:rPr kumimoji="1" lang="zh-CN" alt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𝛽</m:t>
                    </m:r>
                  </m:oMath>
                </a14:m>
                <a:r>
                  <a:rPr kumimoji="1" lang="zh-CN" altLang="en-US" sz="2800" dirty="0">
                    <a:latin typeface="+mn-ea"/>
                    <a:ea typeface="+mn-ea"/>
                  </a:rPr>
                  <a:t>的</a:t>
                </a:r>
                <a:r>
                  <a:rPr kumimoji="1" lang="zh-CN" altLang="en-US" sz="28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</a:rPr>
                  <a:t>直接短语</a:t>
                </a:r>
                <a:r>
                  <a:rPr kumimoji="1" lang="en-US" altLang="zh-CN" sz="28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  <a:ea typeface="+mn-ea"/>
                  </a:rPr>
                  <a:t>(</a:t>
                </a:r>
                <a:r>
                  <a:rPr kumimoji="1" lang="zh-CN" altLang="en-US" sz="28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  <a:ea typeface="+mn-ea"/>
                  </a:rPr>
                  <a:t>简单短语）</a:t>
                </a:r>
                <a:r>
                  <a:rPr kumimoji="1" lang="zh-CN" altLang="en-US" sz="2800" dirty="0">
                    <a:latin typeface="+mn-ea"/>
                    <a:ea typeface="+mn-ea"/>
                  </a:rPr>
                  <a:t>。</a:t>
                </a:r>
                <a:br>
                  <a:rPr kumimoji="1" lang="en-US" altLang="zh-CN" sz="2800" dirty="0">
                    <a:latin typeface="+mn-ea"/>
                    <a:ea typeface="+mn-ea"/>
                  </a:rPr>
                </a:br>
                <a:r>
                  <a:rPr kumimoji="1" lang="zh-CN" altLang="en-US" sz="2800" dirty="0">
                    <a:latin typeface="+mn-ea"/>
                    <a:ea typeface="+mn-ea"/>
                  </a:rPr>
                  <a:t>    </a:t>
                </a:r>
                <a:r>
                  <a:rPr lang="en-US" altLang="zh-CN" sz="28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※</a:t>
                </a:r>
                <a:r>
                  <a:rPr lang="zh-CN" altLang="en-US" sz="28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任一</a:t>
                </a:r>
                <a:r>
                  <a:rPr lang="zh-CN" altLang="en-US" sz="2800" dirty="0">
                    <a:solidFill>
                      <a:srgbClr val="0000C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简单子树</a:t>
                </a:r>
                <a:r>
                  <a:rPr lang="zh-CN" altLang="en-US" sz="28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的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树叶全体</a:t>
                </a:r>
                <a:r>
                  <a:rPr lang="en-US" altLang="zh-CN" sz="28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(</a:t>
                </a:r>
                <a:r>
                  <a:rPr lang="zh-CN" altLang="en-US" sz="28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具有共同</a:t>
                </a:r>
                <a:r>
                  <a:rPr lang="zh-CN" altLang="en-US" sz="2800" dirty="0">
                    <a:solidFill>
                      <a:srgbClr val="CC66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父亲</a:t>
                </a:r>
                <a:r>
                  <a:rPr lang="zh-CN" altLang="en-US" sz="28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的叶节点符号串</a:t>
                </a:r>
                <a:r>
                  <a:rPr lang="en-US" altLang="zh-CN" sz="28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)</a:t>
                </a:r>
                <a:r>
                  <a:rPr lang="zh-CN" altLang="en-US" sz="28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皆为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简单短语</a:t>
                </a:r>
                <a:r>
                  <a:rPr lang="zh-CN" altLang="en-US" sz="28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；</a:t>
                </a:r>
                <a:endParaRPr kumimoji="1" lang="en-US" altLang="zh-CN" sz="2800" dirty="0">
                  <a:latin typeface="+mn-ea"/>
                  <a:ea typeface="+mn-ea"/>
                </a:endParaRPr>
              </a:p>
              <a:p>
                <a:pPr eaLnBrk="1" hangingPunct="1">
                  <a:lnSpc>
                    <a:spcPct val="110000"/>
                  </a:lnSpc>
                  <a:spcBef>
                    <a:spcPts val="30"/>
                  </a:spcBef>
                  <a:defRPr/>
                </a:pPr>
                <a:r>
                  <a:rPr kumimoji="1" lang="zh-CN" altLang="en-US" sz="2800" dirty="0">
                    <a:latin typeface="+mn-ea"/>
                    <a:ea typeface="+mn-ea"/>
                  </a:rPr>
                  <a:t>右句型的最左直接短语，称为该句型的</a:t>
                </a:r>
                <a:r>
                  <a:rPr kumimoji="1" lang="zh-CN" altLang="en-US" sz="28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  <a:ea typeface="+mn-ea"/>
                  </a:rPr>
                  <a:t>句柄</a:t>
                </a:r>
                <a:r>
                  <a:rPr kumimoji="1" lang="zh-CN" altLang="en-US" sz="2800" dirty="0">
                    <a:latin typeface="+mn-ea"/>
                    <a:ea typeface="+mn-ea"/>
                  </a:rPr>
                  <a:t>。 </a:t>
                </a:r>
                <a:endParaRPr kumimoji="1" lang="zh-CN" altLang="en-US" sz="2800" dirty="0"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1938" y="1643740"/>
                <a:ext cx="11320451" cy="4942315"/>
              </a:xfrm>
              <a:prstGeom prst="rect">
                <a:avLst/>
              </a:prstGeom>
              <a:blipFill rotWithShape="1">
                <a:blip r:embed="rId1"/>
                <a:stretch>
                  <a:fillRect l="-3" t="-7" r="6" b="-140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44"/>
          <p:cNvGrpSpPr/>
          <p:nvPr/>
        </p:nvGrpSpPr>
        <p:grpSpPr>
          <a:xfrm>
            <a:off x="7454467" y="947649"/>
            <a:ext cx="3048000" cy="1843677"/>
            <a:chOff x="6642100" y="531813"/>
            <a:chExt cx="3048000" cy="195262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6642100" y="531813"/>
                  <a:ext cx="3048000" cy="1952626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n w="12700" cap="sq">
                  <a:solidFill>
                    <a:srgbClr val="000099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defTabSz="914400">
                    <a:spcBef>
                      <a:spcPct val="50000"/>
                    </a:spcBef>
                  </a:pPr>
                  <a:r>
                    <a:rPr lang="en-US" altLang="zh-CN" sz="2800" dirty="0">
                      <a:solidFill>
                        <a:srgbClr val="44546A"/>
                      </a:solidFill>
                      <a:latin typeface="Times New Roman" panose="02020603050405020304" pitchFamily="18" charset="0"/>
                      <a:ea typeface="等线" panose="02010600030101010101" charset="-122"/>
                    </a:rPr>
                    <a:t>               S</a:t>
                  </a:r>
                  <a:endParaRPr lang="en-US" altLang="zh-CN" sz="2800" dirty="0">
                    <a:solidFill>
                      <a:srgbClr val="44546A"/>
                    </a:solidFill>
                    <a:latin typeface="Times New Roman" panose="02020603050405020304" pitchFamily="18" charset="0"/>
                    <a:ea typeface="等线" panose="02010600030101010101" charset="-122"/>
                  </a:endParaRPr>
                </a:p>
                <a:p>
                  <a:pPr defTabSz="914400">
                    <a:spcBef>
                      <a:spcPct val="50000"/>
                    </a:spcBef>
                  </a:pPr>
                  <a:r>
                    <a:rPr kumimoji="1" lang="zh-CN" altLang="en-US" sz="2800" b="0" dirty="0">
                      <a:ea typeface="+mn-ea"/>
                    </a:rPr>
                    <a:t>         </a:t>
                  </a:r>
                  <a14:m>
                    <m:oMath xmlns:m="http://schemas.openxmlformats.org/officeDocument/2006/math">
                      <m:r>
                        <a:rPr kumimoji="1" lang="zh-CN" altLang="en-US" sz="2400" b="0" i="1" smtClean="0">
                          <a:latin typeface="Cambria Math" panose="02040503050406030204" pitchFamily="18" charset="0"/>
                          <a:ea typeface="+mn-ea"/>
                        </a:rPr>
                        <m:t>𝛼</m:t>
                      </m:r>
                    </m:oMath>
                  </a14:m>
                  <a:r>
                    <a:rPr lang="en-US" altLang="zh-CN" sz="2800" dirty="0">
                      <a:solidFill>
                        <a:srgbClr val="44546A"/>
                      </a:solidFill>
                      <a:latin typeface="Times New Roman" panose="02020603050405020304" pitchFamily="18" charset="0"/>
                      <a:ea typeface="等线" panose="02010600030101010101" charset="-122"/>
                    </a:rPr>
                    <a:t>    </a:t>
                  </a:r>
                  <a:r>
                    <a:rPr lang="en-US" altLang="zh-CN" sz="28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等线" panose="02010600030101010101" charset="-122"/>
                    </a:rPr>
                    <a:t>A</a:t>
                  </a:r>
                  <a14:m>
                    <m:oMath xmlns:m="http://schemas.openxmlformats.org/officeDocument/2006/math">
                      <m:r>
                        <a:rPr kumimoji="1" lang="en-US" altLang="zh-CN" sz="2800" b="0" i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kumimoji="1" lang="zh-CN" altLang="en-US" sz="2800" i="1">
                          <a:latin typeface="Cambria Math" panose="02040503050406030204" pitchFamily="18" charset="0"/>
                        </a:rPr>
                        <m:t>𝛿</m:t>
                      </m:r>
                    </m:oMath>
                  </a14:m>
                  <a:endParaRPr lang="en-US" altLang="zh-CN" sz="2800" dirty="0">
                    <a:solidFill>
                      <a:srgbClr val="44546A"/>
                    </a:solidFill>
                    <a:latin typeface="Times New Roman" panose="02020603050405020304" pitchFamily="18" charset="0"/>
                    <a:ea typeface="等线" panose="02010600030101010101" charset="-122"/>
                  </a:endParaRPr>
                </a:p>
                <a:p>
                  <a:pPr defTabSz="914400">
                    <a:spcBef>
                      <a:spcPct val="50000"/>
                    </a:spcBef>
                  </a:pPr>
                  <a:endParaRPr kumimoji="1" lang="en-US" altLang="zh-CN" sz="1800" b="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+mn-ea"/>
                  </a:endParaRPr>
                </a:p>
                <a:p>
                  <a:pPr defTabSz="914400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CN" alt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altLang="zh-CN" sz="2400" dirty="0">
                    <a:solidFill>
                      <a:srgbClr val="44546A"/>
                    </a:solidFill>
                    <a:latin typeface="黑体" panose="02010609060101010101" pitchFamily="49" charset="-122"/>
                    <a:ea typeface="等线" panose="02010600030101010101" charset="-122"/>
                  </a:endParaRPr>
                </a:p>
              </p:txBody>
            </p:sp>
          </mc:Choice>
          <mc:Fallback>
            <p:sp>
              <p:nvSpPr>
                <p:cNvPr id="7" name="Text 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642100" y="531813"/>
                  <a:ext cx="3048000" cy="1952626"/>
                </a:xfrm>
                <a:prstGeom prst="rect">
                  <a:avLst/>
                </a:prstGeom>
                <a:blipFill rotWithShape="1">
                  <a:blip r:embed="rId2"/>
                </a:blipFill>
                <a:ln w="12700" cap="sq">
                  <a:solidFill>
                    <a:srgbClr val="000099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Line 22"/>
            <p:cNvSpPr>
              <a:spLocks noChangeShapeType="1"/>
            </p:cNvSpPr>
            <p:nvPr/>
          </p:nvSpPr>
          <p:spPr bwMode="auto">
            <a:xfrm flipH="1">
              <a:off x="7861300" y="1014414"/>
              <a:ext cx="228600" cy="2190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914400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" name="Line 23"/>
            <p:cNvSpPr>
              <a:spLocks noChangeShapeType="1"/>
            </p:cNvSpPr>
            <p:nvPr/>
          </p:nvSpPr>
          <p:spPr bwMode="auto">
            <a:xfrm flipH="1">
              <a:off x="7708900" y="1233488"/>
              <a:ext cx="152400" cy="14605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914400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" name="Line 24"/>
            <p:cNvSpPr>
              <a:spLocks noChangeShapeType="1"/>
            </p:cNvSpPr>
            <p:nvPr/>
          </p:nvSpPr>
          <p:spPr bwMode="auto">
            <a:xfrm>
              <a:off x="8242300" y="1014413"/>
              <a:ext cx="0" cy="1460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914400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" name="Line 25"/>
            <p:cNvSpPr>
              <a:spLocks noChangeShapeType="1"/>
            </p:cNvSpPr>
            <p:nvPr/>
          </p:nvSpPr>
          <p:spPr bwMode="auto">
            <a:xfrm>
              <a:off x="8242300" y="1233489"/>
              <a:ext cx="0" cy="73025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914400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Line 26"/>
            <p:cNvSpPr>
              <a:spLocks noChangeShapeType="1"/>
            </p:cNvSpPr>
            <p:nvPr/>
          </p:nvSpPr>
          <p:spPr bwMode="auto">
            <a:xfrm>
              <a:off x="8394700" y="941389"/>
              <a:ext cx="228600" cy="2190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914400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Line 27"/>
            <p:cNvSpPr>
              <a:spLocks noChangeShapeType="1"/>
            </p:cNvSpPr>
            <p:nvPr/>
          </p:nvSpPr>
          <p:spPr bwMode="auto">
            <a:xfrm>
              <a:off x="8623300" y="1160464"/>
              <a:ext cx="228600" cy="219075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914400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Line 28"/>
            <p:cNvSpPr>
              <a:spLocks noChangeShapeType="1"/>
            </p:cNvSpPr>
            <p:nvPr/>
          </p:nvSpPr>
          <p:spPr bwMode="auto">
            <a:xfrm>
              <a:off x="8242300" y="1598613"/>
              <a:ext cx="0" cy="14605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914400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Line 29"/>
            <p:cNvSpPr>
              <a:spLocks noChangeShapeType="1"/>
            </p:cNvSpPr>
            <p:nvPr/>
          </p:nvSpPr>
          <p:spPr bwMode="auto">
            <a:xfrm>
              <a:off x="8242300" y="1744664"/>
              <a:ext cx="0" cy="219075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914400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2.6 </a:t>
            </a:r>
            <a:r>
              <a:rPr lang="zh-CN" altLang="en-US" dirty="0"/>
              <a:t>句型的分析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dirty="0"/>
              <a:t>示例</a:t>
            </a:r>
            <a:endParaRPr lang="en-US" altLang="zh-CN" sz="3200" dirty="0"/>
          </a:p>
          <a:p>
            <a:pPr lvl="1"/>
            <a:r>
              <a:rPr lang="en-US" altLang="zh-CN" sz="2400" dirty="0">
                <a:solidFill>
                  <a:schemeClr val="tx1"/>
                </a:solidFill>
              </a:rPr>
              <a:t>[</a:t>
            </a:r>
            <a:r>
              <a:rPr lang="zh-CN" altLang="en-US" sz="2400" dirty="0">
                <a:solidFill>
                  <a:schemeClr val="tx1"/>
                </a:solidFill>
              </a:rPr>
              <a:t>例</a:t>
            </a:r>
            <a:r>
              <a:rPr lang="en-US" altLang="zh-CN" sz="2400" dirty="0">
                <a:solidFill>
                  <a:schemeClr val="tx1"/>
                </a:solidFill>
              </a:rPr>
              <a:t>]  </a:t>
            </a:r>
            <a:r>
              <a:rPr lang="zh-CN" altLang="en-US" sz="2400" dirty="0">
                <a:solidFill>
                  <a:schemeClr val="tx1"/>
                </a:solidFill>
              </a:rPr>
              <a:t>文法</a:t>
            </a:r>
            <a:r>
              <a:rPr lang="en-US" altLang="zh-CN" sz="2400" dirty="0">
                <a:solidFill>
                  <a:schemeClr val="tx1"/>
                </a:solidFill>
              </a:rPr>
              <a:t>G[E]</a:t>
            </a:r>
            <a:r>
              <a:rPr lang="zh-CN" altLang="en-US" sz="2400" dirty="0">
                <a:solidFill>
                  <a:schemeClr val="tx1"/>
                </a:solidFill>
              </a:rPr>
              <a:t>：</a:t>
            </a:r>
            <a:r>
              <a:rPr lang="en-US" altLang="zh-CN" sz="2400" dirty="0">
                <a:solidFill>
                  <a:schemeClr val="tx1"/>
                </a:solidFill>
              </a:rPr>
              <a:t>E→E+T︱T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</a:rPr>
              <a:t>T→T*F︱F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</a:rPr>
              <a:t>F→(E)︱</a:t>
            </a:r>
            <a:r>
              <a:rPr lang="en-US" altLang="zh-CN" sz="2400" dirty="0" err="1">
                <a:solidFill>
                  <a:schemeClr val="tx1"/>
                </a:solidFill>
              </a:rPr>
              <a:t>i</a:t>
            </a:r>
            <a:r>
              <a:rPr lang="zh-CN" altLang="en-US" sz="2400" dirty="0">
                <a:solidFill>
                  <a:schemeClr val="tx1"/>
                </a:solidFill>
              </a:rPr>
              <a:t>，分析句型</a:t>
            </a:r>
            <a:r>
              <a:rPr lang="en-US" altLang="zh-CN" sz="2400" dirty="0" err="1">
                <a:solidFill>
                  <a:schemeClr val="tx1"/>
                </a:solidFill>
              </a:rPr>
              <a:t>i+i</a:t>
            </a:r>
            <a:r>
              <a:rPr lang="en-US" altLang="zh-CN" sz="2400" dirty="0">
                <a:solidFill>
                  <a:schemeClr val="tx1"/>
                </a:solidFill>
              </a:rPr>
              <a:t>*</a:t>
            </a:r>
            <a:r>
              <a:rPr lang="en-US" altLang="zh-CN" sz="2400" dirty="0" err="1">
                <a:solidFill>
                  <a:schemeClr val="tx1"/>
                </a:solidFill>
              </a:rPr>
              <a:t>i</a:t>
            </a:r>
            <a:r>
              <a:rPr lang="zh-CN" altLang="en-US" sz="2400" dirty="0">
                <a:solidFill>
                  <a:schemeClr val="tx1"/>
                </a:solidFill>
              </a:rPr>
              <a:t>的短语、直接短语和句柄。</a:t>
            </a:r>
            <a:r>
              <a:rPr lang="en-US" altLang="zh-CN" sz="2400" dirty="0">
                <a:solidFill>
                  <a:schemeClr val="tx1"/>
                </a:solidFill>
              </a:rPr>
              <a:t>(</a:t>
            </a:r>
            <a:r>
              <a:rPr lang="zh-CN" altLang="en-US" sz="2400" dirty="0">
                <a:solidFill>
                  <a:schemeClr val="tx1"/>
                </a:solidFill>
              </a:rPr>
              <a:t>教材例</a:t>
            </a:r>
            <a:r>
              <a:rPr lang="en-US" altLang="zh-CN" sz="2400" dirty="0">
                <a:solidFill>
                  <a:schemeClr val="tx1"/>
                </a:solidFill>
              </a:rPr>
              <a:t>2.8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</a:rPr>
              <a:t>P29</a:t>
            </a:r>
            <a:r>
              <a:rPr lang="zh-CN" altLang="en-US" sz="2400" dirty="0">
                <a:solidFill>
                  <a:schemeClr val="tx1"/>
                </a:solidFill>
              </a:rPr>
              <a:t>的文法</a:t>
            </a:r>
            <a:r>
              <a:rPr lang="en-US" altLang="zh-CN" sz="2400" dirty="0">
                <a:solidFill>
                  <a:schemeClr val="tx1"/>
                </a:solidFill>
              </a:rPr>
              <a:t>)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0" indent="0" algn="l" eaLnBrk="1" hangingPunct="1">
              <a:buNone/>
            </a:pPr>
            <a:r>
              <a:rPr kumimoji="1" lang="en-US" altLang="zh-CN" sz="2400" dirty="0">
                <a:latin typeface="+mn-ea"/>
                <a:ea typeface="+mn-ea"/>
              </a:rPr>
              <a:t>        E </a:t>
            </a:r>
            <a:r>
              <a:rPr kumimoji="1" lang="en-US" altLang="zh-CN" sz="2400" dirty="0">
                <a:latin typeface="+mn-ea"/>
                <a:ea typeface="+mn-ea"/>
                <a:sym typeface="Symbol" panose="05050102010706020507" pitchFamily="18" charset="2"/>
              </a:rPr>
              <a:t></a:t>
            </a:r>
            <a:r>
              <a:rPr kumimoji="1" lang="en-US" altLang="zh-CN" sz="2400" dirty="0">
                <a:latin typeface="+mn-ea"/>
                <a:ea typeface="+mn-ea"/>
              </a:rPr>
              <a:t> E+T </a:t>
            </a:r>
            <a:r>
              <a:rPr kumimoji="1" lang="en-US" altLang="zh-CN" sz="2400" dirty="0">
                <a:latin typeface="+mn-ea"/>
                <a:ea typeface="+mn-ea"/>
                <a:sym typeface="Symbol" panose="05050102010706020507" pitchFamily="18" charset="2"/>
              </a:rPr>
              <a:t></a:t>
            </a:r>
            <a:r>
              <a:rPr kumimoji="1" lang="en-US" altLang="zh-CN" sz="2400" dirty="0">
                <a:latin typeface="+mn-ea"/>
                <a:ea typeface="+mn-ea"/>
              </a:rPr>
              <a:t> E+T*</a:t>
            </a:r>
            <a:r>
              <a:rPr kumimoji="1" lang="en-US" altLang="zh-CN" sz="2400" dirty="0">
                <a:solidFill>
                  <a:srgbClr val="FF0000"/>
                </a:solidFill>
                <a:latin typeface="+mn-ea"/>
                <a:ea typeface="+mn-ea"/>
              </a:rPr>
              <a:t>F</a:t>
            </a:r>
            <a:r>
              <a:rPr kumimoji="1" lang="en-US" altLang="zh-CN" sz="2400" dirty="0">
                <a:latin typeface="+mn-ea"/>
                <a:ea typeface="+mn-ea"/>
              </a:rPr>
              <a:t> </a:t>
            </a:r>
            <a:r>
              <a:rPr kumimoji="1" lang="en-US" altLang="zh-CN" sz="2400" dirty="0">
                <a:latin typeface="+mn-ea"/>
                <a:ea typeface="+mn-ea"/>
                <a:sym typeface="Symbol" panose="05050102010706020507" pitchFamily="18" charset="2"/>
              </a:rPr>
              <a:t></a:t>
            </a:r>
            <a:r>
              <a:rPr kumimoji="1" lang="en-US" altLang="zh-CN" sz="2400" dirty="0">
                <a:latin typeface="+mn-ea"/>
                <a:ea typeface="+mn-ea"/>
              </a:rPr>
              <a:t> E+T*</a:t>
            </a:r>
            <a:r>
              <a:rPr kumimoji="1" lang="en-US" altLang="zh-CN" sz="2400" dirty="0">
                <a:solidFill>
                  <a:srgbClr val="FF0000"/>
                </a:solidFill>
                <a:latin typeface="+mn-ea"/>
                <a:ea typeface="+mn-ea"/>
              </a:rPr>
              <a:t>i</a:t>
            </a:r>
            <a:r>
              <a:rPr kumimoji="1" lang="en-US" altLang="zh-CN" sz="2400" baseline="-20000" dirty="0">
                <a:solidFill>
                  <a:srgbClr val="FF0000"/>
                </a:solidFill>
                <a:latin typeface="+mn-ea"/>
                <a:ea typeface="+mn-ea"/>
              </a:rPr>
              <a:t>3</a:t>
            </a:r>
            <a:r>
              <a:rPr kumimoji="1" lang="en-US" altLang="zh-CN" sz="2400" baseline="-30000" dirty="0">
                <a:latin typeface="+mn-ea"/>
                <a:ea typeface="+mn-ea"/>
              </a:rPr>
              <a:t> </a:t>
            </a:r>
            <a:r>
              <a:rPr kumimoji="1" lang="en-US" altLang="zh-CN" sz="2400" dirty="0">
                <a:latin typeface="+mn-ea"/>
                <a:ea typeface="+mn-ea"/>
                <a:sym typeface="Symbol" panose="05050102010706020507" pitchFamily="18" charset="2"/>
              </a:rPr>
              <a:t></a:t>
            </a:r>
            <a:r>
              <a:rPr kumimoji="1" lang="en-US" altLang="zh-CN" sz="2400" dirty="0">
                <a:latin typeface="+mn-ea"/>
                <a:ea typeface="+mn-ea"/>
              </a:rPr>
              <a:t> E+</a:t>
            </a:r>
            <a:r>
              <a:rPr kumimoji="1" lang="en-US" altLang="zh-CN" sz="2400" dirty="0">
                <a:solidFill>
                  <a:srgbClr val="FF0000"/>
                </a:solidFill>
                <a:latin typeface="+mn-ea"/>
                <a:ea typeface="+mn-ea"/>
              </a:rPr>
              <a:t>F</a:t>
            </a:r>
            <a:r>
              <a:rPr kumimoji="1" lang="en-US" altLang="zh-CN" sz="2400" dirty="0">
                <a:latin typeface="+mn-ea"/>
                <a:ea typeface="+mn-ea"/>
              </a:rPr>
              <a:t>*i</a:t>
            </a:r>
            <a:r>
              <a:rPr kumimoji="1" lang="en-US" altLang="zh-CN" sz="2400" baseline="-20000" dirty="0">
                <a:latin typeface="+mn-ea"/>
                <a:ea typeface="+mn-ea"/>
              </a:rPr>
              <a:t>3 </a:t>
            </a:r>
            <a:r>
              <a:rPr kumimoji="1" lang="en-US" altLang="zh-CN" sz="2400" dirty="0">
                <a:latin typeface="+mn-ea"/>
                <a:ea typeface="+mn-ea"/>
                <a:sym typeface="Symbol" panose="05050102010706020507" pitchFamily="18" charset="2"/>
              </a:rPr>
              <a:t></a:t>
            </a:r>
            <a:r>
              <a:rPr kumimoji="1" lang="en-US" altLang="zh-CN" sz="2400" dirty="0">
                <a:latin typeface="+mn-ea"/>
                <a:ea typeface="+mn-ea"/>
              </a:rPr>
              <a:t> E+</a:t>
            </a:r>
            <a:r>
              <a:rPr kumimoji="1" lang="en-US" altLang="zh-CN" sz="2400" dirty="0">
                <a:solidFill>
                  <a:srgbClr val="FF0000"/>
                </a:solidFill>
                <a:latin typeface="+mn-ea"/>
                <a:ea typeface="+mn-ea"/>
              </a:rPr>
              <a:t>i</a:t>
            </a:r>
            <a:r>
              <a:rPr kumimoji="1" lang="en-US" altLang="zh-CN" sz="2400" baseline="-20000" dirty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kumimoji="1" lang="en-US" altLang="zh-CN" sz="2400" dirty="0">
                <a:latin typeface="+mn-ea"/>
                <a:ea typeface="+mn-ea"/>
              </a:rPr>
              <a:t>*i</a:t>
            </a:r>
            <a:r>
              <a:rPr kumimoji="1" lang="en-US" altLang="zh-CN" sz="2400" baseline="-20000" dirty="0">
                <a:latin typeface="+mn-ea"/>
                <a:ea typeface="+mn-ea"/>
              </a:rPr>
              <a:t>3</a:t>
            </a:r>
            <a:r>
              <a:rPr kumimoji="1" lang="en-US" altLang="zh-CN" sz="2400" dirty="0">
                <a:latin typeface="+mn-ea"/>
                <a:ea typeface="+mn-ea"/>
              </a:rPr>
              <a:t>  </a:t>
            </a:r>
            <a:endParaRPr kumimoji="1" lang="en-US" altLang="zh-CN" sz="2400" dirty="0">
              <a:latin typeface="+mn-ea"/>
              <a:ea typeface="+mn-ea"/>
            </a:endParaRPr>
          </a:p>
          <a:p>
            <a:pPr marL="0" indent="0" algn="l" eaLnBrk="1" hangingPunct="1">
              <a:buNone/>
            </a:pPr>
            <a:r>
              <a:rPr kumimoji="1" lang="en-US" altLang="zh-CN" sz="2400" dirty="0">
                <a:latin typeface="+mn-ea"/>
                <a:ea typeface="+mn-ea"/>
              </a:rPr>
              <a:t>           </a:t>
            </a:r>
            <a:r>
              <a:rPr kumimoji="1" lang="en-US" altLang="zh-CN" sz="2400" dirty="0">
                <a:latin typeface="+mn-ea"/>
                <a:ea typeface="+mn-ea"/>
                <a:sym typeface="Symbol" panose="05050102010706020507" pitchFamily="18" charset="2"/>
              </a:rPr>
              <a:t></a:t>
            </a:r>
            <a:r>
              <a:rPr kumimoji="1" lang="en-US" altLang="zh-CN" sz="2400" dirty="0">
                <a:latin typeface="+mn-ea"/>
                <a:ea typeface="+mn-ea"/>
              </a:rPr>
              <a:t> T+ i</a:t>
            </a:r>
            <a:r>
              <a:rPr kumimoji="1" lang="en-US" altLang="zh-CN" sz="2400" baseline="-30000" dirty="0">
                <a:latin typeface="+mn-ea"/>
                <a:ea typeface="+mn-ea"/>
              </a:rPr>
              <a:t>2</a:t>
            </a:r>
            <a:r>
              <a:rPr kumimoji="1" lang="en-US" altLang="zh-CN" sz="2400" dirty="0">
                <a:latin typeface="+mn-ea"/>
                <a:ea typeface="+mn-ea"/>
              </a:rPr>
              <a:t>*i</a:t>
            </a:r>
            <a:r>
              <a:rPr kumimoji="1" lang="en-US" altLang="zh-CN" sz="2400" baseline="-30000" dirty="0">
                <a:latin typeface="+mn-ea"/>
                <a:ea typeface="+mn-ea"/>
              </a:rPr>
              <a:t>3</a:t>
            </a:r>
            <a:r>
              <a:rPr kumimoji="1" lang="en-US" altLang="zh-CN" sz="2400" dirty="0">
                <a:latin typeface="+mn-ea"/>
                <a:ea typeface="+mn-ea"/>
              </a:rPr>
              <a:t> </a:t>
            </a:r>
            <a:r>
              <a:rPr kumimoji="1" lang="en-US" altLang="zh-CN" sz="2400" dirty="0">
                <a:latin typeface="+mn-ea"/>
                <a:ea typeface="+mn-ea"/>
                <a:sym typeface="Symbol" panose="05050102010706020507" pitchFamily="18" charset="2"/>
              </a:rPr>
              <a:t></a:t>
            </a:r>
            <a:r>
              <a:rPr kumimoji="1" lang="en-US" altLang="zh-CN" sz="2400" dirty="0">
                <a:latin typeface="+mn-ea"/>
                <a:ea typeface="+mn-ea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+mn-ea"/>
                <a:ea typeface="+mn-ea"/>
              </a:rPr>
              <a:t>F</a:t>
            </a:r>
            <a:r>
              <a:rPr kumimoji="1" lang="en-US" altLang="zh-CN" sz="2400" dirty="0">
                <a:latin typeface="+mn-ea"/>
                <a:ea typeface="+mn-ea"/>
              </a:rPr>
              <a:t>+ i</a:t>
            </a:r>
            <a:r>
              <a:rPr kumimoji="1" lang="en-US" altLang="zh-CN" sz="2400" baseline="-30000" dirty="0">
                <a:latin typeface="+mn-ea"/>
                <a:ea typeface="+mn-ea"/>
              </a:rPr>
              <a:t>2</a:t>
            </a:r>
            <a:r>
              <a:rPr kumimoji="1" lang="en-US" altLang="zh-CN" sz="2400" dirty="0">
                <a:latin typeface="+mn-ea"/>
                <a:ea typeface="+mn-ea"/>
              </a:rPr>
              <a:t>*i</a:t>
            </a:r>
            <a:r>
              <a:rPr kumimoji="1" lang="en-US" altLang="zh-CN" sz="2400" baseline="-30000" dirty="0">
                <a:latin typeface="+mn-ea"/>
                <a:ea typeface="+mn-ea"/>
              </a:rPr>
              <a:t>3 </a:t>
            </a:r>
            <a:r>
              <a:rPr kumimoji="1" lang="en-US" altLang="zh-CN" sz="2400" dirty="0">
                <a:latin typeface="+mn-ea"/>
                <a:ea typeface="+mn-ea"/>
                <a:sym typeface="Symbol" panose="05050102010706020507" pitchFamily="18" charset="2"/>
              </a:rPr>
              <a:t></a:t>
            </a:r>
            <a:r>
              <a:rPr kumimoji="1" lang="en-US" altLang="zh-CN" sz="2400" dirty="0">
                <a:latin typeface="+mn-ea"/>
                <a:ea typeface="+mn-ea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+mn-ea"/>
                <a:ea typeface="+mn-ea"/>
              </a:rPr>
              <a:t>i</a:t>
            </a:r>
            <a:r>
              <a:rPr kumimoji="1" lang="en-US" altLang="zh-CN" sz="2400" baseline="-30000" dirty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kumimoji="1" lang="en-US" altLang="zh-CN" sz="2400" dirty="0">
                <a:latin typeface="+mn-ea"/>
                <a:ea typeface="+mn-ea"/>
              </a:rPr>
              <a:t>+ i</a:t>
            </a:r>
            <a:r>
              <a:rPr kumimoji="1" lang="en-US" altLang="zh-CN" sz="2400" baseline="-30000" dirty="0">
                <a:latin typeface="+mn-ea"/>
                <a:ea typeface="+mn-ea"/>
              </a:rPr>
              <a:t>2</a:t>
            </a:r>
            <a:r>
              <a:rPr kumimoji="1" lang="en-US" altLang="zh-CN" sz="2400" dirty="0">
                <a:latin typeface="+mn-ea"/>
                <a:ea typeface="+mn-ea"/>
              </a:rPr>
              <a:t>*i</a:t>
            </a:r>
            <a:r>
              <a:rPr kumimoji="1" lang="en-US" altLang="zh-CN" sz="2400" baseline="-30000" dirty="0">
                <a:latin typeface="+mn-ea"/>
                <a:ea typeface="+mn-ea"/>
              </a:rPr>
              <a:t>3</a:t>
            </a:r>
            <a:endParaRPr kumimoji="1" lang="en-US" altLang="zh-CN" sz="2400" baseline="-30000" dirty="0">
              <a:latin typeface="+mn-ea"/>
              <a:ea typeface="+mn-ea"/>
            </a:endParaRPr>
          </a:p>
          <a:p>
            <a:pPr marL="0" indent="0" algn="l" eaLnBrk="1" hangingPunct="1">
              <a:buNone/>
            </a:pPr>
            <a:endParaRPr kumimoji="1" lang="en-US" altLang="zh-CN" sz="2400" baseline="-30000" dirty="0">
              <a:latin typeface="+mn-ea"/>
              <a:ea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⑴ </a:t>
            </a:r>
            <a:r>
              <a:rPr kumimoji="1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1" lang="en-US" altLang="zh-CN" sz="240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3</a:t>
            </a:r>
            <a:r>
              <a:rPr kumimoji="1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是句型</a:t>
            </a:r>
            <a:r>
              <a:rPr kumimoji="1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E+T* i</a:t>
            </a:r>
            <a:r>
              <a:rPr kumimoji="1" lang="en-US" altLang="zh-CN" sz="240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3</a:t>
            </a:r>
            <a:r>
              <a:rPr kumimoji="1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的、相对于非终结符</a:t>
            </a:r>
            <a:r>
              <a:rPr kumimoji="1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F</a:t>
            </a:r>
            <a:r>
              <a:rPr kumimoji="1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的直接短语；</a:t>
            </a:r>
            <a:endParaRPr kumimoji="1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⑵ </a:t>
            </a:r>
            <a:r>
              <a:rPr kumimoji="1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1" lang="en-US" altLang="zh-CN" sz="240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</a:t>
            </a:r>
            <a:r>
              <a:rPr kumimoji="1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是句型</a:t>
            </a:r>
            <a:r>
              <a:rPr kumimoji="1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E+ i</a:t>
            </a:r>
            <a:r>
              <a:rPr kumimoji="1" lang="en-US" altLang="zh-CN" sz="240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 </a:t>
            </a:r>
            <a:r>
              <a:rPr kumimoji="1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* i</a:t>
            </a:r>
            <a:r>
              <a:rPr kumimoji="1" lang="en-US" altLang="zh-CN" sz="240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3</a:t>
            </a:r>
            <a:r>
              <a:rPr kumimoji="1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的、相对于非终结符</a:t>
            </a:r>
            <a:r>
              <a:rPr kumimoji="1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T</a:t>
            </a:r>
            <a:r>
              <a:rPr kumimoji="1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的短语，</a:t>
            </a:r>
            <a:r>
              <a:rPr kumimoji="1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F</a:t>
            </a:r>
            <a:r>
              <a:rPr kumimoji="1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的直接短语；</a:t>
            </a:r>
            <a:endParaRPr kumimoji="1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⑶ </a:t>
            </a:r>
            <a:r>
              <a:rPr kumimoji="1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1" lang="en-US" altLang="zh-CN" sz="240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</a:t>
            </a:r>
            <a:r>
              <a:rPr kumimoji="1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1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是句型</a:t>
            </a:r>
            <a:r>
              <a:rPr kumimoji="1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1" lang="en-US" altLang="zh-CN" sz="240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</a:t>
            </a:r>
            <a:r>
              <a:rPr kumimoji="1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+i</a:t>
            </a:r>
            <a:r>
              <a:rPr kumimoji="1" lang="en-US" altLang="zh-CN" sz="240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</a:t>
            </a:r>
            <a:r>
              <a:rPr kumimoji="1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*i</a:t>
            </a:r>
            <a:r>
              <a:rPr kumimoji="1" lang="en-US" altLang="zh-CN" sz="240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3</a:t>
            </a:r>
            <a:r>
              <a:rPr kumimoji="1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的、相对于非终结符</a:t>
            </a:r>
            <a:r>
              <a:rPr kumimoji="1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F</a:t>
            </a:r>
            <a:r>
              <a:rPr kumimoji="1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的短语、直接短语和句柄</a:t>
            </a: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2.6 </a:t>
            </a:r>
            <a:r>
              <a:rPr lang="zh-CN" altLang="en-US" dirty="0"/>
              <a:t>句型的分析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773932"/>
          </a:xfrm>
        </p:spPr>
        <p:txBody>
          <a:bodyPr/>
          <a:lstStyle/>
          <a:p>
            <a:r>
              <a:rPr lang="zh-CN" altLang="en-US" sz="3200" dirty="0"/>
              <a:t>示例</a:t>
            </a:r>
            <a:endParaRPr lang="en-US" altLang="zh-CN" sz="3200" dirty="0"/>
          </a:p>
          <a:p>
            <a:pPr lvl="1"/>
            <a:r>
              <a:rPr lang="en-US" altLang="zh-CN" sz="2400" dirty="0">
                <a:solidFill>
                  <a:schemeClr val="tx1"/>
                </a:solidFill>
              </a:rPr>
              <a:t>[</a:t>
            </a:r>
            <a:r>
              <a:rPr lang="zh-CN" altLang="en-US" sz="2400" dirty="0">
                <a:solidFill>
                  <a:schemeClr val="tx1"/>
                </a:solidFill>
              </a:rPr>
              <a:t>例</a:t>
            </a:r>
            <a:r>
              <a:rPr lang="en-US" altLang="zh-CN" sz="2400" dirty="0">
                <a:solidFill>
                  <a:schemeClr val="tx1"/>
                </a:solidFill>
              </a:rPr>
              <a:t>]  </a:t>
            </a:r>
            <a:r>
              <a:rPr lang="zh-CN" altLang="en-US" sz="2400" dirty="0">
                <a:solidFill>
                  <a:schemeClr val="tx1"/>
                </a:solidFill>
              </a:rPr>
              <a:t>文法</a:t>
            </a:r>
            <a:r>
              <a:rPr lang="en-US" altLang="zh-CN" sz="2400" dirty="0">
                <a:solidFill>
                  <a:schemeClr val="tx1"/>
                </a:solidFill>
              </a:rPr>
              <a:t>G[E]</a:t>
            </a:r>
            <a:r>
              <a:rPr lang="zh-CN" altLang="en-US" sz="2400" dirty="0">
                <a:solidFill>
                  <a:schemeClr val="tx1"/>
                </a:solidFill>
              </a:rPr>
              <a:t>：</a:t>
            </a:r>
            <a:r>
              <a:rPr lang="en-US" altLang="zh-CN" sz="2400" dirty="0">
                <a:solidFill>
                  <a:schemeClr val="tx1"/>
                </a:solidFill>
              </a:rPr>
              <a:t>E→E+T︱T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</a:rPr>
              <a:t>T→T*F︱F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</a:rPr>
              <a:t>F→(E)︱</a:t>
            </a:r>
            <a:r>
              <a:rPr lang="en-US" altLang="zh-CN" sz="2400" dirty="0" err="1">
                <a:solidFill>
                  <a:schemeClr val="tx1"/>
                </a:solidFill>
              </a:rPr>
              <a:t>i</a:t>
            </a:r>
            <a:r>
              <a:rPr lang="zh-CN" altLang="en-US" sz="2400" dirty="0">
                <a:solidFill>
                  <a:schemeClr val="tx1"/>
                </a:solidFill>
              </a:rPr>
              <a:t>，分析句型</a:t>
            </a:r>
            <a:r>
              <a:rPr lang="en-US" altLang="zh-CN" sz="2400" dirty="0" err="1">
                <a:solidFill>
                  <a:srgbClr val="0000FF"/>
                </a:solidFill>
              </a:rPr>
              <a:t>i+i</a:t>
            </a:r>
            <a:r>
              <a:rPr lang="en-US" altLang="zh-CN" sz="2400" dirty="0">
                <a:solidFill>
                  <a:srgbClr val="0000FF"/>
                </a:solidFill>
              </a:rPr>
              <a:t>*</a:t>
            </a:r>
            <a:r>
              <a:rPr lang="en-US" altLang="zh-CN" sz="2400" dirty="0" err="1">
                <a:solidFill>
                  <a:srgbClr val="0000FF"/>
                </a:solidFill>
              </a:rPr>
              <a:t>i</a:t>
            </a:r>
            <a:r>
              <a:rPr lang="zh-CN" altLang="en-US" sz="2400" dirty="0">
                <a:solidFill>
                  <a:schemeClr val="tx1"/>
                </a:solidFill>
              </a:rPr>
              <a:t>的短语、直接短语和句柄。</a:t>
            </a:r>
            <a:r>
              <a:rPr lang="en-US" altLang="zh-CN" sz="2400" dirty="0">
                <a:solidFill>
                  <a:schemeClr val="tx1"/>
                </a:solidFill>
              </a:rPr>
              <a:t>(</a:t>
            </a:r>
            <a:r>
              <a:rPr lang="zh-CN" altLang="en-US" sz="2400" dirty="0">
                <a:solidFill>
                  <a:schemeClr val="tx1"/>
                </a:solidFill>
              </a:rPr>
              <a:t>教材例</a:t>
            </a:r>
            <a:r>
              <a:rPr lang="en-US" altLang="zh-CN" sz="2400" dirty="0">
                <a:solidFill>
                  <a:schemeClr val="tx1"/>
                </a:solidFill>
              </a:rPr>
              <a:t>2.8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</a:rPr>
              <a:t>P29</a:t>
            </a:r>
            <a:r>
              <a:rPr lang="zh-CN" altLang="en-US" sz="2400" dirty="0">
                <a:solidFill>
                  <a:schemeClr val="tx1"/>
                </a:solidFill>
              </a:rPr>
              <a:t>的文法</a:t>
            </a:r>
            <a:r>
              <a:rPr lang="en-US" altLang="zh-CN" sz="2400" dirty="0">
                <a:solidFill>
                  <a:schemeClr val="tx1"/>
                </a:solidFill>
              </a:rPr>
              <a:t>)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0" indent="0" algn="l" eaLnBrk="1" hangingPunct="1">
              <a:buNone/>
            </a:pP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207680" y="2722811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E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63302" y="4355744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T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926430" y="3458390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T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60591" y="3458390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E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207680" y="3458390"/>
            <a:ext cx="330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+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67003" y="4308232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T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941742" y="4355744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*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13191" y="4355744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F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660591" y="5360097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F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56890" y="5346828"/>
            <a:ext cx="356188" cy="400110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F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97498" y="6106708"/>
            <a:ext cx="699488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2000" b="1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1</a:t>
            </a:r>
            <a:endParaRPr kumimoji="0" lang="zh-CN" altLang="en-US" sz="2000" b="1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409485" y="5021662"/>
            <a:ext cx="356188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2000" b="1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3</a:t>
            </a:r>
            <a:endParaRPr kumimoji="0" lang="zh-CN" altLang="en-US" sz="2000" b="1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371347" y="6106708"/>
            <a:ext cx="520187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2000" b="1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2</a:t>
            </a:r>
            <a:endParaRPr kumimoji="0" lang="zh-CN" altLang="en-US" sz="2000" b="1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cxnSp>
        <p:nvCxnSpPr>
          <p:cNvPr id="19" name="直接连接符 18"/>
          <p:cNvCxnSpPr>
            <a:stCxn id="6" idx="2"/>
            <a:endCxn id="9" idx="0"/>
          </p:cNvCxnSpPr>
          <p:nvPr/>
        </p:nvCxnSpPr>
        <p:spPr>
          <a:xfrm flipH="1">
            <a:off x="1838685" y="3122921"/>
            <a:ext cx="547089" cy="33546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0" name="直接连接符 19"/>
          <p:cNvCxnSpPr>
            <a:stCxn id="6" idx="2"/>
            <a:endCxn id="10" idx="0"/>
          </p:cNvCxnSpPr>
          <p:nvPr/>
        </p:nvCxnSpPr>
        <p:spPr>
          <a:xfrm flipH="1">
            <a:off x="2372950" y="3122921"/>
            <a:ext cx="12824" cy="33546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1" name="直接连接符 20"/>
          <p:cNvCxnSpPr>
            <a:stCxn id="6" idx="2"/>
            <a:endCxn id="8" idx="0"/>
          </p:cNvCxnSpPr>
          <p:nvPr/>
        </p:nvCxnSpPr>
        <p:spPr>
          <a:xfrm>
            <a:off x="2385774" y="3122921"/>
            <a:ext cx="711536" cy="33546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2" name="直接连接符 21"/>
          <p:cNvCxnSpPr/>
          <p:nvPr/>
        </p:nvCxnSpPr>
        <p:spPr>
          <a:xfrm>
            <a:off x="1819106" y="3827722"/>
            <a:ext cx="0" cy="4805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3" name="直接连接符 22"/>
          <p:cNvCxnSpPr>
            <a:stCxn id="8" idx="2"/>
            <a:endCxn id="7" idx="0"/>
          </p:cNvCxnSpPr>
          <p:nvPr/>
        </p:nvCxnSpPr>
        <p:spPr>
          <a:xfrm flipH="1">
            <a:off x="2634182" y="3858500"/>
            <a:ext cx="463128" cy="49724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4" name="直接连接符 23"/>
          <p:cNvCxnSpPr>
            <a:stCxn id="8" idx="2"/>
            <a:endCxn id="12" idx="0"/>
          </p:cNvCxnSpPr>
          <p:nvPr/>
        </p:nvCxnSpPr>
        <p:spPr>
          <a:xfrm>
            <a:off x="3097310" y="3858500"/>
            <a:ext cx="885" cy="49724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5" name="直接连接符 24"/>
          <p:cNvCxnSpPr>
            <a:stCxn id="8" idx="2"/>
            <a:endCxn id="13" idx="0"/>
          </p:cNvCxnSpPr>
          <p:nvPr/>
        </p:nvCxnSpPr>
        <p:spPr>
          <a:xfrm>
            <a:off x="3097310" y="3858500"/>
            <a:ext cx="493975" cy="49724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6" name="直接连接符 25"/>
          <p:cNvCxnSpPr>
            <a:stCxn id="11" idx="2"/>
            <a:endCxn id="14" idx="0"/>
          </p:cNvCxnSpPr>
          <p:nvPr/>
        </p:nvCxnSpPr>
        <p:spPr>
          <a:xfrm>
            <a:off x="1837883" y="4708342"/>
            <a:ext cx="802" cy="65175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7" name="直接连接符 26"/>
          <p:cNvCxnSpPr>
            <a:stCxn id="7" idx="2"/>
          </p:cNvCxnSpPr>
          <p:nvPr/>
        </p:nvCxnSpPr>
        <p:spPr>
          <a:xfrm flipH="1">
            <a:off x="2628135" y="4755854"/>
            <a:ext cx="6047" cy="606363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8" name="直接连接符 27"/>
          <p:cNvCxnSpPr>
            <a:stCxn id="15" idx="2"/>
            <a:endCxn id="18" idx="0"/>
          </p:cNvCxnSpPr>
          <p:nvPr/>
        </p:nvCxnSpPr>
        <p:spPr>
          <a:xfrm flipH="1">
            <a:off x="2631441" y="5746938"/>
            <a:ext cx="3543" cy="35977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9" name="直接连接符 28"/>
          <p:cNvCxnSpPr>
            <a:stCxn id="13" idx="2"/>
            <a:endCxn id="17" idx="0"/>
          </p:cNvCxnSpPr>
          <p:nvPr/>
        </p:nvCxnSpPr>
        <p:spPr>
          <a:xfrm flipH="1">
            <a:off x="3587579" y="4755854"/>
            <a:ext cx="3706" cy="265808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30" name="直接连接符 29"/>
          <p:cNvCxnSpPr>
            <a:stCxn id="14" idx="2"/>
            <a:endCxn id="16" idx="0"/>
          </p:cNvCxnSpPr>
          <p:nvPr/>
        </p:nvCxnSpPr>
        <p:spPr>
          <a:xfrm>
            <a:off x="1838685" y="5760207"/>
            <a:ext cx="8557" cy="34650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31" name="文本框 30"/>
          <p:cNvSpPr txBox="1"/>
          <p:nvPr/>
        </p:nvSpPr>
        <p:spPr>
          <a:xfrm>
            <a:off x="4732269" y="2875011"/>
            <a:ext cx="5254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solidFill>
                  <a:srgbClr val="0000FF"/>
                </a:solidFill>
              </a:rPr>
              <a:t>左推导？</a:t>
            </a:r>
            <a:endParaRPr lang="en-US" altLang="zh-CN" sz="2200" dirty="0">
              <a:solidFill>
                <a:srgbClr val="0000FF"/>
              </a:solidFill>
            </a:endParaRPr>
          </a:p>
          <a:p>
            <a:pPr algn="l"/>
            <a:r>
              <a:rPr lang="zh-CN" altLang="en-US" sz="2200" dirty="0">
                <a:solidFill>
                  <a:srgbClr val="0000FF"/>
                </a:solidFill>
              </a:rPr>
              <a:t>句子</a:t>
            </a:r>
            <a:r>
              <a:rPr lang="en-US" altLang="zh-CN" sz="2200" dirty="0">
                <a:solidFill>
                  <a:srgbClr val="0000FF"/>
                </a:solidFill>
              </a:rPr>
              <a:t>w</a:t>
            </a:r>
            <a:r>
              <a:rPr lang="zh-CN" altLang="en-US" sz="2200" dirty="0">
                <a:solidFill>
                  <a:srgbClr val="0000FF"/>
                </a:solidFill>
              </a:rPr>
              <a:t>有哪些短语？直接短语？句柄？</a:t>
            </a:r>
            <a:endParaRPr lang="zh-CN" altLang="en-US" sz="2200" dirty="0">
              <a:solidFill>
                <a:srgbClr val="0000FF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798043" y="3784077"/>
            <a:ext cx="27462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7030A0"/>
                </a:solidFill>
              </a:rPr>
              <a:t>短语：</a:t>
            </a:r>
            <a:endParaRPr lang="en-US" altLang="zh-CN" sz="2400" dirty="0">
              <a:solidFill>
                <a:srgbClr val="7030A0"/>
              </a:solidFill>
            </a:endParaRPr>
          </a:p>
          <a:p>
            <a:pPr algn="l"/>
            <a:r>
              <a:rPr lang="en-US" altLang="zh-CN" sz="2400" dirty="0"/>
              <a:t>i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 i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, i</a:t>
            </a:r>
            <a:r>
              <a:rPr lang="en-US" altLang="zh-CN" sz="2400" baseline="-25000" dirty="0"/>
              <a:t>3</a:t>
            </a:r>
            <a:r>
              <a:rPr lang="en-US" altLang="zh-CN" sz="2400" dirty="0"/>
              <a:t>, i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*i</a:t>
            </a:r>
            <a:r>
              <a:rPr lang="en-US" altLang="zh-CN" sz="2400" baseline="-25000" dirty="0"/>
              <a:t>3</a:t>
            </a:r>
            <a:r>
              <a:rPr lang="en-US" altLang="zh-CN" sz="2400" dirty="0"/>
              <a:t>, i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+i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*i</a:t>
            </a:r>
            <a:r>
              <a:rPr lang="en-US" altLang="zh-CN" sz="2400" baseline="-25000" dirty="0"/>
              <a:t>3</a:t>
            </a:r>
            <a:endParaRPr lang="zh-CN" altLang="en-US" sz="2400" baseline="-25000" dirty="0"/>
          </a:p>
        </p:txBody>
      </p:sp>
      <p:sp>
        <p:nvSpPr>
          <p:cNvPr id="33" name="文本框 32"/>
          <p:cNvSpPr txBox="1"/>
          <p:nvPr/>
        </p:nvSpPr>
        <p:spPr>
          <a:xfrm>
            <a:off x="4798044" y="4770786"/>
            <a:ext cx="1723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7030A0"/>
                </a:solidFill>
              </a:rPr>
              <a:t>直接短语：</a:t>
            </a:r>
            <a:endParaRPr lang="en-US" altLang="zh-CN" sz="2400" dirty="0">
              <a:solidFill>
                <a:srgbClr val="7030A0"/>
              </a:solidFill>
            </a:endParaRPr>
          </a:p>
          <a:p>
            <a:pPr algn="l"/>
            <a:r>
              <a:rPr lang="en-US" altLang="zh-CN" sz="2400" dirty="0"/>
              <a:t>i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 i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, i</a:t>
            </a:r>
            <a:r>
              <a:rPr lang="en-US" altLang="zh-CN" sz="2400" baseline="-25000" dirty="0"/>
              <a:t>3</a:t>
            </a:r>
            <a:r>
              <a:rPr lang="en-US" altLang="zh-CN" sz="2400" dirty="0"/>
              <a:t>, </a:t>
            </a:r>
            <a:endParaRPr lang="zh-CN" altLang="en-US" sz="2400" baseline="-25000" dirty="0"/>
          </a:p>
        </p:txBody>
      </p:sp>
      <p:sp>
        <p:nvSpPr>
          <p:cNvPr id="34" name="文本框 33"/>
          <p:cNvSpPr txBox="1"/>
          <p:nvPr/>
        </p:nvSpPr>
        <p:spPr>
          <a:xfrm>
            <a:off x="4798043" y="5792266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7030A0"/>
                </a:solidFill>
              </a:rPr>
              <a:t>句柄：</a:t>
            </a:r>
            <a:endParaRPr lang="en-US" altLang="zh-CN" sz="2400" dirty="0">
              <a:solidFill>
                <a:srgbClr val="7030A0"/>
              </a:solidFill>
            </a:endParaRPr>
          </a:p>
          <a:p>
            <a:pPr algn="l"/>
            <a:r>
              <a:rPr lang="en-US" altLang="zh-CN" sz="2400" dirty="0"/>
              <a:t>i</a:t>
            </a:r>
            <a:r>
              <a:rPr lang="en-US" altLang="zh-CN" sz="2400" baseline="-25000" dirty="0"/>
              <a:t>1</a:t>
            </a:r>
            <a:endParaRPr lang="zh-CN" altLang="en-US" sz="2400" baseline="-25000" dirty="0"/>
          </a:p>
        </p:txBody>
      </p:sp>
      <p:sp>
        <p:nvSpPr>
          <p:cNvPr id="5" name="文本框 4"/>
          <p:cNvSpPr txBox="1"/>
          <p:nvPr/>
        </p:nvSpPr>
        <p:spPr>
          <a:xfrm>
            <a:off x="8266098" y="6047315"/>
            <a:ext cx="2830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00FF"/>
                </a:solidFill>
              </a:rPr>
              <a:t>就此例説</a:t>
            </a:r>
            <a:r>
              <a:rPr lang="en-US" altLang="zh-CN" sz="2800" dirty="0">
                <a:solidFill>
                  <a:srgbClr val="0000FF"/>
                </a:solidFill>
              </a:rPr>
              <a:t>LR</a:t>
            </a:r>
            <a:r>
              <a:rPr lang="zh-CN" altLang="en-US" sz="2800" dirty="0">
                <a:solidFill>
                  <a:srgbClr val="0000FF"/>
                </a:solidFill>
              </a:rPr>
              <a:t>归约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31" grpId="0"/>
      <p:bldP spid="32" grpId="0"/>
      <p:bldP spid="33" grpId="0"/>
      <p:bldP spid="3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2.6 </a:t>
            </a:r>
            <a:r>
              <a:rPr lang="zh-CN" altLang="en-US" dirty="0"/>
              <a:t>句型的分析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773932"/>
          </a:xfrm>
        </p:spPr>
        <p:txBody>
          <a:bodyPr/>
          <a:lstStyle/>
          <a:p>
            <a:r>
              <a:rPr lang="zh-CN" altLang="en-US" sz="3200" dirty="0"/>
              <a:t>句柄与归约</a:t>
            </a:r>
            <a:endParaRPr lang="en-US" altLang="zh-CN" sz="3200" dirty="0"/>
          </a:p>
          <a:p>
            <a:pPr lvl="1"/>
            <a:r>
              <a:rPr lang="en-US" altLang="zh-CN" sz="2400" dirty="0">
                <a:solidFill>
                  <a:schemeClr val="tx1"/>
                </a:solidFill>
              </a:rPr>
              <a:t>[</a:t>
            </a:r>
            <a:r>
              <a:rPr lang="zh-CN" altLang="en-US" sz="2400" dirty="0">
                <a:solidFill>
                  <a:schemeClr val="tx1"/>
                </a:solidFill>
              </a:rPr>
              <a:t>例</a:t>
            </a:r>
            <a:r>
              <a:rPr lang="en-US" altLang="zh-CN" sz="2400" dirty="0">
                <a:solidFill>
                  <a:schemeClr val="tx1"/>
                </a:solidFill>
              </a:rPr>
              <a:t>]  </a:t>
            </a:r>
            <a:r>
              <a:rPr lang="zh-CN" altLang="en-US" sz="2400" dirty="0">
                <a:solidFill>
                  <a:schemeClr val="tx1"/>
                </a:solidFill>
              </a:rPr>
              <a:t>文法</a:t>
            </a:r>
            <a:r>
              <a:rPr lang="en-US" altLang="zh-CN" sz="2400" dirty="0">
                <a:solidFill>
                  <a:schemeClr val="tx1"/>
                </a:solidFill>
              </a:rPr>
              <a:t>G[E]</a:t>
            </a:r>
            <a:r>
              <a:rPr lang="zh-CN" altLang="en-US" sz="2400" dirty="0">
                <a:solidFill>
                  <a:schemeClr val="tx1"/>
                </a:solidFill>
              </a:rPr>
              <a:t>：</a:t>
            </a:r>
            <a:r>
              <a:rPr lang="en-US" altLang="zh-CN" sz="2400" dirty="0">
                <a:solidFill>
                  <a:schemeClr val="tx1"/>
                </a:solidFill>
              </a:rPr>
              <a:t>E→E+T︱T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</a:rPr>
              <a:t>T→T*F︱F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</a:rPr>
              <a:t>F→(E)︱</a:t>
            </a:r>
            <a:r>
              <a:rPr lang="en-US" altLang="zh-CN" sz="2400" dirty="0" err="1">
                <a:solidFill>
                  <a:schemeClr val="tx1"/>
                </a:solidFill>
              </a:rPr>
              <a:t>i</a:t>
            </a:r>
            <a:r>
              <a:rPr lang="zh-CN" altLang="en-US" sz="2400" dirty="0">
                <a:solidFill>
                  <a:schemeClr val="tx1"/>
                </a:solidFill>
              </a:rPr>
              <a:t>，分析句型</a:t>
            </a:r>
            <a:r>
              <a:rPr lang="en-US" altLang="zh-CN" sz="2400" dirty="0" err="1">
                <a:solidFill>
                  <a:srgbClr val="0000FF"/>
                </a:solidFill>
              </a:rPr>
              <a:t>i+i</a:t>
            </a:r>
            <a:r>
              <a:rPr lang="en-US" altLang="zh-CN" sz="2400" dirty="0">
                <a:solidFill>
                  <a:srgbClr val="0000FF"/>
                </a:solidFill>
              </a:rPr>
              <a:t>*</a:t>
            </a:r>
            <a:r>
              <a:rPr lang="en-US" altLang="zh-CN" sz="2400" dirty="0" err="1">
                <a:solidFill>
                  <a:srgbClr val="0000FF"/>
                </a:solidFill>
              </a:rPr>
              <a:t>i</a:t>
            </a:r>
            <a:r>
              <a:rPr lang="zh-CN" altLang="en-US" sz="2400" dirty="0">
                <a:solidFill>
                  <a:schemeClr val="tx1"/>
                </a:solidFill>
              </a:rPr>
              <a:t>的规范归约。</a:t>
            </a:r>
            <a:r>
              <a:rPr lang="en-US" altLang="zh-CN" sz="2400" dirty="0">
                <a:solidFill>
                  <a:schemeClr val="tx1"/>
                </a:solidFill>
              </a:rPr>
              <a:t>(</a:t>
            </a:r>
            <a:r>
              <a:rPr lang="zh-CN" altLang="en-US" sz="2400" dirty="0">
                <a:solidFill>
                  <a:schemeClr val="tx1"/>
                </a:solidFill>
              </a:rPr>
              <a:t>教材例</a:t>
            </a:r>
            <a:r>
              <a:rPr lang="en-US" altLang="zh-CN" sz="2400" dirty="0">
                <a:solidFill>
                  <a:schemeClr val="tx1"/>
                </a:solidFill>
              </a:rPr>
              <a:t>2.8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</a:rPr>
              <a:t>P29</a:t>
            </a:r>
            <a:r>
              <a:rPr lang="zh-CN" altLang="en-US" sz="2400" dirty="0">
                <a:solidFill>
                  <a:schemeClr val="tx1"/>
                </a:solidFill>
              </a:rPr>
              <a:t>的文法</a:t>
            </a:r>
            <a:r>
              <a:rPr lang="en-US" altLang="zh-CN" sz="2400" dirty="0">
                <a:solidFill>
                  <a:schemeClr val="tx1"/>
                </a:solidFill>
              </a:rPr>
              <a:t>)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0" indent="0" algn="l" eaLnBrk="1" hangingPunct="1">
              <a:buNone/>
            </a:pP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207680" y="2722811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E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63302" y="4355744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T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926430" y="3458390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T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60591" y="3458390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E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207680" y="3458390"/>
            <a:ext cx="330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+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67003" y="4308232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T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941742" y="4355744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*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13191" y="4355744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F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660591" y="5360097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F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56890" y="5346828"/>
            <a:ext cx="356188" cy="400110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F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97498" y="6106708"/>
            <a:ext cx="699488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2000" b="1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1</a:t>
            </a:r>
            <a:endParaRPr kumimoji="0" lang="zh-CN" altLang="en-US" sz="2000" b="1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409485" y="5021662"/>
            <a:ext cx="356188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2000" b="1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3</a:t>
            </a:r>
            <a:endParaRPr kumimoji="0" lang="zh-CN" altLang="en-US" sz="2000" b="1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371347" y="6106708"/>
            <a:ext cx="520187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2000" b="1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2</a:t>
            </a:r>
            <a:endParaRPr kumimoji="0" lang="zh-CN" altLang="en-US" sz="2000" b="1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cxnSp>
        <p:nvCxnSpPr>
          <p:cNvPr id="19" name="直接连接符 18"/>
          <p:cNvCxnSpPr>
            <a:stCxn id="6" idx="2"/>
            <a:endCxn id="9" idx="0"/>
          </p:cNvCxnSpPr>
          <p:nvPr/>
        </p:nvCxnSpPr>
        <p:spPr>
          <a:xfrm flipH="1">
            <a:off x="1838685" y="3122921"/>
            <a:ext cx="547089" cy="33546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0" name="直接连接符 19"/>
          <p:cNvCxnSpPr>
            <a:stCxn id="6" idx="2"/>
            <a:endCxn id="10" idx="0"/>
          </p:cNvCxnSpPr>
          <p:nvPr/>
        </p:nvCxnSpPr>
        <p:spPr>
          <a:xfrm flipH="1">
            <a:off x="2372950" y="3122921"/>
            <a:ext cx="12824" cy="33546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1" name="直接连接符 20"/>
          <p:cNvCxnSpPr>
            <a:stCxn id="6" idx="2"/>
            <a:endCxn id="8" idx="0"/>
          </p:cNvCxnSpPr>
          <p:nvPr/>
        </p:nvCxnSpPr>
        <p:spPr>
          <a:xfrm>
            <a:off x="2385774" y="3122921"/>
            <a:ext cx="711536" cy="33546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2" name="直接连接符 21"/>
          <p:cNvCxnSpPr/>
          <p:nvPr/>
        </p:nvCxnSpPr>
        <p:spPr>
          <a:xfrm>
            <a:off x="1819106" y="3827722"/>
            <a:ext cx="0" cy="4805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3" name="直接连接符 22"/>
          <p:cNvCxnSpPr>
            <a:stCxn id="8" idx="2"/>
            <a:endCxn id="7" idx="0"/>
          </p:cNvCxnSpPr>
          <p:nvPr/>
        </p:nvCxnSpPr>
        <p:spPr>
          <a:xfrm flipH="1">
            <a:off x="2634182" y="3858500"/>
            <a:ext cx="463128" cy="49724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4" name="直接连接符 23"/>
          <p:cNvCxnSpPr>
            <a:stCxn id="8" idx="2"/>
            <a:endCxn id="12" idx="0"/>
          </p:cNvCxnSpPr>
          <p:nvPr/>
        </p:nvCxnSpPr>
        <p:spPr>
          <a:xfrm>
            <a:off x="3097310" y="3858500"/>
            <a:ext cx="885" cy="49724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5" name="直接连接符 24"/>
          <p:cNvCxnSpPr>
            <a:stCxn id="8" idx="2"/>
            <a:endCxn id="13" idx="0"/>
          </p:cNvCxnSpPr>
          <p:nvPr/>
        </p:nvCxnSpPr>
        <p:spPr>
          <a:xfrm>
            <a:off x="3097310" y="3858500"/>
            <a:ext cx="493975" cy="49724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6" name="直接连接符 25"/>
          <p:cNvCxnSpPr>
            <a:stCxn id="11" idx="2"/>
            <a:endCxn id="14" idx="0"/>
          </p:cNvCxnSpPr>
          <p:nvPr/>
        </p:nvCxnSpPr>
        <p:spPr>
          <a:xfrm>
            <a:off x="1837883" y="4708342"/>
            <a:ext cx="802" cy="65175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7" name="直接连接符 26"/>
          <p:cNvCxnSpPr>
            <a:stCxn id="7" idx="2"/>
          </p:cNvCxnSpPr>
          <p:nvPr/>
        </p:nvCxnSpPr>
        <p:spPr>
          <a:xfrm flipH="1">
            <a:off x="2628135" y="4755854"/>
            <a:ext cx="6047" cy="606363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8" name="直接连接符 27"/>
          <p:cNvCxnSpPr>
            <a:stCxn id="15" idx="2"/>
            <a:endCxn id="18" idx="0"/>
          </p:cNvCxnSpPr>
          <p:nvPr/>
        </p:nvCxnSpPr>
        <p:spPr>
          <a:xfrm flipH="1">
            <a:off x="2631441" y="5746938"/>
            <a:ext cx="3543" cy="35977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9" name="直接连接符 28"/>
          <p:cNvCxnSpPr>
            <a:stCxn id="13" idx="2"/>
            <a:endCxn id="17" idx="0"/>
          </p:cNvCxnSpPr>
          <p:nvPr/>
        </p:nvCxnSpPr>
        <p:spPr>
          <a:xfrm flipH="1">
            <a:off x="3587579" y="4755854"/>
            <a:ext cx="3706" cy="265808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30" name="直接连接符 29"/>
          <p:cNvCxnSpPr>
            <a:stCxn id="14" idx="2"/>
            <a:endCxn id="16" idx="0"/>
          </p:cNvCxnSpPr>
          <p:nvPr/>
        </p:nvCxnSpPr>
        <p:spPr>
          <a:xfrm>
            <a:off x="1838685" y="5760207"/>
            <a:ext cx="8557" cy="34650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35" name="文本框 34"/>
          <p:cNvSpPr txBox="1"/>
          <p:nvPr/>
        </p:nvSpPr>
        <p:spPr>
          <a:xfrm>
            <a:off x="4749337" y="3421646"/>
            <a:ext cx="66224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n-ea"/>
              </a:rPr>
              <a:t>找句柄，作归约</a:t>
            </a:r>
            <a:endParaRPr lang="en-US" altLang="zh-CN" sz="2800" dirty="0">
              <a:latin typeface="+mn-ea"/>
            </a:endParaRPr>
          </a:p>
          <a:p>
            <a:r>
              <a:rPr lang="zh-CN" altLang="en-US" sz="2800" dirty="0">
                <a:latin typeface="+mn-ea"/>
              </a:rPr>
              <a:t>每步归约后的短语，直接短语，句柄？</a:t>
            </a:r>
            <a:endParaRPr lang="zh-CN" altLang="en-US" sz="28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2.6 </a:t>
            </a:r>
            <a:r>
              <a:rPr lang="zh-CN" altLang="en-US" dirty="0"/>
              <a:t>句型的分析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773932"/>
          </a:xfrm>
        </p:spPr>
        <p:txBody>
          <a:bodyPr/>
          <a:lstStyle/>
          <a:p>
            <a:r>
              <a:rPr lang="zh-CN" altLang="en-US" sz="3200" dirty="0"/>
              <a:t>句柄与归约</a:t>
            </a:r>
            <a:endParaRPr lang="en-US" altLang="zh-CN" sz="3200" dirty="0"/>
          </a:p>
          <a:p>
            <a:pPr lvl="1"/>
            <a:r>
              <a:rPr lang="en-US" altLang="zh-CN" sz="2400" dirty="0">
                <a:solidFill>
                  <a:schemeClr val="tx1"/>
                </a:solidFill>
              </a:rPr>
              <a:t>[</a:t>
            </a:r>
            <a:r>
              <a:rPr lang="zh-CN" altLang="en-US" sz="2400" dirty="0">
                <a:solidFill>
                  <a:schemeClr val="tx1"/>
                </a:solidFill>
              </a:rPr>
              <a:t>例</a:t>
            </a:r>
            <a:r>
              <a:rPr lang="en-US" altLang="zh-CN" sz="2400" dirty="0">
                <a:solidFill>
                  <a:schemeClr val="tx1"/>
                </a:solidFill>
              </a:rPr>
              <a:t>]  </a:t>
            </a:r>
            <a:r>
              <a:rPr lang="zh-CN" altLang="en-US" sz="2400" dirty="0">
                <a:solidFill>
                  <a:schemeClr val="tx1"/>
                </a:solidFill>
              </a:rPr>
              <a:t>文法</a:t>
            </a:r>
            <a:r>
              <a:rPr lang="en-US" altLang="zh-CN" sz="2400" dirty="0">
                <a:solidFill>
                  <a:schemeClr val="tx1"/>
                </a:solidFill>
              </a:rPr>
              <a:t>G[E]</a:t>
            </a:r>
            <a:r>
              <a:rPr lang="zh-CN" altLang="en-US" sz="2400" dirty="0">
                <a:solidFill>
                  <a:schemeClr val="tx1"/>
                </a:solidFill>
              </a:rPr>
              <a:t>：</a:t>
            </a:r>
            <a:r>
              <a:rPr lang="en-US" altLang="zh-CN" sz="2400" dirty="0">
                <a:solidFill>
                  <a:schemeClr val="tx1"/>
                </a:solidFill>
              </a:rPr>
              <a:t>E→E+T︱T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</a:rPr>
              <a:t>T→T*F︱F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</a:rPr>
              <a:t>F→(E)︱</a:t>
            </a:r>
            <a:r>
              <a:rPr lang="en-US" altLang="zh-CN" sz="2400" dirty="0" err="1">
                <a:solidFill>
                  <a:schemeClr val="tx1"/>
                </a:solidFill>
              </a:rPr>
              <a:t>i</a:t>
            </a:r>
            <a:r>
              <a:rPr lang="zh-CN" altLang="en-US" sz="2400" dirty="0">
                <a:solidFill>
                  <a:schemeClr val="tx1"/>
                </a:solidFill>
              </a:rPr>
              <a:t>，分析句型</a:t>
            </a:r>
            <a:r>
              <a:rPr lang="en-US" altLang="zh-CN" sz="2400" dirty="0" err="1">
                <a:solidFill>
                  <a:srgbClr val="0000FF"/>
                </a:solidFill>
              </a:rPr>
              <a:t>i+i</a:t>
            </a:r>
            <a:r>
              <a:rPr lang="en-US" altLang="zh-CN" sz="2400" dirty="0">
                <a:solidFill>
                  <a:srgbClr val="0000FF"/>
                </a:solidFill>
              </a:rPr>
              <a:t>*</a:t>
            </a:r>
            <a:r>
              <a:rPr lang="en-US" altLang="zh-CN" sz="2400" dirty="0" err="1">
                <a:solidFill>
                  <a:srgbClr val="0000FF"/>
                </a:solidFill>
              </a:rPr>
              <a:t>i</a:t>
            </a:r>
            <a:r>
              <a:rPr lang="zh-CN" altLang="en-US" sz="2400" dirty="0">
                <a:solidFill>
                  <a:schemeClr val="tx1"/>
                </a:solidFill>
              </a:rPr>
              <a:t>的规范归约。</a:t>
            </a:r>
            <a:r>
              <a:rPr lang="en-US" altLang="zh-CN" sz="2400" dirty="0">
                <a:solidFill>
                  <a:schemeClr val="tx1"/>
                </a:solidFill>
              </a:rPr>
              <a:t>(</a:t>
            </a:r>
            <a:r>
              <a:rPr lang="zh-CN" altLang="en-US" sz="2400" dirty="0">
                <a:solidFill>
                  <a:schemeClr val="tx1"/>
                </a:solidFill>
              </a:rPr>
              <a:t>教材例</a:t>
            </a:r>
            <a:r>
              <a:rPr lang="en-US" altLang="zh-CN" sz="2400" dirty="0">
                <a:solidFill>
                  <a:schemeClr val="tx1"/>
                </a:solidFill>
              </a:rPr>
              <a:t>2.8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</a:rPr>
              <a:t>P29</a:t>
            </a:r>
            <a:r>
              <a:rPr lang="zh-CN" altLang="en-US" sz="2400" dirty="0">
                <a:solidFill>
                  <a:schemeClr val="tx1"/>
                </a:solidFill>
              </a:rPr>
              <a:t>的文法</a:t>
            </a:r>
            <a:r>
              <a:rPr lang="en-US" altLang="zh-CN" sz="2400" dirty="0">
                <a:solidFill>
                  <a:schemeClr val="tx1"/>
                </a:solidFill>
              </a:rPr>
              <a:t>)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0" indent="0" algn="l" eaLnBrk="1" hangingPunct="1">
              <a:buNone/>
            </a:pP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207680" y="2722811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E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63302" y="4355744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T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926430" y="3458390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T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60591" y="3458390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E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207680" y="3458390"/>
            <a:ext cx="330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+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67003" y="4308232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T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941742" y="4355744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*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13191" y="4355744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F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660591" y="5360097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F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56890" y="5346828"/>
            <a:ext cx="356188" cy="400110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F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97498" y="6106708"/>
            <a:ext cx="699488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2000" b="1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1</a:t>
            </a:r>
            <a:endParaRPr kumimoji="0" lang="zh-CN" altLang="en-US" sz="2000" b="1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409485" y="5021662"/>
            <a:ext cx="356188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2000" b="1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3</a:t>
            </a:r>
            <a:endParaRPr kumimoji="0" lang="zh-CN" altLang="en-US" sz="2000" b="1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371347" y="6106708"/>
            <a:ext cx="520187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2000" b="1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2</a:t>
            </a:r>
            <a:endParaRPr kumimoji="0" lang="zh-CN" altLang="en-US" sz="2000" b="1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cxnSp>
        <p:nvCxnSpPr>
          <p:cNvPr id="19" name="直接连接符 18"/>
          <p:cNvCxnSpPr>
            <a:stCxn id="6" idx="2"/>
            <a:endCxn id="9" idx="0"/>
          </p:cNvCxnSpPr>
          <p:nvPr/>
        </p:nvCxnSpPr>
        <p:spPr>
          <a:xfrm flipH="1">
            <a:off x="1838685" y="3122921"/>
            <a:ext cx="547089" cy="33546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0" name="直接连接符 19"/>
          <p:cNvCxnSpPr>
            <a:stCxn id="6" idx="2"/>
            <a:endCxn id="10" idx="0"/>
          </p:cNvCxnSpPr>
          <p:nvPr/>
        </p:nvCxnSpPr>
        <p:spPr>
          <a:xfrm flipH="1">
            <a:off x="2372950" y="3122921"/>
            <a:ext cx="12824" cy="33546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1" name="直接连接符 20"/>
          <p:cNvCxnSpPr>
            <a:stCxn id="6" idx="2"/>
            <a:endCxn id="8" idx="0"/>
          </p:cNvCxnSpPr>
          <p:nvPr/>
        </p:nvCxnSpPr>
        <p:spPr>
          <a:xfrm>
            <a:off x="2385774" y="3122921"/>
            <a:ext cx="711536" cy="33546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2" name="直接连接符 21"/>
          <p:cNvCxnSpPr/>
          <p:nvPr/>
        </p:nvCxnSpPr>
        <p:spPr>
          <a:xfrm>
            <a:off x="1819106" y="3827722"/>
            <a:ext cx="0" cy="4805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3" name="直接连接符 22"/>
          <p:cNvCxnSpPr>
            <a:stCxn id="8" idx="2"/>
            <a:endCxn id="7" idx="0"/>
          </p:cNvCxnSpPr>
          <p:nvPr/>
        </p:nvCxnSpPr>
        <p:spPr>
          <a:xfrm flipH="1">
            <a:off x="2634182" y="3858500"/>
            <a:ext cx="463128" cy="49724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4" name="直接连接符 23"/>
          <p:cNvCxnSpPr>
            <a:stCxn id="8" idx="2"/>
            <a:endCxn id="12" idx="0"/>
          </p:cNvCxnSpPr>
          <p:nvPr/>
        </p:nvCxnSpPr>
        <p:spPr>
          <a:xfrm>
            <a:off x="3097310" y="3858500"/>
            <a:ext cx="885" cy="49724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5" name="直接连接符 24"/>
          <p:cNvCxnSpPr>
            <a:stCxn id="8" idx="2"/>
            <a:endCxn id="13" idx="0"/>
          </p:cNvCxnSpPr>
          <p:nvPr/>
        </p:nvCxnSpPr>
        <p:spPr>
          <a:xfrm>
            <a:off x="3097310" y="3858500"/>
            <a:ext cx="493975" cy="49724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6" name="直接连接符 25"/>
          <p:cNvCxnSpPr>
            <a:stCxn id="11" idx="2"/>
            <a:endCxn id="14" idx="0"/>
          </p:cNvCxnSpPr>
          <p:nvPr/>
        </p:nvCxnSpPr>
        <p:spPr>
          <a:xfrm>
            <a:off x="1837883" y="4708342"/>
            <a:ext cx="802" cy="65175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7" name="直接连接符 26"/>
          <p:cNvCxnSpPr>
            <a:stCxn id="7" idx="2"/>
          </p:cNvCxnSpPr>
          <p:nvPr/>
        </p:nvCxnSpPr>
        <p:spPr>
          <a:xfrm flipH="1">
            <a:off x="2628135" y="4755854"/>
            <a:ext cx="6047" cy="606363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8" name="直接连接符 27"/>
          <p:cNvCxnSpPr>
            <a:stCxn id="15" idx="2"/>
            <a:endCxn id="18" idx="0"/>
          </p:cNvCxnSpPr>
          <p:nvPr/>
        </p:nvCxnSpPr>
        <p:spPr>
          <a:xfrm flipH="1">
            <a:off x="2631441" y="5746938"/>
            <a:ext cx="3543" cy="35977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9" name="直接连接符 28"/>
          <p:cNvCxnSpPr>
            <a:stCxn id="13" idx="2"/>
            <a:endCxn id="17" idx="0"/>
          </p:cNvCxnSpPr>
          <p:nvPr/>
        </p:nvCxnSpPr>
        <p:spPr>
          <a:xfrm flipH="1">
            <a:off x="3587579" y="4755854"/>
            <a:ext cx="3706" cy="265808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30" name="直接连接符 29"/>
          <p:cNvCxnSpPr>
            <a:stCxn id="14" idx="2"/>
            <a:endCxn id="16" idx="0"/>
          </p:cNvCxnSpPr>
          <p:nvPr/>
        </p:nvCxnSpPr>
        <p:spPr>
          <a:xfrm>
            <a:off x="1838685" y="5760207"/>
            <a:ext cx="8557" cy="34650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35" name="文本框 34"/>
          <p:cNvSpPr txBox="1"/>
          <p:nvPr/>
        </p:nvSpPr>
        <p:spPr>
          <a:xfrm>
            <a:off x="4749337" y="3421646"/>
            <a:ext cx="66224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n-ea"/>
              </a:rPr>
              <a:t>找句柄，作归约</a:t>
            </a:r>
            <a:endParaRPr lang="en-US" altLang="zh-CN" sz="2800" dirty="0">
              <a:latin typeface="+mn-ea"/>
            </a:endParaRPr>
          </a:p>
          <a:p>
            <a:r>
              <a:rPr lang="zh-CN" altLang="en-US" sz="2800" dirty="0">
                <a:latin typeface="+mn-ea"/>
              </a:rPr>
              <a:t>每步归约后的短语，直接短语，句柄？</a:t>
            </a:r>
            <a:endParaRPr lang="zh-CN" altLang="en-US" sz="28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6660495" cy="617641"/>
          </a:xfrm>
        </p:spPr>
        <p:txBody>
          <a:bodyPr/>
          <a:lstStyle/>
          <a:p>
            <a:r>
              <a:rPr lang="en-US" altLang="zh-CN" dirty="0"/>
              <a:t>2.6 </a:t>
            </a:r>
            <a:r>
              <a:rPr lang="zh-CN" altLang="en-US" dirty="0"/>
              <a:t>句型的分析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2486236"/>
          </a:xfrm>
        </p:spPr>
        <p:txBody>
          <a:bodyPr/>
          <a:lstStyle/>
          <a:p>
            <a:r>
              <a:rPr lang="zh-CN" altLang="en-US" sz="3200" dirty="0"/>
              <a:t>示例</a:t>
            </a:r>
            <a:endParaRPr lang="en-US" altLang="zh-CN" sz="3200" dirty="0"/>
          </a:p>
          <a:p>
            <a:pPr marL="0" indent="0" algn="l" eaLnBrk="1" hangingPunct="1">
              <a:buNone/>
            </a:pPr>
            <a:r>
              <a:rPr kumimoji="1" lang="en-US" altLang="zh-CN" sz="2400" dirty="0">
                <a:latin typeface="+mn-ea"/>
                <a:ea typeface="+mn-ea"/>
              </a:rPr>
              <a:t>[</a:t>
            </a:r>
            <a:r>
              <a:rPr kumimoji="1" lang="zh-CN" altLang="en-US" sz="2400" dirty="0">
                <a:latin typeface="+mn-ea"/>
                <a:ea typeface="+mn-ea"/>
              </a:rPr>
              <a:t>例</a:t>
            </a:r>
            <a:r>
              <a:rPr kumimoji="1" lang="en-US" altLang="zh-CN" sz="2400" dirty="0">
                <a:latin typeface="+mn-ea"/>
                <a:ea typeface="+mn-ea"/>
              </a:rPr>
              <a:t>]  </a:t>
            </a:r>
            <a:r>
              <a:rPr kumimoji="1" lang="zh-CN" altLang="en-US" sz="2400" dirty="0">
                <a:latin typeface="+mn-ea"/>
                <a:ea typeface="+mn-ea"/>
              </a:rPr>
              <a:t>文法</a:t>
            </a:r>
            <a:r>
              <a:rPr kumimoji="1" lang="en-US" altLang="zh-CN" sz="2400" dirty="0">
                <a:latin typeface="+mn-ea"/>
                <a:ea typeface="+mn-ea"/>
              </a:rPr>
              <a:t>G[S]</a:t>
            </a:r>
            <a:r>
              <a:rPr kumimoji="1" lang="zh-CN" altLang="en-US" sz="2400" dirty="0">
                <a:latin typeface="+mn-ea"/>
                <a:ea typeface="+mn-ea"/>
              </a:rPr>
              <a:t>，句子</a:t>
            </a:r>
            <a:r>
              <a:rPr kumimoji="1" lang="en-US" altLang="zh-CN" sz="2400" dirty="0" err="1">
                <a:solidFill>
                  <a:srgbClr val="FF0000"/>
                </a:solidFill>
                <a:latin typeface="+mn-ea"/>
                <a:ea typeface="+mn-ea"/>
              </a:rPr>
              <a:t>aabbaa</a:t>
            </a:r>
            <a:r>
              <a:rPr kumimoji="1" lang="zh-CN" altLang="en-US" sz="2400" dirty="0">
                <a:latin typeface="+mn-ea"/>
                <a:ea typeface="+mn-ea"/>
              </a:rPr>
              <a:t>。</a:t>
            </a:r>
            <a:endParaRPr kumimoji="1" lang="en-US" altLang="zh-CN" sz="2400" dirty="0">
              <a:latin typeface="+mn-ea"/>
              <a:ea typeface="+mn-ea"/>
            </a:endParaRPr>
          </a:p>
          <a:p>
            <a:pPr indent="0" algn="l">
              <a:buNone/>
            </a:pPr>
            <a:r>
              <a:rPr kumimoji="1" lang="en-US" altLang="zh-CN" sz="2400" dirty="0">
                <a:latin typeface="+mn-ea"/>
                <a:ea typeface="+mn-ea"/>
              </a:rPr>
              <a:t>G[S]</a:t>
            </a:r>
            <a:r>
              <a:rPr kumimoji="1" lang="zh-CN" altLang="en-US" sz="2400" dirty="0">
                <a:latin typeface="+mn-ea"/>
                <a:ea typeface="+mn-ea"/>
              </a:rPr>
              <a:t>：</a:t>
            </a:r>
            <a:r>
              <a:rPr kumimoji="1" lang="en-US" altLang="zh-CN" sz="2400" dirty="0" err="1">
                <a:latin typeface="+mn-ea"/>
                <a:ea typeface="+mn-ea"/>
              </a:rPr>
              <a:t>S→aAS︱a</a:t>
            </a:r>
            <a:endParaRPr kumimoji="1" lang="en-US" altLang="zh-CN" sz="2400" dirty="0">
              <a:latin typeface="+mn-ea"/>
              <a:ea typeface="+mn-ea"/>
            </a:endParaRPr>
          </a:p>
          <a:p>
            <a:pPr indent="0" algn="l">
              <a:buNone/>
            </a:pPr>
            <a:r>
              <a:rPr kumimoji="1" lang="en-US" altLang="zh-CN" sz="2400" dirty="0">
                <a:latin typeface="+mn-ea"/>
                <a:ea typeface="+mn-ea"/>
              </a:rPr>
              <a:t>          </a:t>
            </a:r>
            <a:r>
              <a:rPr kumimoji="1" lang="en-US" altLang="zh-CN" sz="2400" dirty="0" err="1">
                <a:latin typeface="+mn-ea"/>
                <a:ea typeface="+mn-ea"/>
              </a:rPr>
              <a:t>A→SbA︱SS︱ba</a:t>
            </a:r>
            <a:endParaRPr kumimoji="1" lang="en-US" altLang="zh-CN" sz="2400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grpSp>
        <p:nvGrpSpPr>
          <p:cNvPr id="66" name="组合 65"/>
          <p:cNvGrpSpPr/>
          <p:nvPr/>
        </p:nvGrpSpPr>
        <p:grpSpPr>
          <a:xfrm>
            <a:off x="970520" y="3429000"/>
            <a:ext cx="2254481" cy="3015693"/>
            <a:chOff x="7681287" y="52192"/>
            <a:chExt cx="2254481" cy="3015693"/>
          </a:xfrm>
        </p:grpSpPr>
        <p:sp>
          <p:nvSpPr>
            <p:cNvPr id="28" name="文本框 27"/>
            <p:cNvSpPr txBox="1"/>
            <p:nvPr/>
          </p:nvSpPr>
          <p:spPr>
            <a:xfrm>
              <a:off x="8515518" y="52192"/>
              <a:ext cx="35618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zh-CN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7966758" y="2595628"/>
              <a:ext cx="44114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b="1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="1" i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2400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539053" y="1172309"/>
              <a:ext cx="35618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zh-CN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681287" y="1172309"/>
              <a:ext cx="44114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b="1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="1" i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2400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503842" y="1172309"/>
              <a:ext cx="38985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接连接符 34"/>
            <p:cNvCxnSpPr>
              <a:stCxn id="28" idx="2"/>
              <a:endCxn id="32" idx="0"/>
            </p:cNvCxnSpPr>
            <p:nvPr/>
          </p:nvCxnSpPr>
          <p:spPr>
            <a:xfrm flipH="1">
              <a:off x="7901860" y="513857"/>
              <a:ext cx="791752" cy="658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>
              <a:stCxn id="28" idx="2"/>
              <a:endCxn id="33" idx="0"/>
            </p:cNvCxnSpPr>
            <p:nvPr/>
          </p:nvCxnSpPr>
          <p:spPr>
            <a:xfrm>
              <a:off x="8693612" y="513857"/>
              <a:ext cx="5155" cy="658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>
              <a:stCxn id="28" idx="2"/>
              <a:endCxn id="31" idx="0"/>
            </p:cNvCxnSpPr>
            <p:nvPr/>
          </p:nvCxnSpPr>
          <p:spPr>
            <a:xfrm>
              <a:off x="8693612" y="513857"/>
              <a:ext cx="1023535" cy="658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>
              <a:stCxn id="33" idx="2"/>
              <a:endCxn id="42" idx="0"/>
            </p:cNvCxnSpPr>
            <p:nvPr/>
          </p:nvCxnSpPr>
          <p:spPr>
            <a:xfrm flipH="1">
              <a:off x="8188368" y="1633974"/>
              <a:ext cx="510399" cy="28722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>
              <a:stCxn id="33" idx="2"/>
              <a:endCxn id="45" idx="0"/>
            </p:cNvCxnSpPr>
            <p:nvPr/>
          </p:nvCxnSpPr>
          <p:spPr>
            <a:xfrm>
              <a:off x="8698767" y="1633974"/>
              <a:ext cx="528038" cy="29510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8484904" y="1943223"/>
              <a:ext cx="44114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b="1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en-US" altLang="zh-CN" sz="2400" b="1" i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1" name="直接连接符 40"/>
            <p:cNvCxnSpPr>
              <a:stCxn id="31" idx="2"/>
              <a:endCxn id="63" idx="0"/>
            </p:cNvCxnSpPr>
            <p:nvPr/>
          </p:nvCxnSpPr>
          <p:spPr bwMode="auto">
            <a:xfrm flipH="1">
              <a:off x="9715195" y="1633974"/>
              <a:ext cx="1952" cy="237747"/>
            </a:xfrm>
            <a:prstGeom prst="line">
              <a:avLst/>
            </a:prstGeom>
            <a:solidFill>
              <a:srgbClr val="993366">
                <a:alpha val="96001"/>
              </a:srgb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2" name="文本框 41"/>
            <p:cNvSpPr txBox="1"/>
            <p:nvPr/>
          </p:nvSpPr>
          <p:spPr>
            <a:xfrm>
              <a:off x="8010274" y="1921197"/>
              <a:ext cx="35618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zh-CN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9031880" y="1929077"/>
              <a:ext cx="38985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0" name="直接连接符 49"/>
            <p:cNvCxnSpPr>
              <a:stCxn id="33" idx="2"/>
              <a:endCxn id="40" idx="0"/>
            </p:cNvCxnSpPr>
            <p:nvPr/>
          </p:nvCxnSpPr>
          <p:spPr>
            <a:xfrm>
              <a:off x="8698767" y="1633974"/>
              <a:ext cx="6710" cy="30924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>
              <a:stCxn id="42" idx="2"/>
              <a:endCxn id="30" idx="0"/>
            </p:cNvCxnSpPr>
            <p:nvPr/>
          </p:nvCxnSpPr>
          <p:spPr>
            <a:xfrm flipH="1">
              <a:off x="8187331" y="2382862"/>
              <a:ext cx="1037" cy="21276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本框 54"/>
            <p:cNvSpPr txBox="1"/>
            <p:nvPr/>
          </p:nvSpPr>
          <p:spPr>
            <a:xfrm>
              <a:off x="8835995" y="2606220"/>
              <a:ext cx="44114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b="1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en-US" altLang="zh-CN" sz="2400" b="1" i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9328916" y="2587368"/>
              <a:ext cx="44114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b="1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="1" i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7" name="直接连接符 56"/>
            <p:cNvCxnSpPr>
              <a:stCxn id="45" idx="2"/>
              <a:endCxn id="55" idx="0"/>
            </p:cNvCxnSpPr>
            <p:nvPr/>
          </p:nvCxnSpPr>
          <p:spPr bwMode="auto">
            <a:xfrm flipH="1">
              <a:off x="9056568" y="2390742"/>
              <a:ext cx="170237" cy="215478"/>
            </a:xfrm>
            <a:prstGeom prst="line">
              <a:avLst/>
            </a:prstGeom>
            <a:solidFill>
              <a:srgbClr val="993366">
                <a:alpha val="96001"/>
              </a:srgb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直接连接符 59"/>
            <p:cNvCxnSpPr>
              <a:stCxn id="45" idx="2"/>
              <a:endCxn id="56" idx="0"/>
            </p:cNvCxnSpPr>
            <p:nvPr/>
          </p:nvCxnSpPr>
          <p:spPr bwMode="auto">
            <a:xfrm>
              <a:off x="9226805" y="2390742"/>
              <a:ext cx="322684" cy="196626"/>
            </a:xfrm>
            <a:prstGeom prst="line">
              <a:avLst/>
            </a:prstGeom>
            <a:solidFill>
              <a:srgbClr val="993366">
                <a:alpha val="96001"/>
              </a:srgb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3" name="文本框 62"/>
            <p:cNvSpPr txBox="1"/>
            <p:nvPr/>
          </p:nvSpPr>
          <p:spPr>
            <a:xfrm>
              <a:off x="9494622" y="1871721"/>
              <a:ext cx="44114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b="1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="1" i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448916" y="3552649"/>
            <a:ext cx="74811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7030A0"/>
                </a:solidFill>
              </a:rPr>
              <a:t>短语：</a:t>
            </a:r>
            <a:endParaRPr lang="en-US" altLang="zh-CN" sz="2800" dirty="0">
              <a:solidFill>
                <a:srgbClr val="7030A0"/>
              </a:solidFill>
            </a:endParaRPr>
          </a:p>
          <a:p>
            <a:pPr algn="l"/>
            <a:r>
              <a:rPr lang="en-US" altLang="zh-CN" sz="2800" dirty="0"/>
              <a:t>5</a:t>
            </a:r>
            <a:r>
              <a:rPr lang="zh-CN" altLang="en-US" sz="2800" dirty="0"/>
              <a:t>个短语：</a:t>
            </a:r>
            <a:r>
              <a:rPr lang="en-US" altLang="zh-CN" sz="2800" dirty="0"/>
              <a:t>a</a:t>
            </a:r>
            <a:r>
              <a:rPr lang="en-US" altLang="zh-CN" sz="2800" baseline="-25000" dirty="0"/>
              <a:t>1</a:t>
            </a:r>
            <a:r>
              <a:rPr lang="en-US" altLang="zh-CN" sz="2800" dirty="0"/>
              <a:t>a</a:t>
            </a:r>
            <a:r>
              <a:rPr lang="en-US" altLang="zh-CN" sz="2800" baseline="-25000" dirty="0"/>
              <a:t>2</a:t>
            </a:r>
            <a:r>
              <a:rPr lang="en-US" altLang="zh-CN" sz="2800" dirty="0"/>
              <a:t>b</a:t>
            </a:r>
            <a:r>
              <a:rPr lang="en-US" altLang="zh-CN" sz="2800" baseline="-25000" dirty="0"/>
              <a:t>1</a:t>
            </a:r>
            <a:r>
              <a:rPr lang="en-US" altLang="zh-CN" sz="2800" dirty="0"/>
              <a:t>b</a:t>
            </a:r>
            <a:r>
              <a:rPr lang="en-US" altLang="zh-CN" sz="2800" baseline="-25000" dirty="0"/>
              <a:t>2</a:t>
            </a:r>
            <a:r>
              <a:rPr lang="en-US" altLang="zh-CN" sz="2800" dirty="0"/>
              <a:t>a</a:t>
            </a:r>
            <a:r>
              <a:rPr lang="en-US" altLang="zh-CN" sz="2800" baseline="-25000" dirty="0"/>
              <a:t>3</a:t>
            </a:r>
            <a:r>
              <a:rPr lang="en-US" altLang="zh-CN" sz="2800" dirty="0"/>
              <a:t>a</a:t>
            </a:r>
            <a:r>
              <a:rPr lang="en-US" altLang="zh-CN" sz="2800" baseline="-25000" dirty="0"/>
              <a:t>4</a:t>
            </a:r>
            <a:r>
              <a:rPr lang="en-US" altLang="zh-CN" sz="2800" dirty="0"/>
              <a:t>, a</a:t>
            </a:r>
            <a:r>
              <a:rPr lang="en-US" altLang="zh-CN" sz="2800" baseline="-25000" dirty="0"/>
              <a:t>2</a:t>
            </a:r>
            <a:r>
              <a:rPr lang="en-US" altLang="zh-CN" sz="2800" dirty="0"/>
              <a:t>b</a:t>
            </a:r>
            <a:r>
              <a:rPr lang="en-US" altLang="zh-CN" sz="2800" baseline="-25000" dirty="0"/>
              <a:t>1</a:t>
            </a:r>
            <a:r>
              <a:rPr lang="en-US" altLang="zh-CN" sz="2800" dirty="0"/>
              <a:t>b</a:t>
            </a:r>
            <a:r>
              <a:rPr lang="en-US" altLang="zh-CN" sz="2800" baseline="-25000" dirty="0"/>
              <a:t>2</a:t>
            </a:r>
            <a:r>
              <a:rPr lang="en-US" altLang="zh-CN" sz="2800" dirty="0"/>
              <a:t>a</a:t>
            </a:r>
            <a:r>
              <a:rPr lang="en-US" altLang="zh-CN" sz="2800" baseline="-25000" dirty="0"/>
              <a:t>3</a:t>
            </a:r>
            <a:r>
              <a:rPr lang="en-US" altLang="zh-CN" sz="2800" dirty="0"/>
              <a:t>, a</a:t>
            </a:r>
            <a:r>
              <a:rPr lang="en-US" altLang="zh-CN" sz="2800" baseline="-25000" dirty="0"/>
              <a:t>2</a:t>
            </a:r>
            <a:r>
              <a:rPr lang="en-US" altLang="zh-CN" sz="2800" dirty="0"/>
              <a:t>, b</a:t>
            </a:r>
            <a:r>
              <a:rPr lang="en-US" altLang="zh-CN" sz="2800" baseline="-25000" dirty="0"/>
              <a:t>2</a:t>
            </a:r>
            <a:r>
              <a:rPr lang="en-US" altLang="zh-CN" sz="2800" dirty="0"/>
              <a:t>a</a:t>
            </a:r>
            <a:r>
              <a:rPr lang="en-US" altLang="zh-CN" sz="2800" baseline="-25000" dirty="0"/>
              <a:t>3 </a:t>
            </a:r>
            <a:r>
              <a:rPr lang="en-US" altLang="zh-CN" sz="2800" dirty="0"/>
              <a:t>,a</a:t>
            </a:r>
            <a:r>
              <a:rPr lang="en-US" altLang="zh-CN" sz="2800" baseline="-25000" dirty="0"/>
              <a:t>4</a:t>
            </a:r>
            <a:endParaRPr lang="zh-CN" altLang="en-US" sz="2800" baseline="-25000" dirty="0"/>
          </a:p>
        </p:txBody>
      </p:sp>
      <p:sp>
        <p:nvSpPr>
          <p:cNvPr id="44" name="文本框 43"/>
          <p:cNvSpPr txBox="1"/>
          <p:nvPr/>
        </p:nvSpPr>
        <p:spPr>
          <a:xfrm>
            <a:off x="4448918" y="4539358"/>
            <a:ext cx="19800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7030A0"/>
                </a:solidFill>
              </a:rPr>
              <a:t>直接短语：</a:t>
            </a:r>
            <a:endParaRPr lang="en-US" altLang="zh-CN" sz="2800" dirty="0">
              <a:solidFill>
                <a:srgbClr val="7030A0"/>
              </a:solidFill>
            </a:endParaRPr>
          </a:p>
          <a:p>
            <a:r>
              <a:rPr lang="en-US" altLang="zh-CN" sz="2800" dirty="0"/>
              <a:t>a</a:t>
            </a:r>
            <a:r>
              <a:rPr lang="en-US" altLang="zh-CN" sz="2800" baseline="-25000" dirty="0"/>
              <a:t>2</a:t>
            </a:r>
            <a:r>
              <a:rPr lang="en-US" altLang="zh-CN" sz="2800" dirty="0"/>
              <a:t>, b</a:t>
            </a:r>
            <a:r>
              <a:rPr lang="en-US" altLang="zh-CN" sz="2800" baseline="-25000" dirty="0"/>
              <a:t>2</a:t>
            </a:r>
            <a:r>
              <a:rPr lang="en-US" altLang="zh-CN" sz="2800" dirty="0"/>
              <a:t>a</a:t>
            </a:r>
            <a:r>
              <a:rPr lang="en-US" altLang="zh-CN" sz="2800" baseline="-25000" dirty="0"/>
              <a:t>3</a:t>
            </a:r>
            <a:r>
              <a:rPr lang="en-US" altLang="zh-CN" sz="2800" dirty="0"/>
              <a:t>, a</a:t>
            </a:r>
            <a:r>
              <a:rPr lang="en-US" altLang="zh-CN" sz="2800" baseline="-25000" dirty="0"/>
              <a:t>4</a:t>
            </a:r>
            <a:r>
              <a:rPr lang="en-US" altLang="zh-CN" sz="2800" dirty="0"/>
              <a:t> </a:t>
            </a:r>
            <a:endParaRPr lang="zh-CN" altLang="en-US" sz="2800" baseline="-25000" dirty="0"/>
          </a:p>
        </p:txBody>
      </p:sp>
      <p:sp>
        <p:nvSpPr>
          <p:cNvPr id="46" name="文本框 45"/>
          <p:cNvSpPr txBox="1"/>
          <p:nvPr/>
        </p:nvSpPr>
        <p:spPr>
          <a:xfrm>
            <a:off x="4448917" y="5560838"/>
            <a:ext cx="12618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7030A0"/>
                </a:solidFill>
              </a:rPr>
              <a:t>句柄：</a:t>
            </a:r>
            <a:endParaRPr lang="en-US" altLang="zh-CN" sz="2800" dirty="0">
              <a:solidFill>
                <a:srgbClr val="7030A0"/>
              </a:solidFill>
            </a:endParaRPr>
          </a:p>
          <a:p>
            <a:r>
              <a:rPr lang="en-US" altLang="zh-CN" sz="2800" dirty="0"/>
              <a:t>a</a:t>
            </a:r>
            <a:r>
              <a:rPr lang="en-US" altLang="zh-CN" sz="2800" baseline="-25000" dirty="0"/>
              <a:t>2</a:t>
            </a:r>
            <a:endParaRPr lang="zh-CN" altLang="en-US" sz="2800" baseline="-25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2 .6 </a:t>
            </a:r>
            <a:r>
              <a:rPr lang="zh-CN" altLang="en-US" dirty="0"/>
              <a:t>句型的分析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5528" y="990891"/>
            <a:ext cx="11442240" cy="2572598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latin typeface="+mn-ea"/>
                <a:ea typeface="+mn-ea"/>
              </a:rPr>
              <a:t>[</a:t>
            </a:r>
            <a:r>
              <a:rPr lang="zh-CN" altLang="en-US" sz="2800" dirty="0">
                <a:latin typeface="+mn-ea"/>
                <a:ea typeface="+mn-ea"/>
              </a:rPr>
              <a:t>例</a:t>
            </a:r>
            <a:r>
              <a:rPr lang="en-US" altLang="zh-CN" sz="2800" dirty="0">
                <a:latin typeface="+mn-ea"/>
                <a:ea typeface="+mn-ea"/>
              </a:rPr>
              <a:t>]</a:t>
            </a:r>
            <a:r>
              <a:rPr lang="zh-CN" altLang="en-US" sz="2800" dirty="0">
                <a:latin typeface="+mn-ea"/>
                <a:ea typeface="+mn-ea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G(S):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S</a:t>
            </a:r>
            <a:r>
              <a:rPr kumimoji="1" lang="en-US" altLang="zh-CN" sz="2800" dirty="0">
                <a:solidFill>
                  <a:srgbClr val="0000FF"/>
                </a:solidFill>
                <a:latin typeface="+mn-ea"/>
                <a:ea typeface="+mn-ea"/>
              </a:rPr>
              <a:t> →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aAcBe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  ; A</a:t>
            </a:r>
            <a:r>
              <a:rPr kumimoji="1" lang="en-US" altLang="zh-CN" sz="2800" dirty="0">
                <a:solidFill>
                  <a:srgbClr val="0000FF"/>
                </a:solidFill>
                <a:latin typeface="+mn-ea"/>
                <a:ea typeface="+mn-ea"/>
              </a:rPr>
              <a:t> →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Ab|b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 ;  B</a:t>
            </a:r>
            <a:r>
              <a:rPr kumimoji="1" lang="en-US" altLang="zh-CN" sz="2800" dirty="0">
                <a:solidFill>
                  <a:srgbClr val="0000FF"/>
                </a:solidFill>
                <a:latin typeface="+mn-ea"/>
                <a:ea typeface="+mn-ea"/>
              </a:rPr>
              <a:t> →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d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，给定符号串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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：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aAbcde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 ⑴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证明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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=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aAbcde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 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是一个句型；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 ⑵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画出句型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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 的语法树；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 ⑶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指出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中的短语、简单短语和句柄。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ea typeface="+mn-ea"/>
            </a:endParaRPr>
          </a:p>
          <a:p>
            <a:pPr algn="l">
              <a:lnSpc>
                <a:spcPts val="3600"/>
              </a:lnSpc>
            </a:pPr>
            <a:r>
              <a:rPr lang="zh-CN" altLang="en-US" sz="2800" dirty="0">
                <a:latin typeface="+mn-ea"/>
                <a:ea typeface="+mn-ea"/>
              </a:rPr>
              <a:t>题解：</a:t>
            </a:r>
            <a:endParaRPr lang="en-US" altLang="zh-CN" sz="2800" dirty="0"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755589" y="3714935"/>
            <a:ext cx="689946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latin typeface="+mn-ea"/>
              </a:rPr>
              <a:t>⑴ S</a:t>
            </a:r>
            <a:r>
              <a:rPr kumimoji="1" lang="en-US" altLang="zh-CN" sz="2400" dirty="0">
                <a:latin typeface="+mn-ea"/>
                <a:sym typeface="Symbol" panose="05050102010706020507" pitchFamily="18" charset="2"/>
              </a:rPr>
              <a:t>  </a:t>
            </a:r>
            <a:r>
              <a:rPr lang="en-US" altLang="zh-CN" sz="2400" dirty="0" err="1">
                <a:latin typeface="+mn-ea"/>
              </a:rPr>
              <a:t>a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</a:rPr>
              <a:t>A</a:t>
            </a:r>
            <a:r>
              <a:rPr lang="en-US" altLang="zh-CN" sz="2400" dirty="0" err="1">
                <a:latin typeface="+mn-ea"/>
              </a:rPr>
              <a:t>cBe</a:t>
            </a:r>
            <a:r>
              <a:rPr kumimoji="1" lang="en-US" altLang="zh-CN" sz="2400" dirty="0">
                <a:latin typeface="+mn-ea"/>
                <a:sym typeface="Symbol" panose="05050102010706020507" pitchFamily="18" charset="2"/>
              </a:rPr>
              <a:t>  </a:t>
            </a:r>
            <a:r>
              <a:rPr lang="en-US" altLang="zh-CN" sz="2400" dirty="0" err="1">
                <a:latin typeface="+mn-ea"/>
              </a:rPr>
              <a:t>a</a:t>
            </a:r>
            <a:r>
              <a:rPr lang="en-US" altLang="zh-CN" sz="2400" u="wavyHeavy" dirty="0" err="1">
                <a:uFill>
                  <a:solidFill>
                    <a:srgbClr val="0000FF"/>
                  </a:solidFill>
                </a:uFill>
                <a:latin typeface="+mn-ea"/>
              </a:rPr>
              <a:t>Ab</a:t>
            </a:r>
            <a:r>
              <a:rPr lang="en-US" altLang="zh-CN" sz="2400" dirty="0" err="1">
                <a:latin typeface="+mn-ea"/>
              </a:rPr>
              <a:t>c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</a:rPr>
              <a:t>B</a:t>
            </a:r>
            <a:r>
              <a:rPr lang="en-US" altLang="zh-CN" sz="2400" dirty="0" err="1">
                <a:latin typeface="+mn-ea"/>
              </a:rPr>
              <a:t>e</a:t>
            </a:r>
            <a:r>
              <a:rPr kumimoji="1" lang="en-US" altLang="zh-CN" sz="2400" dirty="0">
                <a:latin typeface="+mn-ea"/>
                <a:sym typeface="Symbol" panose="05050102010706020507" pitchFamily="18" charset="2"/>
              </a:rPr>
              <a:t> </a:t>
            </a:r>
            <a:r>
              <a:rPr lang="en-US" altLang="zh-CN" sz="2400" dirty="0">
                <a:latin typeface="+mn-ea"/>
              </a:rPr>
              <a:t> </a:t>
            </a:r>
            <a:r>
              <a:rPr lang="en-US" altLang="zh-CN" sz="2400" dirty="0" err="1">
                <a:latin typeface="+mn-ea"/>
              </a:rPr>
              <a:t>aAbc</a:t>
            </a:r>
            <a:r>
              <a:rPr lang="en-US" altLang="zh-CN" sz="2400" u="wavyHeavy" dirty="0" err="1">
                <a:uFill>
                  <a:solidFill>
                    <a:srgbClr val="0000FF"/>
                  </a:solidFill>
                </a:uFill>
                <a:latin typeface="+mn-ea"/>
              </a:rPr>
              <a:t>d</a:t>
            </a:r>
            <a:r>
              <a:rPr lang="en-US" altLang="zh-CN" sz="2400" dirty="0" err="1">
                <a:latin typeface="+mn-ea"/>
              </a:rPr>
              <a:t>e</a:t>
            </a:r>
            <a:endParaRPr lang="en-US" altLang="zh-CN" sz="2400" dirty="0">
              <a:latin typeface="+mn-ea"/>
            </a:endParaRP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755589" y="4231795"/>
            <a:ext cx="2895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latin typeface="+mn-ea"/>
              </a:rPr>
              <a:t>⑵  </a:t>
            </a:r>
            <a:r>
              <a:rPr lang="zh-CN" altLang="en-US" sz="2400" dirty="0">
                <a:latin typeface="+mn-ea"/>
              </a:rPr>
              <a:t>语法树如右图：</a:t>
            </a:r>
            <a:endParaRPr lang="zh-CN" altLang="en-US" sz="2400" dirty="0">
              <a:latin typeface="+mn-ea"/>
            </a:endParaRPr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755589" y="4712710"/>
            <a:ext cx="4191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latin typeface="+mn-ea"/>
              </a:rPr>
              <a:t>⑶ </a:t>
            </a:r>
            <a:r>
              <a:rPr lang="zh-CN" altLang="en-US" sz="2400" dirty="0">
                <a:latin typeface="+mn-ea"/>
              </a:rPr>
              <a:t>短语、简单短语和句柄</a:t>
            </a:r>
            <a:r>
              <a:rPr lang="en-US" altLang="zh-CN" sz="2400" dirty="0">
                <a:latin typeface="+mn-ea"/>
              </a:rPr>
              <a:t>:</a:t>
            </a:r>
            <a:endParaRPr lang="en-US" altLang="zh-CN" sz="2400" dirty="0">
              <a:latin typeface="+mn-ea"/>
            </a:endParaRPr>
          </a:p>
        </p:txBody>
      </p:sp>
      <p:sp>
        <p:nvSpPr>
          <p:cNvPr id="19" name="Text Box 24"/>
          <p:cNvSpPr txBox="1">
            <a:spLocks noChangeArrowheads="1"/>
          </p:cNvSpPr>
          <p:nvPr/>
        </p:nvSpPr>
        <p:spPr bwMode="auto">
          <a:xfrm>
            <a:off x="1102921" y="5157342"/>
            <a:ext cx="4191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2400" dirty="0">
                <a:latin typeface="+mn-ea"/>
              </a:rPr>
              <a:t>  </a:t>
            </a:r>
            <a:r>
              <a:rPr lang="zh-CN" altLang="en-US" sz="2400" dirty="0">
                <a:latin typeface="+mn-ea"/>
              </a:rPr>
              <a:t>短语</a:t>
            </a:r>
            <a:r>
              <a:rPr lang="en-US" altLang="zh-CN" sz="2400" dirty="0">
                <a:latin typeface="+mn-ea"/>
              </a:rPr>
              <a:t>: </a:t>
            </a:r>
            <a:r>
              <a:rPr lang="en-US" altLang="zh-CN" sz="2400" dirty="0" err="1">
                <a:latin typeface="+mn-ea"/>
              </a:rPr>
              <a:t>aAbcde</a:t>
            </a:r>
            <a:r>
              <a:rPr lang="en-US" altLang="zh-CN" sz="2400" dirty="0">
                <a:latin typeface="+mn-ea"/>
              </a:rPr>
              <a:t> ,Ab , d</a:t>
            </a:r>
            <a:endParaRPr lang="en-US" altLang="zh-CN" sz="2400" dirty="0">
              <a:latin typeface="+mn-ea"/>
            </a:endParaRPr>
          </a:p>
        </p:txBody>
      </p:sp>
      <p:sp>
        <p:nvSpPr>
          <p:cNvPr id="20" name="Text Box 25"/>
          <p:cNvSpPr txBox="1">
            <a:spLocks noChangeArrowheads="1"/>
          </p:cNvSpPr>
          <p:nvPr/>
        </p:nvSpPr>
        <p:spPr bwMode="auto">
          <a:xfrm>
            <a:off x="1102921" y="5652937"/>
            <a:ext cx="3124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2400">
                <a:latin typeface="+mn-ea"/>
              </a:rPr>
              <a:t>  </a:t>
            </a:r>
            <a:r>
              <a:rPr lang="zh-CN" altLang="en-US" sz="2400">
                <a:latin typeface="+mn-ea"/>
              </a:rPr>
              <a:t>简单短语</a:t>
            </a:r>
            <a:r>
              <a:rPr lang="en-US" altLang="zh-CN" sz="2400">
                <a:latin typeface="+mn-ea"/>
              </a:rPr>
              <a:t>: Ab , d</a:t>
            </a:r>
            <a:endParaRPr lang="en-US" altLang="zh-CN" sz="2400">
              <a:latin typeface="+mn-ea"/>
            </a:endParaRPr>
          </a:p>
        </p:txBody>
      </p:sp>
      <p:sp>
        <p:nvSpPr>
          <p:cNvPr id="21" name="Text Box 26"/>
          <p:cNvSpPr txBox="1">
            <a:spLocks noChangeArrowheads="1"/>
          </p:cNvSpPr>
          <p:nvPr/>
        </p:nvSpPr>
        <p:spPr bwMode="auto">
          <a:xfrm>
            <a:off x="1102921" y="6148532"/>
            <a:ext cx="2743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2400">
                <a:latin typeface="+mn-ea"/>
              </a:rPr>
              <a:t>  </a:t>
            </a:r>
            <a:r>
              <a:rPr lang="zh-CN" altLang="en-US" sz="2400">
                <a:latin typeface="+mn-ea"/>
              </a:rPr>
              <a:t>句柄：</a:t>
            </a:r>
            <a:r>
              <a:rPr lang="en-US" altLang="zh-CN" sz="2400">
                <a:latin typeface="+mn-ea"/>
              </a:rPr>
              <a:t>Ab</a:t>
            </a:r>
            <a:endParaRPr lang="en-US" altLang="zh-CN" sz="2400">
              <a:latin typeface="+mn-ea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7431582" y="3790534"/>
            <a:ext cx="2166648" cy="2352696"/>
            <a:chOff x="7237054" y="2855670"/>
            <a:chExt cx="2166648" cy="2352696"/>
          </a:xfrm>
        </p:grpSpPr>
        <p:sp>
          <p:nvSpPr>
            <p:cNvPr id="23" name="文本框 22"/>
            <p:cNvSpPr txBox="1"/>
            <p:nvPr/>
          </p:nvSpPr>
          <p:spPr>
            <a:xfrm>
              <a:off x="8071285" y="2855670"/>
              <a:ext cx="35618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zh-CN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8541173" y="4011380"/>
              <a:ext cx="38985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zh-CN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237054" y="3975787"/>
              <a:ext cx="33855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611619" y="3991336"/>
              <a:ext cx="38985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8" name="直接连接符 27"/>
            <p:cNvCxnSpPr>
              <a:stCxn id="23" idx="2"/>
              <a:endCxn id="26" idx="0"/>
            </p:cNvCxnSpPr>
            <p:nvPr/>
          </p:nvCxnSpPr>
          <p:spPr>
            <a:xfrm flipH="1">
              <a:off x="7406331" y="3317335"/>
              <a:ext cx="843048" cy="658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>
              <a:stCxn id="23" idx="2"/>
              <a:endCxn id="27" idx="0"/>
            </p:cNvCxnSpPr>
            <p:nvPr/>
          </p:nvCxnSpPr>
          <p:spPr>
            <a:xfrm flipH="1">
              <a:off x="7806544" y="3317335"/>
              <a:ext cx="442835" cy="67400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>
              <a:stCxn id="23" idx="2"/>
              <a:endCxn id="25" idx="0"/>
            </p:cNvCxnSpPr>
            <p:nvPr/>
          </p:nvCxnSpPr>
          <p:spPr>
            <a:xfrm>
              <a:off x="8249379" y="3317335"/>
              <a:ext cx="486719" cy="69404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>
              <a:stCxn id="27" idx="2"/>
              <a:endCxn id="35" idx="0"/>
            </p:cNvCxnSpPr>
            <p:nvPr/>
          </p:nvCxnSpPr>
          <p:spPr>
            <a:xfrm flipH="1">
              <a:off x="7544835" y="4453001"/>
              <a:ext cx="261709" cy="2716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>
              <a:stCxn id="27" idx="2"/>
              <a:endCxn id="33" idx="0"/>
            </p:cNvCxnSpPr>
            <p:nvPr/>
          </p:nvCxnSpPr>
          <p:spPr>
            <a:xfrm>
              <a:off x="7806544" y="4453001"/>
              <a:ext cx="270404" cy="2937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/>
            <p:cNvSpPr txBox="1"/>
            <p:nvPr/>
          </p:nvSpPr>
          <p:spPr>
            <a:xfrm>
              <a:off x="7907671" y="4746701"/>
              <a:ext cx="33855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zh-CN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4" name="直接连接符 33"/>
            <p:cNvCxnSpPr>
              <a:stCxn id="25" idx="2"/>
              <a:endCxn id="43" idx="0"/>
            </p:cNvCxnSpPr>
            <p:nvPr/>
          </p:nvCxnSpPr>
          <p:spPr bwMode="auto">
            <a:xfrm>
              <a:off x="8736098" y="4473045"/>
              <a:ext cx="1429" cy="268654"/>
            </a:xfrm>
            <a:prstGeom prst="line">
              <a:avLst/>
            </a:prstGeom>
            <a:solidFill>
              <a:srgbClr val="993366">
                <a:alpha val="96001"/>
              </a:srgb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5" name="文本框 34"/>
            <p:cNvSpPr txBox="1"/>
            <p:nvPr/>
          </p:nvSpPr>
          <p:spPr>
            <a:xfrm>
              <a:off x="7349910" y="4724675"/>
              <a:ext cx="38985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7" name="直接连接符 36"/>
            <p:cNvCxnSpPr>
              <a:stCxn id="23" idx="2"/>
              <a:endCxn id="48" idx="0"/>
            </p:cNvCxnSpPr>
            <p:nvPr/>
          </p:nvCxnSpPr>
          <p:spPr>
            <a:xfrm>
              <a:off x="8249379" y="3317335"/>
              <a:ext cx="27340" cy="67634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/>
            <p:cNvSpPr txBox="1"/>
            <p:nvPr/>
          </p:nvSpPr>
          <p:spPr>
            <a:xfrm>
              <a:off x="8568250" y="4741699"/>
              <a:ext cx="33855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zh-CN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8116258" y="3993682"/>
              <a:ext cx="32092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zh-CN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9082780" y="3991335"/>
              <a:ext cx="32092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zh-CN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7" name="直接连接符 56"/>
            <p:cNvCxnSpPr>
              <a:stCxn id="23" idx="2"/>
              <a:endCxn id="49" idx="0"/>
            </p:cNvCxnSpPr>
            <p:nvPr/>
          </p:nvCxnSpPr>
          <p:spPr>
            <a:xfrm>
              <a:off x="8249379" y="3317335"/>
              <a:ext cx="993862" cy="67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 autoUpdateAnimBg="0"/>
      <p:bldP spid="7" grpId="0" autoUpdateAnimBg="0"/>
      <p:bldP spid="19" grpId="0" autoUpdateAnimBg="0"/>
      <p:bldP spid="20" grpId="0" autoUpdateAnimBg="0"/>
      <p:bldP spid="21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文法的直观概念</a:t>
            </a:r>
            <a:endParaRPr lang="zh-CN" altLang="en-US" dirty="0"/>
          </a:p>
        </p:txBody>
      </p:sp>
      <p:sp>
        <p:nvSpPr>
          <p:cNvPr id="13" name="内容占位符 1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50117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 巴科斯范式（</a:t>
            </a:r>
            <a:r>
              <a:rPr lang="en-US" altLang="zh-CN" sz="3200" dirty="0"/>
              <a:t>BNF</a:t>
            </a:r>
            <a:r>
              <a:rPr lang="zh-CN" altLang="en-US" sz="3200" dirty="0"/>
              <a:t>）</a:t>
            </a:r>
            <a:endParaRPr lang="en-US" altLang="zh-CN" sz="3200" dirty="0"/>
          </a:p>
          <a:p>
            <a:r>
              <a:rPr lang="zh-CN" altLang="en-US" sz="3200" dirty="0"/>
              <a:t>“</a:t>
            </a:r>
            <a:r>
              <a:rPr lang="en-US" altLang="zh-CN" sz="3200" dirty="0"/>
              <a:t>::=</a:t>
            </a:r>
            <a:r>
              <a:rPr lang="zh-CN" altLang="en-US" sz="3200" dirty="0"/>
              <a:t>”也可以用“→</a:t>
            </a:r>
            <a:r>
              <a:rPr lang="en-US" altLang="zh-CN" sz="3200" dirty="0"/>
              <a:t>"</a:t>
            </a:r>
            <a:r>
              <a:rPr lang="zh-CN" altLang="en-US" sz="3200" dirty="0"/>
              <a:t>表示</a:t>
            </a:r>
            <a:endParaRPr lang="en-US" altLang="zh-CN" sz="3200" dirty="0"/>
          </a:p>
          <a:p>
            <a:pPr marL="0" indent="0">
              <a:buNone/>
            </a:pPr>
            <a:endParaRPr lang="zh-CN" altLang="en-US" sz="3200" dirty="0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grpSp>
        <p:nvGrpSpPr>
          <p:cNvPr id="29" name="Group 8"/>
          <p:cNvGrpSpPr/>
          <p:nvPr/>
        </p:nvGrpSpPr>
        <p:grpSpPr bwMode="auto">
          <a:xfrm>
            <a:off x="487822" y="2426230"/>
            <a:ext cx="10983132" cy="4062504"/>
            <a:chOff x="1383" y="2115"/>
            <a:chExt cx="4718" cy="2041"/>
          </a:xfrm>
        </p:grpSpPr>
        <p:pic>
          <p:nvPicPr>
            <p:cNvPr id="31" name="Picture 6" descr="0703524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3" y="2115"/>
              <a:ext cx="1636" cy="2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Text Box 7"/>
            <p:cNvSpPr txBox="1">
              <a:spLocks noChangeArrowheads="1"/>
            </p:cNvSpPr>
            <p:nvPr/>
          </p:nvSpPr>
          <p:spPr bwMode="auto">
            <a:xfrm>
              <a:off x="3016" y="2115"/>
              <a:ext cx="3085" cy="1778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rgbClr val="FF0000"/>
              </a:solidFill>
              <a:miter lim="800000"/>
              <a:tailEnd type="none" w="lg" len="lg"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D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For profound, influential, and lasting contributions to the design of practical high-level programming systems, notably through his work on FORTRAN, and </a:t>
              </a:r>
              <a:r>
                <a:rPr kumimoji="0" lang="en-GB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for seminal publication of formal procedures for the specification of programming languages</a:t>
              </a:r>
              <a:r>
                <a:rPr kumimoji="0" lang="en-GB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D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. </a:t>
              </a:r>
              <a:endParaRPr kumimoji="0" lang="en-GB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D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2.1 </a:t>
            </a:r>
            <a:r>
              <a:rPr lang="zh-CN" altLang="en-US" b="1" dirty="0"/>
              <a:t>文法的直观概念</a:t>
            </a:r>
            <a:r>
              <a:rPr lang="en-US" altLang="zh-CN" b="1" dirty="0"/>
              <a:t>-</a:t>
            </a:r>
            <a:r>
              <a:rPr lang="zh-CN" altLang="en-US" b="1" dirty="0"/>
              <a:t>从自然语言説起</a:t>
            </a:r>
            <a:endParaRPr lang="zh-CN" altLang="en-US" b="1" dirty="0"/>
          </a:p>
          <a:p>
            <a:pPr>
              <a:lnSpc>
                <a:spcPct val="160000"/>
              </a:lnSpc>
              <a:defRPr/>
            </a:pPr>
            <a:r>
              <a:rPr lang="en-US" altLang="zh-CN" b="1" dirty="0"/>
              <a:t> 2.2</a:t>
            </a:r>
            <a:r>
              <a:rPr lang="zh-CN" altLang="en-US" b="1" dirty="0"/>
              <a:t> 符号和符号串</a:t>
            </a:r>
            <a:r>
              <a:rPr lang="en-US" altLang="zh-CN" b="1" dirty="0"/>
              <a:t>-</a:t>
            </a:r>
            <a:r>
              <a:rPr lang="zh-CN" altLang="en-US" b="1" dirty="0"/>
              <a:t>文法的基本要素</a:t>
            </a:r>
            <a:endParaRPr lang="zh-CN" altLang="en-US" b="1" dirty="0"/>
          </a:p>
          <a:p>
            <a:pPr>
              <a:lnSpc>
                <a:spcPct val="170000"/>
              </a:lnSpc>
              <a:defRPr/>
            </a:pPr>
            <a:r>
              <a:rPr lang="en-US" altLang="zh-CN" b="1" dirty="0"/>
              <a:t> 2.3 </a:t>
            </a:r>
            <a:r>
              <a:rPr lang="zh-CN" altLang="en-US" b="1" dirty="0"/>
              <a:t>文法和语言的形式化定义</a:t>
            </a:r>
            <a:endParaRPr lang="zh-CN" altLang="en-US" b="1" dirty="0"/>
          </a:p>
          <a:p>
            <a:pPr>
              <a:lnSpc>
                <a:spcPct val="18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2.4 </a:t>
            </a:r>
            <a:r>
              <a:rPr lang="zh-CN" altLang="en-US" b="1" dirty="0"/>
              <a:t>文法的类型</a:t>
            </a:r>
            <a:r>
              <a:rPr lang="en-US" altLang="zh-CN" b="1" dirty="0"/>
              <a:t>-0</a:t>
            </a:r>
            <a:r>
              <a:rPr lang="zh-CN" altLang="en-US" b="1" dirty="0"/>
              <a:t>型文法、</a:t>
            </a:r>
            <a:r>
              <a:rPr lang="en-US" altLang="zh-CN" b="1" dirty="0"/>
              <a:t>1</a:t>
            </a:r>
            <a:r>
              <a:rPr lang="zh-CN" altLang="en-US" b="1" dirty="0"/>
              <a:t>型文法、</a:t>
            </a:r>
            <a:r>
              <a:rPr lang="en-US" altLang="zh-CN" b="1" dirty="0"/>
              <a:t>2</a:t>
            </a:r>
            <a:r>
              <a:rPr lang="zh-CN" altLang="en-US" b="1" dirty="0"/>
              <a:t>型文法和</a:t>
            </a:r>
            <a:r>
              <a:rPr lang="en-US" altLang="zh-CN" b="1" dirty="0"/>
              <a:t>3</a:t>
            </a:r>
            <a:r>
              <a:rPr lang="zh-CN" altLang="en-US" b="1" dirty="0"/>
              <a:t>型文法</a:t>
            </a:r>
            <a:endParaRPr lang="zh-CN" altLang="en-US" b="1" dirty="0"/>
          </a:p>
          <a:p>
            <a:pPr>
              <a:lnSpc>
                <a:spcPct val="16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2.5</a:t>
            </a:r>
            <a:r>
              <a:rPr lang="zh-CN" altLang="en-US" b="1" dirty="0"/>
              <a:t>上下文无关文法及其语法树</a:t>
            </a:r>
            <a:r>
              <a:rPr lang="en-US" altLang="zh-CN" b="1" dirty="0"/>
              <a:t>-</a:t>
            </a:r>
            <a:r>
              <a:rPr lang="zh-CN" altLang="en-US" b="1" dirty="0"/>
              <a:t>程序语言的描述工具</a:t>
            </a:r>
            <a:endParaRPr lang="en-US" altLang="zh-CN" b="1" dirty="0"/>
          </a:p>
          <a:p>
            <a:pPr>
              <a:lnSpc>
                <a:spcPct val="17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2.6</a:t>
            </a:r>
            <a:r>
              <a:rPr lang="zh-CN" altLang="en-US" b="1" dirty="0"/>
              <a:t> 句型的分析</a:t>
            </a:r>
            <a:r>
              <a:rPr lang="en-US" altLang="zh-CN" b="1" dirty="0"/>
              <a:t>-</a:t>
            </a:r>
            <a:r>
              <a:rPr lang="zh-CN" altLang="en-US" b="1" dirty="0"/>
              <a:t>文法推导和归约</a:t>
            </a:r>
            <a:endParaRPr lang="zh-CN" altLang="en-US" b="1" dirty="0"/>
          </a:p>
          <a:p>
            <a:pPr>
              <a:lnSpc>
                <a:spcPct val="17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u="sng" dirty="0">
                <a:solidFill>
                  <a:srgbClr val="C00000"/>
                </a:solidFill>
              </a:rPr>
              <a:t>2.7</a:t>
            </a:r>
            <a:r>
              <a:rPr lang="zh-CN" altLang="en-US" b="1" u="sng" dirty="0">
                <a:solidFill>
                  <a:srgbClr val="C00000"/>
                </a:solidFill>
              </a:rPr>
              <a:t> 补充说明</a:t>
            </a:r>
            <a:r>
              <a:rPr lang="en-US" altLang="zh-CN" b="1" u="sng" dirty="0">
                <a:solidFill>
                  <a:srgbClr val="C00000"/>
                </a:solidFill>
              </a:rPr>
              <a:t>-</a:t>
            </a:r>
            <a:r>
              <a:rPr lang="zh-CN" altLang="en-US" b="1" u="sng" dirty="0">
                <a:solidFill>
                  <a:srgbClr val="C00000"/>
                </a:solidFill>
              </a:rPr>
              <a:t>文法中的多余规则和</a:t>
            </a:r>
            <a:r>
              <a:rPr lang="en-US" altLang="zh-CN" b="1" u="sng" dirty="0">
                <a:solidFill>
                  <a:srgbClr val="C00000"/>
                </a:solidFill>
              </a:rPr>
              <a:t>epsilon (ε) </a:t>
            </a:r>
            <a:r>
              <a:rPr lang="zh-CN" altLang="en-US" b="1" u="sng" dirty="0">
                <a:solidFill>
                  <a:srgbClr val="C00000"/>
                </a:solidFill>
              </a:rPr>
              <a:t>规则</a:t>
            </a:r>
            <a:endParaRPr lang="zh-CN" altLang="en-US" b="1" u="sng" dirty="0">
              <a:solidFill>
                <a:srgbClr val="C00000"/>
              </a:solidFill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2.8 </a:t>
            </a:r>
            <a:r>
              <a:rPr lang="zh-CN" altLang="en-US" b="1" dirty="0"/>
              <a:t>例题</a:t>
            </a: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2.7 </a:t>
            </a:r>
            <a:r>
              <a:rPr lang="zh-CN" altLang="en-US" dirty="0"/>
              <a:t>补充说明</a:t>
            </a:r>
            <a:r>
              <a:rPr lang="en-US" altLang="zh-CN" dirty="0"/>
              <a:t>-</a:t>
            </a:r>
            <a:r>
              <a:rPr lang="zh-CN" altLang="en-US" dirty="0"/>
              <a:t>文法中的多余规则和</a:t>
            </a:r>
            <a:r>
              <a:rPr lang="en-US" altLang="zh-CN" dirty="0"/>
              <a:t>epsilon (ε) </a:t>
            </a:r>
            <a:r>
              <a:rPr lang="zh-CN" altLang="en-US" dirty="0"/>
              <a:t>规则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3"/>
            <a:ext cx="11303125" cy="5545971"/>
          </a:xfrm>
        </p:spPr>
        <p:txBody>
          <a:bodyPr>
            <a:noAutofit/>
          </a:bodyPr>
          <a:lstStyle/>
          <a:p>
            <a:r>
              <a:rPr lang="zh-CN" altLang="en-US" sz="2800" dirty="0"/>
              <a:t>文法不得含</a:t>
            </a:r>
            <a:r>
              <a:rPr lang="zh-CN" altLang="en-US" sz="2800" dirty="0">
                <a:solidFill>
                  <a:srgbClr val="FF0000"/>
                </a:solidFill>
              </a:rPr>
              <a:t>有害规则</a:t>
            </a:r>
            <a:r>
              <a:rPr lang="zh-CN" altLang="en-US" sz="2800" dirty="0"/>
              <a:t>，</a:t>
            </a:r>
            <a:r>
              <a:rPr lang="zh-CN" altLang="en-US" sz="2800" dirty="0">
                <a:solidFill>
                  <a:srgbClr val="FF0000"/>
                </a:solidFill>
              </a:rPr>
              <a:t>多余规则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lvl="1"/>
            <a:r>
              <a:rPr lang="zh-CN" altLang="en-US" sz="2400" b="1" dirty="0"/>
              <a:t>有害</a:t>
            </a:r>
            <a:r>
              <a:rPr lang="zh-CN" altLang="en-US" sz="2400" dirty="0">
                <a:solidFill>
                  <a:schemeClr val="tx1"/>
                </a:solidFill>
              </a:rPr>
              <a:t>规则：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A</a:t>
            </a:r>
            <a:r>
              <a:rPr kumimoji="1" lang="en-US" altLang="zh-CN" sz="2400" dirty="0">
                <a:solidFill>
                  <a:srgbClr val="FF0000"/>
                </a:solidFill>
                <a:latin typeface="+mn-ea"/>
                <a:ea typeface="+mn-ea"/>
              </a:rPr>
              <a:t>→A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  </a:t>
            </a:r>
            <a:endParaRPr kumimoji="1" lang="en-US" altLang="zh-CN" sz="2400" dirty="0">
              <a:solidFill>
                <a:schemeClr val="tx1"/>
              </a:solidFill>
              <a:latin typeface="+mn-ea"/>
              <a:ea typeface="+mn-ea"/>
            </a:endParaRPr>
          </a:p>
          <a:p>
            <a:pPr lvl="1"/>
            <a:r>
              <a:rPr kumimoji="1" lang="zh-CN" altLang="en-US" sz="2400" b="1" dirty="0">
                <a:latin typeface="+mn-ea"/>
                <a:ea typeface="+mn-ea"/>
              </a:rPr>
              <a:t>不可达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用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规则：不在任何产生式右部出现的非终结符及其规则 </a:t>
            </a:r>
            <a:endParaRPr kumimoji="1" lang="en-US" altLang="zh-CN" sz="2400" dirty="0">
              <a:solidFill>
                <a:schemeClr val="tx1"/>
              </a:solidFill>
              <a:latin typeface="+mn-ea"/>
              <a:ea typeface="+mn-ea"/>
            </a:endParaRPr>
          </a:p>
          <a:p>
            <a:pPr lvl="1"/>
            <a:r>
              <a:rPr kumimoji="1" lang="zh-CN" altLang="en-US" sz="2400" b="1" dirty="0">
                <a:latin typeface="+mn-ea"/>
                <a:ea typeface="+mn-ea"/>
              </a:rPr>
              <a:t>不可终止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规则：从某非终结符开始，不可能推导出任意终结符串来。</a:t>
            </a:r>
            <a:endParaRPr kumimoji="1" lang="en-US" altLang="zh-CN" sz="24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444500" indent="-457200"/>
            <a:r>
              <a:rPr kumimoji="1" lang="zh-CN" altLang="en-US" sz="2800" dirty="0">
                <a:latin typeface="+mn-ea"/>
                <a:ea typeface="+mn-ea"/>
              </a:rPr>
              <a:t>对文法</a:t>
            </a:r>
            <a:r>
              <a:rPr kumimoji="1" lang="en-US" altLang="zh-CN" sz="2800" dirty="0">
                <a:latin typeface="+mn-ea"/>
                <a:ea typeface="+mn-ea"/>
              </a:rPr>
              <a:t>G</a:t>
            </a:r>
            <a:r>
              <a:rPr kumimoji="1" lang="zh-CN" altLang="en-US" sz="2800" dirty="0">
                <a:latin typeface="+mn-ea"/>
                <a:ea typeface="+mn-ea"/>
              </a:rPr>
              <a:t>中的</a:t>
            </a:r>
            <a:r>
              <a:rPr kumimoji="1"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符号</a:t>
            </a:r>
            <a:r>
              <a:rPr kumimoji="1" lang="en-US" altLang="zh-CN" sz="2800" dirty="0">
                <a:solidFill>
                  <a:srgbClr val="FF0000"/>
                </a:solidFill>
                <a:latin typeface="+mn-ea"/>
                <a:ea typeface="+mn-ea"/>
              </a:rPr>
              <a:t>X</a:t>
            </a:r>
            <a:r>
              <a:rPr kumimoji="1" lang="zh-CN" altLang="en-US" sz="2800" dirty="0">
                <a:latin typeface="+mn-ea"/>
                <a:ea typeface="+mn-ea"/>
              </a:rPr>
              <a:t>是有用的，是指</a:t>
            </a:r>
            <a:r>
              <a:rPr kumimoji="1" lang="en-US" altLang="zh-CN" sz="2800" dirty="0">
                <a:latin typeface="+mn-ea"/>
                <a:ea typeface="+mn-ea"/>
              </a:rPr>
              <a:t>X</a:t>
            </a:r>
            <a:r>
              <a:rPr kumimoji="1" lang="zh-CN" altLang="en-US" sz="2800" dirty="0">
                <a:latin typeface="+mn-ea"/>
                <a:ea typeface="+mn-ea"/>
              </a:rPr>
              <a:t>至少出现在一个句子的推导过程中，即</a:t>
            </a:r>
            <a:r>
              <a:rPr kumimoji="1" lang="en-US" altLang="zh-CN" sz="2800" dirty="0">
                <a:latin typeface="+mn-ea"/>
                <a:ea typeface="+mn-ea"/>
              </a:rPr>
              <a:t>X</a:t>
            </a:r>
            <a:r>
              <a:rPr kumimoji="1" lang="zh-CN" altLang="en-US" sz="2800" dirty="0">
                <a:latin typeface="+mn-ea"/>
                <a:ea typeface="+mn-ea"/>
              </a:rPr>
              <a:t>必须同时满足以下两个条件：</a:t>
            </a:r>
            <a:endParaRPr kumimoji="1" lang="en-US" altLang="zh-CN" sz="2800" dirty="0">
              <a:latin typeface="+mn-ea"/>
              <a:ea typeface="+mn-ea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X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必须在某个句型中出现，即存在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α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β ∈ V*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，有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S ⇒ αXβ  (</a:t>
            </a:r>
            <a:r>
              <a:rPr kumimoji="1" lang="zh-CN" altLang="en-US" sz="2400" b="1" dirty="0">
                <a:latin typeface="+mn-ea"/>
                <a:ea typeface="+mn-ea"/>
              </a:rPr>
              <a:t>可达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endParaRPr kumimoji="1" lang="en-US" altLang="zh-CN" sz="24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必须能够从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X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推导出终结符号串，即存在</a:t>
            </a:r>
            <a:r>
              <a:rPr kumimoji="1" lang="en-US" altLang="zh-CN" sz="2400" dirty="0" err="1">
                <a:solidFill>
                  <a:schemeClr val="tx1"/>
                </a:solidFill>
                <a:latin typeface="+mn-ea"/>
                <a:ea typeface="+mn-ea"/>
              </a:rPr>
              <a:t>w∈V</a:t>
            </a:r>
            <a:r>
              <a:rPr kumimoji="1" lang="en-US" altLang="zh-CN" sz="2400" baseline="-25000" dirty="0" err="1">
                <a:solidFill>
                  <a:schemeClr val="tx1"/>
                </a:solidFill>
                <a:latin typeface="+mn-ea"/>
                <a:ea typeface="+mn-ea"/>
              </a:rPr>
              <a:t>T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*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，使 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αXβ ⇒ w  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（</a:t>
            </a:r>
            <a:r>
              <a:rPr kumimoji="1" lang="zh-CN" altLang="en-US" sz="2400" b="1" dirty="0">
                <a:latin typeface="+mn-ea"/>
                <a:ea typeface="+mn-ea"/>
              </a:rPr>
              <a:t>可终结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）</a:t>
            </a:r>
            <a:endParaRPr kumimoji="1" lang="en-US" altLang="zh-CN" sz="24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457200" lvl="1" indent="0">
              <a:buNone/>
            </a:pPr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     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否则就说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X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是</a:t>
            </a:r>
            <a:r>
              <a:rPr kumimoji="1"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无用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的。</a:t>
            </a:r>
            <a:endParaRPr kumimoji="1" lang="en-US" altLang="zh-CN" sz="24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914400" lvl="1" indent="-457200"/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含有</a:t>
            </a:r>
            <a:r>
              <a:rPr kumimoji="1"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无用符号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的产生式称为</a:t>
            </a:r>
            <a:r>
              <a:rPr kumimoji="1"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无用产生式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。</a:t>
            </a:r>
            <a:endParaRPr kumimoji="1" lang="zh-CN" altLang="en-US" sz="2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264868" y="4067460"/>
            <a:ext cx="3420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∗</a:t>
            </a:r>
            <a:endParaRPr lang="zh-CN" altLang="en-US" sz="24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9292952" y="4538433"/>
            <a:ext cx="3420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∗</a:t>
            </a:r>
            <a:endParaRPr lang="zh-CN" altLang="en-US" sz="2400" b="1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2.7 </a:t>
            </a:r>
            <a:r>
              <a:rPr lang="zh-CN" altLang="en-US" dirty="0"/>
              <a:t>补充说明</a:t>
            </a:r>
            <a:r>
              <a:rPr lang="en-US" altLang="zh-CN" dirty="0"/>
              <a:t>-</a:t>
            </a:r>
            <a:r>
              <a:rPr lang="zh-CN" altLang="en-US" dirty="0"/>
              <a:t>文法中的多余规则和</a:t>
            </a:r>
            <a:r>
              <a:rPr lang="en-US" altLang="zh-CN" dirty="0"/>
              <a:t>epsilon (ε) </a:t>
            </a:r>
            <a:r>
              <a:rPr lang="zh-CN" altLang="en-US" dirty="0"/>
              <a:t>规则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085524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文法化简：消除有害规则，无用符号与无用规则</a:t>
            </a:r>
            <a:r>
              <a:rPr lang="en-US" altLang="zh-CN" dirty="0"/>
              <a:t>(1)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en-US" altLang="zh-CN" dirty="0">
                <a:solidFill>
                  <a:srgbClr val="ED7D31"/>
                </a:solidFill>
              </a:rPr>
              <a:t>G=(V</a:t>
            </a:r>
            <a:r>
              <a:rPr lang="en-US" altLang="zh-CN" baseline="-25000" dirty="0">
                <a:solidFill>
                  <a:srgbClr val="ED7D31"/>
                </a:solidFill>
              </a:rPr>
              <a:t>N</a:t>
            </a:r>
            <a:r>
              <a:rPr lang="zh-CN" altLang="en-US" dirty="0">
                <a:solidFill>
                  <a:srgbClr val="ED7D31"/>
                </a:solidFill>
              </a:rPr>
              <a:t>，</a:t>
            </a:r>
            <a:r>
              <a:rPr lang="en-US" altLang="zh-CN" dirty="0">
                <a:solidFill>
                  <a:srgbClr val="ED7D31"/>
                </a:solidFill>
              </a:rPr>
              <a:t>V</a:t>
            </a:r>
            <a:r>
              <a:rPr lang="en-US" altLang="zh-CN" baseline="-25000" dirty="0">
                <a:solidFill>
                  <a:srgbClr val="ED7D31"/>
                </a:solidFill>
              </a:rPr>
              <a:t>T</a:t>
            </a:r>
            <a:r>
              <a:rPr lang="zh-CN" altLang="en-US" dirty="0">
                <a:solidFill>
                  <a:srgbClr val="ED7D31"/>
                </a:solidFill>
              </a:rPr>
              <a:t>，</a:t>
            </a:r>
            <a:r>
              <a:rPr lang="en-US" altLang="zh-CN" dirty="0">
                <a:solidFill>
                  <a:srgbClr val="ED7D31"/>
                </a:solidFill>
              </a:rPr>
              <a:t>P</a:t>
            </a:r>
            <a:r>
              <a:rPr lang="zh-CN" altLang="en-US" dirty="0">
                <a:solidFill>
                  <a:srgbClr val="ED7D31"/>
                </a:solidFill>
              </a:rPr>
              <a:t>，</a:t>
            </a:r>
            <a:r>
              <a:rPr lang="en-US" altLang="zh-CN" dirty="0">
                <a:solidFill>
                  <a:srgbClr val="ED7D31"/>
                </a:solidFill>
              </a:rPr>
              <a:t>S)</a:t>
            </a:r>
            <a:endParaRPr lang="zh-CN" altLang="en-US" dirty="0">
              <a:solidFill>
                <a:srgbClr val="ED7D3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604295" y="2132395"/>
            <a:ext cx="7315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※ 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删除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不终结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产生式算法：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满足条件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2-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可终结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)</a:t>
            </a:r>
            <a:endParaRPr lang="zh-CN" altLang="en-US" sz="2400" dirty="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604294" y="2596864"/>
            <a:ext cx="86192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tx2"/>
                </a:solidFill>
                <a:ea typeface="黑体" panose="02010609060101010101" pitchFamily="49" charset="-122"/>
              </a:rPr>
              <a:t>(1)   </a:t>
            </a:r>
            <a:r>
              <a:rPr lang="zh-CN" altLang="en-US" dirty="0">
                <a:solidFill>
                  <a:schemeClr val="tx2"/>
                </a:solidFill>
                <a:ea typeface="黑体" panose="02010609060101010101" pitchFamily="49" charset="-122"/>
              </a:rPr>
              <a:t>构造</a:t>
            </a:r>
            <a:r>
              <a:rPr lang="zh-CN" altLang="en-US" dirty="0">
                <a:solidFill>
                  <a:srgbClr val="0000FF"/>
                </a:solidFill>
                <a:ea typeface="黑体" panose="02010609060101010101" pitchFamily="49" charset="-122"/>
              </a:rPr>
              <a:t>能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推导出终结符号串的非终结符集</a:t>
            </a:r>
            <a:r>
              <a:rPr lang="en-US" altLang="zh-CN" dirty="0">
                <a:ea typeface="黑体" panose="02010609060101010101" pitchFamily="49" charset="-122"/>
              </a:rPr>
              <a:t>V</a:t>
            </a:r>
            <a:r>
              <a:rPr lang="en-US" altLang="zh-CN" baseline="-25000" dirty="0">
                <a:ea typeface="黑体" panose="02010609060101010101" pitchFamily="49" charset="-122"/>
              </a:rPr>
              <a:t>N1</a:t>
            </a:r>
            <a:r>
              <a:rPr lang="en-US" altLang="zh-CN" dirty="0">
                <a:ea typeface="黑体" panose="02010609060101010101" pitchFamily="49" charset="-122"/>
              </a:rPr>
              <a:t>: </a:t>
            </a:r>
            <a:r>
              <a:rPr lang="zh-CN" altLang="en-US" dirty="0">
                <a:ea typeface="黑体" panose="02010609060101010101" pitchFamily="49" charset="-122"/>
              </a:rPr>
              <a:t>置</a:t>
            </a:r>
            <a:r>
              <a:rPr lang="en-US" altLang="zh-CN" dirty="0">
                <a:ea typeface="黑体" panose="02010609060101010101" pitchFamily="49" charset="-122"/>
              </a:rPr>
              <a:t>V</a:t>
            </a:r>
            <a:r>
              <a:rPr lang="en-US" altLang="zh-CN" baseline="-25000" dirty="0">
                <a:ea typeface="黑体" panose="02010609060101010101" pitchFamily="49" charset="-122"/>
              </a:rPr>
              <a:t>N1</a:t>
            </a:r>
            <a:r>
              <a:rPr lang="en-US" altLang="zh-CN" dirty="0">
                <a:ea typeface="黑体" panose="02010609060101010101" pitchFamily="49" charset="-122"/>
              </a:rPr>
              <a:t>=</a:t>
            </a:r>
            <a:r>
              <a:rPr lang="az-Cyrl-AZ" altLang="zh-CN" dirty="0">
                <a:ea typeface="黑体" panose="02010609060101010101" pitchFamily="49" charset="-122"/>
              </a:rPr>
              <a:t>ф</a:t>
            </a:r>
            <a:endParaRPr lang="en-US" altLang="zh-CN" dirty="0"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 Box 9"/>
              <p:cNvSpPr txBox="1">
                <a:spLocks noChangeArrowheads="1"/>
              </p:cNvSpPr>
              <p:nvPr/>
            </p:nvSpPr>
            <p:spPr bwMode="auto">
              <a:xfrm>
                <a:off x="1061495" y="3162636"/>
                <a:ext cx="10058539" cy="1569660"/>
              </a:xfrm>
              <a:prstGeom prst="rect">
                <a:avLst/>
              </a:prstGeom>
              <a:solidFill>
                <a:srgbClr val="FF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dirty="0">
                    <a:latin typeface="Times New Roman" panose="02020603050405020304" pitchFamily="18" charset="0"/>
                  </a:rPr>
                  <a:t>① 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对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P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中每一个产生式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A</a:t>
                </a:r>
                <a:r>
                  <a:rPr kumimoji="1" lang="en-US" altLang="zh-CN" sz="2400" dirty="0">
                    <a:latin typeface="+mn-ea"/>
                  </a:rPr>
                  <a:t>→</a:t>
                </a:r>
                <a:r>
                  <a:rPr lang="en-US" altLang="zh-CN" sz="24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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 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若 </a:t>
                </a:r>
                <a:r>
                  <a:rPr lang="zh-CN" altLang="en-US" sz="24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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∈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V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</a:rPr>
                  <a:t>T</a:t>
                </a:r>
                <a:r>
                  <a:rPr lang="en-US" altLang="zh-CN" sz="2400" baseline="30000" dirty="0">
                    <a:latin typeface="Times New Roman" panose="02020603050405020304" pitchFamily="18" charset="0"/>
                  </a:rPr>
                  <a:t>*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;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则  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V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</a:rPr>
                  <a:t>N1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 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</a:rPr>
                  <a:t>=A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；</a:t>
                </a:r>
                <a:endParaRPr lang="zh-CN" altLang="en-US" sz="2400" dirty="0">
                  <a:latin typeface="Times New Roman" panose="02020603050405020304" pitchFamily="18" charset="0"/>
                </a:endParaRPr>
              </a:p>
              <a:p>
                <a:pPr>
                  <a:spcBef>
                    <a:spcPct val="5000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</a:rPr>
                  <a:t>② 对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P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中每一个产生式 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B</a:t>
                </a:r>
                <a:r>
                  <a:rPr kumimoji="1" lang="en-US" altLang="zh-CN" sz="2400" dirty="0">
                    <a:latin typeface="+mn-ea"/>
                  </a:rPr>
                  <a:t>→</a:t>
                </a:r>
                <a:r>
                  <a:rPr lang="en-US" altLang="zh-CN" sz="24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</a:t>
                </a:r>
                <a:r>
                  <a:rPr lang="zh-CN" altLang="en-US" sz="24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若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 </a:t>
                </a:r>
                <a:r>
                  <a:rPr lang="zh-CN" altLang="en-US" sz="24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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∈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(V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</a:rPr>
                  <a:t>T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+ V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</a:rPr>
                  <a:t>N1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)</a:t>
                </a:r>
                <a:r>
                  <a:rPr lang="en-US" altLang="zh-CN" sz="2400" baseline="30000" dirty="0">
                    <a:latin typeface="Times New Roman" panose="02020603050405020304" pitchFamily="18" charset="0"/>
                  </a:rPr>
                  <a:t>*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 ;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则 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V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</a:rPr>
                  <a:t>N1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 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</a:rPr>
                  <a:t>=B; </a:t>
                </a:r>
                <a:endParaRPr lang="en-US" altLang="zh-CN" sz="2400" dirty="0">
                  <a:latin typeface="Times New Roman" panose="02020603050405020304" pitchFamily="18" charset="0"/>
                </a:endParaRPr>
              </a:p>
              <a:p>
                <a:pPr>
                  <a:spcBef>
                    <a:spcPct val="50000"/>
                  </a:spcBef>
                </a:pPr>
                <a:r>
                  <a:rPr lang="en-US" altLang="zh-CN" sz="2400" dirty="0">
                    <a:latin typeface="Times New Roman" panose="02020603050405020304" pitchFamily="18" charset="0"/>
                  </a:rPr>
                  <a:t>③ 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重复步骤②，直到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V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</a:rPr>
                  <a:t>N1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不再扩大为止。</a:t>
                </a: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1495" y="3162636"/>
                <a:ext cx="10058539" cy="1569660"/>
              </a:xfrm>
              <a:prstGeom prst="rect">
                <a:avLst/>
              </a:prstGeom>
              <a:blipFill rotWithShape="1">
                <a:blip r:embed="rId1"/>
                <a:stretch>
                  <a:fillRect l="-4" t="-3622" r="5" b="18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604295" y="4905898"/>
            <a:ext cx="7620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</a:rPr>
              <a:t>(2)</a:t>
            </a:r>
            <a:r>
              <a:rPr lang="en-US" altLang="zh-CN" sz="2400" dirty="0">
                <a:latin typeface="黑体" panose="02010609060101010101" pitchFamily="49" charset="-122"/>
              </a:rPr>
              <a:t> </a:t>
            </a:r>
            <a:r>
              <a:rPr lang="zh-CN" altLang="en-US" sz="2400" dirty="0">
                <a:latin typeface="黑体" panose="02010609060101010101" pitchFamily="49" charset="-122"/>
              </a:rPr>
              <a:t>删除不在</a:t>
            </a:r>
            <a:r>
              <a:rPr lang="en-US" altLang="zh-CN" sz="2400" dirty="0">
                <a:latin typeface="Times New Roman" panose="02020603050405020304" pitchFamily="18" charset="0"/>
              </a:rPr>
              <a:t>V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N1</a:t>
            </a:r>
            <a:r>
              <a:rPr lang="zh-CN" altLang="en-US" sz="2400" dirty="0">
                <a:latin typeface="黑体" panose="02010609060101010101" pitchFamily="49" charset="-122"/>
              </a:rPr>
              <a:t>中的所有非终结符的相关产生式。</a:t>
            </a:r>
            <a:endParaRPr lang="zh-CN" altLang="en-US" sz="2400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03799" y="5866644"/>
            <a:ext cx="609322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G=(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</a:t>
            </a:r>
            <a:r>
              <a:rPr kumimoji="0" lang="en-US" altLang="zh-CN" sz="26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N1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</a:t>
            </a:r>
            <a:r>
              <a:rPr kumimoji="0" lang="en-US" altLang="zh-CN" sz="2600" b="0" i="0" u="none" strike="noStrike" kern="1200" cap="none" spc="0" normalizeH="0" baseline="-2500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</a:t>
            </a:r>
            <a:r>
              <a:rPr kumimoji="0" lang="en-US" altLang="zh-CN" sz="26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S)</a:t>
            </a:r>
            <a:endParaRPr lang="zh-CN" altLang="en-US" dirty="0">
              <a:solidFill>
                <a:srgbClr val="ED7D31"/>
              </a:solidFill>
            </a:endParaRPr>
          </a:p>
        </p:txBody>
      </p:sp>
      <p:cxnSp>
        <p:nvCxnSpPr>
          <p:cNvPr id="6" name="连接符: 曲线 5"/>
          <p:cNvCxnSpPr>
            <a:stCxn id="3" idx="1"/>
            <a:endCxn id="12" idx="1"/>
          </p:cNvCxnSpPr>
          <p:nvPr/>
        </p:nvCxnSpPr>
        <p:spPr>
          <a:xfrm rot="10800000" flipH="1" flipV="1">
            <a:off x="487821" y="1485526"/>
            <a:ext cx="315977" cy="4627340"/>
          </a:xfrm>
          <a:prstGeom prst="curvedConnector3">
            <a:avLst>
              <a:gd name="adj1" fmla="val -72347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  <p:bldP spid="8" grpId="0" autoUpdateAnimBg="0"/>
      <p:bldP spid="9" grpId="0" animBg="1" autoUpdateAnimBg="0"/>
      <p:bldP spid="10" grpId="0" autoUpdateAnimBg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2.7 </a:t>
            </a:r>
            <a:r>
              <a:rPr lang="zh-CN" altLang="en-US" dirty="0"/>
              <a:t>补充说明</a:t>
            </a:r>
            <a:r>
              <a:rPr lang="en-US" altLang="zh-CN" dirty="0"/>
              <a:t>-</a:t>
            </a:r>
            <a:r>
              <a:rPr lang="zh-CN" altLang="en-US" dirty="0"/>
              <a:t>文法中的多余规则和</a:t>
            </a:r>
            <a:r>
              <a:rPr lang="en-US" altLang="zh-CN" dirty="0"/>
              <a:t>epsilon (ε) </a:t>
            </a:r>
            <a:r>
              <a:rPr lang="zh-CN" altLang="en-US" dirty="0"/>
              <a:t>规则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617641"/>
          </a:xfrm>
        </p:spPr>
        <p:txBody>
          <a:bodyPr/>
          <a:lstStyle/>
          <a:p>
            <a:r>
              <a:rPr lang="zh-CN" altLang="en-US" dirty="0"/>
              <a:t>文法化简：消除有害规则，无用符号与无用规则</a:t>
            </a:r>
            <a:r>
              <a:rPr lang="en-US" altLang="zh-CN" dirty="0"/>
              <a:t>(2)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542445" y="1593764"/>
            <a:ext cx="687250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※ 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删除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不可用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产生式算法：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 (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满足条件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1-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可达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)</a:t>
            </a:r>
            <a:endParaRPr lang="zh-CN" altLang="en-US" sz="2400" dirty="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542446" y="2093153"/>
            <a:ext cx="7391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tx2"/>
                </a:solidFill>
                <a:ea typeface="黑体" panose="02010609060101010101" pitchFamily="49" charset="-122"/>
              </a:rPr>
              <a:t>(1)   </a:t>
            </a:r>
            <a:r>
              <a:rPr lang="zh-CN" altLang="en-US" dirty="0">
                <a:ea typeface="黑体" panose="02010609060101010101" pitchFamily="49" charset="-122"/>
              </a:rPr>
              <a:t>初始化</a:t>
            </a:r>
            <a:r>
              <a:rPr lang="en-US" altLang="zh-CN" dirty="0">
                <a:ea typeface="黑体" panose="02010609060101010101" pitchFamily="49" charset="-122"/>
              </a:rPr>
              <a:t>:V</a:t>
            </a:r>
            <a:r>
              <a:rPr lang="en-US" altLang="zh-CN" baseline="-25000" dirty="0">
                <a:ea typeface="黑体" panose="02010609060101010101" pitchFamily="49" charset="-122"/>
              </a:rPr>
              <a:t>N2</a:t>
            </a:r>
            <a:r>
              <a:rPr lang="en-US" altLang="zh-CN" dirty="0">
                <a:ea typeface="黑体" panose="02010609060101010101" pitchFamily="49" charset="-122"/>
              </a:rPr>
              <a:t> ={S},V</a:t>
            </a:r>
            <a:r>
              <a:rPr lang="en-US" altLang="zh-CN" baseline="-25000" dirty="0">
                <a:ea typeface="黑体" panose="02010609060101010101" pitchFamily="49" charset="-122"/>
              </a:rPr>
              <a:t>T2</a:t>
            </a:r>
            <a:r>
              <a:rPr lang="en-US" altLang="zh-CN" dirty="0">
                <a:ea typeface="黑体" panose="02010609060101010101" pitchFamily="49" charset="-122"/>
              </a:rPr>
              <a:t> =</a:t>
            </a:r>
            <a:r>
              <a:rPr lang="az-Cyrl-AZ" altLang="zh-CN" dirty="0">
                <a:ea typeface="黑体" panose="02010609060101010101" pitchFamily="49" charset="-122"/>
              </a:rPr>
              <a:t>ф</a:t>
            </a:r>
            <a:r>
              <a:rPr lang="en-US" altLang="zh-CN" dirty="0">
                <a:ea typeface="黑体" panose="02010609060101010101" pitchFamily="49" charset="-122"/>
              </a:rPr>
              <a:t>, P</a:t>
            </a:r>
            <a:r>
              <a:rPr lang="en-US" altLang="zh-CN" baseline="-25000" dirty="0">
                <a:ea typeface="黑体" panose="02010609060101010101" pitchFamily="49" charset="-122"/>
              </a:rPr>
              <a:t>2</a:t>
            </a:r>
            <a:r>
              <a:rPr lang="en-US" altLang="zh-CN" dirty="0">
                <a:ea typeface="黑体" panose="02010609060101010101" pitchFamily="49" charset="-122"/>
              </a:rPr>
              <a:t>=</a:t>
            </a:r>
            <a:r>
              <a:rPr lang="az-Cyrl-AZ" altLang="zh-CN" dirty="0">
                <a:ea typeface="黑体" panose="02010609060101010101" pitchFamily="49" charset="-122"/>
              </a:rPr>
              <a:t> ф</a:t>
            </a:r>
            <a:endParaRPr lang="en-US" altLang="zh-CN" dirty="0">
              <a:ea typeface="黑体" panose="02010609060101010101" pitchFamily="49" charset="-122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983020" y="2705432"/>
            <a:ext cx="11070435" cy="461665"/>
          </a:xfrm>
          <a:prstGeom prst="rect">
            <a:avLst/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</a:rPr>
              <a:t>①</a:t>
            </a:r>
            <a:r>
              <a:rPr lang="zh-CN" altLang="en-US" sz="2400" dirty="0">
                <a:latin typeface="Times New Roman" panose="02020603050405020304" pitchFamily="18" charset="0"/>
              </a:rPr>
              <a:t>对每一个产生式</a:t>
            </a:r>
            <a:r>
              <a:rPr lang="en-US" altLang="zh-CN" sz="2400" dirty="0">
                <a:latin typeface="Times New Roman" panose="02020603050405020304" pitchFamily="18" charset="0"/>
              </a:rPr>
              <a:t>A</a:t>
            </a:r>
            <a:r>
              <a:rPr kumimoji="1" lang="en-US" altLang="zh-CN" sz="2400" dirty="0">
                <a:latin typeface="+mn-ea"/>
              </a:rPr>
              <a:t>→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lang="zh-CN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，若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</a:rPr>
              <a:t>∈</a:t>
            </a:r>
            <a:r>
              <a:rPr lang="en-US" altLang="zh-CN" sz="2400" dirty="0">
                <a:latin typeface="Times New Roman" panose="02020603050405020304" pitchFamily="18" charset="0"/>
              </a:rPr>
              <a:t>V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N2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</a:rPr>
              <a:t>，则将</a:t>
            </a:r>
            <a:r>
              <a:rPr lang="zh-CN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中的非终结符并入</a:t>
            </a:r>
            <a:r>
              <a:rPr lang="en-US" altLang="zh-CN" sz="2400" dirty="0">
                <a:ea typeface="黑体" panose="02010609060101010101" pitchFamily="49" charset="-122"/>
              </a:rPr>
              <a:t>V</a:t>
            </a:r>
            <a:r>
              <a:rPr lang="en-US" altLang="zh-CN" sz="2400" baseline="-25000" dirty="0">
                <a:ea typeface="黑体" panose="02010609060101010101" pitchFamily="49" charset="-122"/>
              </a:rPr>
              <a:t>N2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zh-CN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终结符并入</a:t>
            </a:r>
            <a:r>
              <a:rPr lang="en-US" altLang="zh-CN" sz="2400" dirty="0">
                <a:ea typeface="黑体" panose="02010609060101010101" pitchFamily="49" charset="-122"/>
              </a:rPr>
              <a:t>V</a:t>
            </a:r>
            <a:r>
              <a:rPr lang="en-US" altLang="zh-CN" sz="2400" baseline="-25000" dirty="0">
                <a:ea typeface="黑体" panose="02010609060101010101" pitchFamily="49" charset="-122"/>
              </a:rPr>
              <a:t>T2</a:t>
            </a:r>
            <a:endParaRPr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542446" y="4242132"/>
            <a:ext cx="7620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</a:rPr>
              <a:t>(2) </a:t>
            </a:r>
            <a:r>
              <a:rPr lang="en-US" altLang="zh-CN" sz="2400" dirty="0">
                <a:solidFill>
                  <a:srgbClr val="ED7D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G=(V</a:t>
            </a:r>
            <a:r>
              <a:rPr lang="en-US" altLang="zh-CN" sz="2400" baseline="-25000" dirty="0">
                <a:solidFill>
                  <a:srgbClr val="ED7D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N2</a:t>
            </a:r>
            <a:r>
              <a:rPr lang="zh-CN" altLang="en-US" sz="2400" dirty="0">
                <a:solidFill>
                  <a:srgbClr val="ED7D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solidFill>
                  <a:srgbClr val="ED7D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en-US" altLang="zh-CN" sz="2400" baseline="-25000" dirty="0">
                <a:solidFill>
                  <a:srgbClr val="ED7D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T2</a:t>
            </a:r>
            <a:r>
              <a:rPr lang="zh-CN" altLang="en-US" sz="2400" dirty="0">
                <a:solidFill>
                  <a:srgbClr val="ED7D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solidFill>
                  <a:srgbClr val="ED7D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2400" baseline="-25000" dirty="0">
                <a:solidFill>
                  <a:srgbClr val="ED7D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rgbClr val="ED7D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solidFill>
                  <a:srgbClr val="ED7D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S)</a:t>
            </a:r>
            <a:endParaRPr lang="zh-CN" altLang="en-US" sz="2400" dirty="0">
              <a:solidFill>
                <a:srgbClr val="ED7D3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" name="Text Box 12"/>
          <p:cNvSpPr txBox="1">
            <a:spLocks noChangeArrowheads="1"/>
          </p:cNvSpPr>
          <p:nvPr/>
        </p:nvSpPr>
        <p:spPr bwMode="auto">
          <a:xfrm>
            <a:off x="466246" y="4819982"/>
            <a:ext cx="6248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【</a:t>
            </a: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】</a:t>
            </a: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化简下述文法：       </a:t>
            </a:r>
            <a:endParaRPr lang="zh-CN" altLang="en-US" sz="2400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0" name="Group 13"/>
          <p:cNvGrpSpPr/>
          <p:nvPr/>
        </p:nvGrpSpPr>
        <p:grpSpPr bwMode="auto">
          <a:xfrm>
            <a:off x="5515089" y="4940632"/>
            <a:ext cx="5562600" cy="1676400"/>
            <a:chOff x="1008" y="3072"/>
            <a:chExt cx="3504" cy="1056"/>
          </a:xfrm>
        </p:grpSpPr>
        <p:sp>
          <p:nvSpPr>
            <p:cNvPr id="21" name="AutoShape 14"/>
            <p:cNvSpPr>
              <a:spLocks noChangeArrowheads="1"/>
            </p:cNvSpPr>
            <p:nvPr/>
          </p:nvSpPr>
          <p:spPr bwMode="auto">
            <a:xfrm>
              <a:off x="1008" y="3072"/>
              <a:ext cx="3504" cy="1056"/>
            </a:xfrm>
            <a:prstGeom prst="roundRect">
              <a:avLst>
                <a:gd name="adj" fmla="val 16667"/>
              </a:avLst>
            </a:prstGeom>
            <a:solidFill>
              <a:srgbClr val="DDFFEE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2" name="Text Box 15"/>
            <p:cNvSpPr txBox="1">
              <a:spLocks noChangeArrowheads="1"/>
            </p:cNvSpPr>
            <p:nvPr/>
          </p:nvSpPr>
          <p:spPr bwMode="auto">
            <a:xfrm>
              <a:off x="1248" y="3072"/>
              <a:ext cx="216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G[S]:     </a:t>
              </a:r>
              <a:r>
                <a:rPr lang="en-US" altLang="zh-CN" sz="2400" dirty="0" err="1">
                  <a:solidFill>
                    <a:schemeClr val="tx2"/>
                  </a:solidFill>
                  <a:latin typeface="Times New Roman" panose="02020603050405020304" pitchFamily="18" charset="0"/>
                </a:rPr>
                <a:t>S</a:t>
              </a:r>
              <a:r>
                <a:rPr kumimoji="1" lang="en-US" altLang="zh-CN" sz="2400" dirty="0" err="1">
                  <a:latin typeface="+mn-ea"/>
                </a:rPr>
                <a:t>→</a:t>
              </a:r>
              <a:r>
                <a:rPr lang="en-US" altLang="zh-CN" sz="2400" dirty="0" err="1">
                  <a:solidFill>
                    <a:schemeClr val="tx2"/>
                  </a:solidFill>
                  <a:latin typeface="Times New Roman" panose="02020603050405020304" pitchFamily="18" charset="0"/>
                </a:rPr>
                <a:t>Be</a:t>
              </a:r>
              <a:r>
                <a:rPr lang="en-US" altLang="zh-CN" sz="24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 | </a:t>
              </a:r>
              <a:r>
                <a:rPr lang="en-US" altLang="zh-CN" sz="2400" dirty="0" err="1">
                  <a:solidFill>
                    <a:schemeClr val="tx2"/>
                  </a:solidFill>
                  <a:latin typeface="Times New Roman" panose="02020603050405020304" pitchFamily="18" charset="0"/>
                </a:rPr>
                <a:t>Ec</a:t>
              </a:r>
              <a:r>
                <a:rPr lang="en-US" altLang="zh-CN" sz="24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              </a:t>
              </a:r>
              <a:endPara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" name="Text Box 16"/>
            <p:cNvSpPr txBox="1">
              <a:spLocks noChangeArrowheads="1"/>
            </p:cNvSpPr>
            <p:nvPr/>
          </p:nvSpPr>
          <p:spPr bwMode="auto">
            <a:xfrm>
              <a:off x="1920" y="3312"/>
              <a:ext cx="192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dirty="0" err="1">
                  <a:solidFill>
                    <a:schemeClr val="tx2"/>
                  </a:solidFill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2400" dirty="0" err="1">
                  <a:latin typeface="+mn-ea"/>
                </a:rPr>
                <a:t>→</a:t>
              </a:r>
              <a:r>
                <a:rPr lang="en-US" altLang="zh-CN" sz="2400" dirty="0" err="1">
                  <a:solidFill>
                    <a:schemeClr val="tx2"/>
                  </a:solidFill>
                  <a:latin typeface="Times New Roman" panose="02020603050405020304" pitchFamily="18" charset="0"/>
                </a:rPr>
                <a:t>Ae</a:t>
              </a:r>
              <a:r>
                <a:rPr lang="en-US" altLang="zh-CN" sz="24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 | e | A              </a:t>
              </a:r>
              <a:endPara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" name="Text Box 17"/>
            <p:cNvSpPr txBox="1">
              <a:spLocks noChangeArrowheads="1"/>
            </p:cNvSpPr>
            <p:nvPr/>
          </p:nvSpPr>
          <p:spPr bwMode="auto">
            <a:xfrm>
              <a:off x="1920" y="3552"/>
              <a:ext cx="177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B</a:t>
              </a:r>
              <a:r>
                <a:rPr kumimoji="1" lang="en-US" altLang="zh-CN" sz="2400" dirty="0">
                  <a:latin typeface="+mn-ea"/>
                </a:rPr>
                <a:t>→</a:t>
              </a:r>
              <a:r>
                <a:rPr lang="en-US" altLang="zh-CN" sz="24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C e | </a:t>
              </a:r>
              <a:r>
                <a:rPr lang="en-US" altLang="zh-CN" sz="2400" dirty="0" err="1">
                  <a:solidFill>
                    <a:schemeClr val="tx2"/>
                  </a:solidFill>
                  <a:latin typeface="Times New Roman" panose="02020603050405020304" pitchFamily="18" charset="0"/>
                </a:rPr>
                <a:t>Af</a:t>
              </a:r>
              <a:endPara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5" name="Text Box 18"/>
            <p:cNvSpPr txBox="1">
              <a:spLocks noChangeArrowheads="1"/>
            </p:cNvSpPr>
            <p:nvPr/>
          </p:nvSpPr>
          <p:spPr bwMode="auto">
            <a:xfrm>
              <a:off x="1920" y="3792"/>
              <a:ext cx="254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C</a:t>
              </a:r>
              <a:r>
                <a:rPr kumimoji="1" lang="en-US" altLang="zh-CN" sz="2400" dirty="0">
                  <a:latin typeface="+mn-ea"/>
                </a:rPr>
                <a:t>→</a:t>
              </a:r>
              <a:r>
                <a:rPr lang="en-US" altLang="zh-CN" sz="24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 Cf ; D</a:t>
              </a:r>
              <a:r>
                <a:rPr kumimoji="1" lang="en-US" altLang="zh-CN" sz="2400" dirty="0">
                  <a:latin typeface="+mn-ea"/>
                </a:rPr>
                <a:t>→</a:t>
              </a:r>
              <a:r>
                <a:rPr lang="en-US" altLang="zh-CN" sz="24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 f ; G</a:t>
              </a:r>
              <a:r>
                <a:rPr kumimoji="1" lang="en-US" altLang="zh-CN" sz="2400" dirty="0">
                  <a:latin typeface="+mn-ea"/>
                </a:rPr>
                <a:t>→</a:t>
              </a:r>
              <a:r>
                <a:rPr lang="en-US" altLang="zh-CN" sz="24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 b</a:t>
              </a:r>
              <a:endPara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26" name="Text Box 19"/>
          <p:cNvSpPr txBox="1">
            <a:spLocks noChangeArrowheads="1"/>
          </p:cNvSpPr>
          <p:nvPr/>
        </p:nvSpPr>
        <p:spPr bwMode="auto">
          <a:xfrm>
            <a:off x="983021" y="3208670"/>
            <a:ext cx="11070434" cy="461665"/>
          </a:xfrm>
          <a:prstGeom prst="rect">
            <a:avLst/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</a:rPr>
              <a:t>②</a:t>
            </a:r>
            <a:r>
              <a:rPr lang="zh-CN" altLang="en-US" sz="2400" dirty="0">
                <a:latin typeface="Times New Roman" panose="02020603050405020304" pitchFamily="18" charset="0"/>
              </a:rPr>
              <a:t>重复步骤</a:t>
            </a:r>
            <a:r>
              <a:rPr lang="en-US" altLang="zh-CN" sz="2400" dirty="0">
                <a:latin typeface="Times New Roman" panose="02020603050405020304" pitchFamily="18" charset="0"/>
              </a:rPr>
              <a:t>① </a:t>
            </a:r>
            <a:r>
              <a:rPr lang="zh-CN" altLang="en-US" sz="2400" dirty="0">
                <a:latin typeface="Times New Roman" panose="02020603050405020304" pitchFamily="18" charset="0"/>
              </a:rPr>
              <a:t>，直到</a:t>
            </a:r>
            <a:r>
              <a:rPr lang="en-US" altLang="zh-CN" sz="2400" dirty="0">
                <a:latin typeface="Times New Roman" panose="02020603050405020304" pitchFamily="18" charset="0"/>
              </a:rPr>
              <a:t>V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N2</a:t>
            </a:r>
            <a:r>
              <a:rPr lang="zh-CN" altLang="en-US" sz="2400" dirty="0">
                <a:latin typeface="Times New Roman" panose="02020603050405020304" pitchFamily="18" charset="0"/>
              </a:rPr>
              <a:t>和</a:t>
            </a:r>
            <a:r>
              <a:rPr lang="en-US" altLang="zh-CN" sz="2400" dirty="0">
                <a:ea typeface="黑体" panose="02010609060101010101" pitchFamily="49" charset="-122"/>
              </a:rPr>
              <a:t>V</a:t>
            </a:r>
            <a:r>
              <a:rPr lang="en-US" altLang="zh-CN" sz="2400" baseline="-25000" dirty="0">
                <a:ea typeface="黑体" panose="02010609060101010101" pitchFamily="49" charset="-122"/>
              </a:rPr>
              <a:t>T2</a:t>
            </a:r>
            <a:r>
              <a:rPr lang="zh-CN" altLang="en-US" sz="2400" dirty="0">
                <a:latin typeface="Times New Roman" panose="02020603050405020304" pitchFamily="18" charset="0"/>
              </a:rPr>
              <a:t>都不再扩大为止。</a:t>
            </a:r>
            <a:endParaRPr lang="en-US" altLang="zh-CN" sz="2400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" name="Text Box 20"/>
          <p:cNvSpPr txBox="1">
            <a:spLocks noChangeArrowheads="1"/>
          </p:cNvSpPr>
          <p:nvPr/>
        </p:nvSpPr>
        <p:spPr bwMode="auto">
          <a:xfrm>
            <a:off x="983020" y="3713495"/>
            <a:ext cx="11070433" cy="523220"/>
          </a:xfrm>
          <a:prstGeom prst="rect">
            <a:avLst/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</a:rPr>
              <a:t>③</a:t>
            </a:r>
            <a:r>
              <a:rPr lang="zh-CN" altLang="en-US" sz="2400" dirty="0">
                <a:latin typeface="Times New Roman" panose="02020603050405020304" pitchFamily="18" charset="0"/>
              </a:rPr>
              <a:t>将</a:t>
            </a:r>
            <a:r>
              <a:rPr lang="en-US" altLang="zh-CN" sz="2400" dirty="0">
                <a:latin typeface="Times New Roman" panose="02020603050405020304" pitchFamily="18" charset="0"/>
              </a:rPr>
              <a:t>P</a:t>
            </a:r>
            <a:r>
              <a:rPr lang="zh-CN" altLang="en-US" sz="2400" dirty="0">
                <a:latin typeface="Times New Roman" panose="02020603050405020304" pitchFamily="18" charset="0"/>
              </a:rPr>
              <a:t>中左右部仅含</a:t>
            </a:r>
            <a:r>
              <a:rPr lang="zh-CN" altLang="zh-CN" sz="2800" dirty="0">
                <a:latin typeface="Arial" panose="020B0604020202020204" pitchFamily="34" charset="0"/>
                <a:ea typeface="MathJax_Math-italic"/>
              </a:rPr>
              <a:t>V</a:t>
            </a:r>
            <a:r>
              <a:rPr lang="zh-CN" altLang="zh-CN" sz="1400" dirty="0">
                <a:latin typeface="Arial" panose="020B0604020202020204" pitchFamily="34" charset="0"/>
                <a:ea typeface="MathJax_Math-italic"/>
              </a:rPr>
              <a:t>N</a:t>
            </a:r>
            <a:r>
              <a:rPr lang="en-US" altLang="zh-CN" sz="1400" dirty="0">
                <a:latin typeface="Arial" panose="020B0604020202020204" pitchFamily="34" charset="0"/>
                <a:ea typeface="MathJax_Math-italic"/>
              </a:rPr>
              <a:t>2</a:t>
            </a:r>
            <a:r>
              <a:rPr lang="zh-CN" altLang="zh-CN" sz="2400" dirty="0">
                <a:latin typeface="Arial" panose="020B0604020202020204" pitchFamily="34" charset="0"/>
                <a:ea typeface="-apple-system"/>
              </a:rPr>
              <a:t>∪</a:t>
            </a:r>
            <a:r>
              <a:rPr lang="zh-CN" altLang="zh-CN" sz="2800" dirty="0">
                <a:latin typeface="Arial" panose="020B0604020202020204" pitchFamily="34" charset="0"/>
                <a:ea typeface="MathJax_Math-italic"/>
              </a:rPr>
              <a:t>V</a:t>
            </a:r>
            <a:r>
              <a:rPr lang="zh-CN" altLang="zh-CN" sz="1400" dirty="0">
                <a:latin typeface="Arial" panose="020B0604020202020204" pitchFamily="34" charset="0"/>
                <a:ea typeface="MathJax_Math-italic"/>
              </a:rPr>
              <a:t>T</a:t>
            </a:r>
            <a:r>
              <a:rPr lang="en-US" altLang="zh-CN" sz="1400" dirty="0">
                <a:latin typeface="Arial" panose="020B0604020202020204" pitchFamily="34" charset="0"/>
                <a:ea typeface="MathJax_Math-italic"/>
              </a:rPr>
              <a:t>2</a:t>
            </a:r>
            <a:r>
              <a:rPr lang="zh-CN" altLang="zh-CN" sz="2400" dirty="0">
                <a:latin typeface="Arial" panose="020B0604020202020204" pitchFamily="34" charset="0"/>
                <a:ea typeface="-apple-system"/>
              </a:rPr>
              <a:t>中的符号的所有产生式置于</a:t>
            </a:r>
            <a:r>
              <a:rPr lang="zh-CN" altLang="zh-CN" sz="2800" dirty="0">
                <a:latin typeface="Arial" panose="020B0604020202020204" pitchFamily="34" charset="0"/>
                <a:ea typeface="MathJax_Math-italic"/>
              </a:rPr>
              <a:t>P</a:t>
            </a:r>
            <a:r>
              <a:rPr lang="en-US" altLang="zh-CN" sz="2800" baseline="-25000" dirty="0">
                <a:latin typeface="Arial" panose="020B0604020202020204" pitchFamily="34" charset="0"/>
                <a:ea typeface="MathJax_Math-italic"/>
              </a:rPr>
              <a:t>2</a:t>
            </a:r>
            <a:r>
              <a:rPr lang="zh-CN" altLang="zh-CN" sz="2400" dirty="0">
                <a:latin typeface="Arial" panose="020B0604020202020204" pitchFamily="34" charset="0"/>
                <a:ea typeface="-apple-system"/>
              </a:rPr>
              <a:t>中</a:t>
            </a:r>
            <a:r>
              <a:rPr lang="zh-CN" altLang="zh-CN" sz="2000" dirty="0">
                <a:latin typeface="Arial" panose="020B0604020202020204" pitchFamily="34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</a:rPr>
              <a:t>。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cxnSp>
        <p:nvCxnSpPr>
          <p:cNvPr id="28" name="连接符: 曲线 27"/>
          <p:cNvCxnSpPr>
            <a:stCxn id="3" idx="1"/>
            <a:endCxn id="18" idx="1"/>
          </p:cNvCxnSpPr>
          <p:nvPr/>
        </p:nvCxnSpPr>
        <p:spPr>
          <a:xfrm rot="10800000" flipH="1" flipV="1">
            <a:off x="487822" y="1251585"/>
            <a:ext cx="54624" cy="3221380"/>
          </a:xfrm>
          <a:prstGeom prst="curvedConnector3">
            <a:avLst>
              <a:gd name="adj1" fmla="val -418497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  <p:bldP spid="12" grpId="0" autoUpdateAnimBg="0"/>
      <p:bldP spid="13" grpId="0" animBg="1" autoUpdateAnimBg="0"/>
      <p:bldP spid="19" grpId="0" autoUpdateAnimBg="0"/>
      <p:bldP spid="26" grpId="0" animBg="1" autoUpdateAnimBg="0"/>
      <p:bldP spid="27" grpId="0" animBg="1" autoUpdateAnimBg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2.7 </a:t>
            </a:r>
            <a:r>
              <a:rPr lang="zh-CN" altLang="en-US" dirty="0"/>
              <a:t>补充说明</a:t>
            </a:r>
            <a:r>
              <a:rPr lang="en-US" altLang="zh-CN" dirty="0"/>
              <a:t>-</a:t>
            </a:r>
            <a:r>
              <a:rPr lang="zh-CN" altLang="en-US" dirty="0"/>
              <a:t>文法中的多余规则和</a:t>
            </a:r>
            <a:r>
              <a:rPr lang="en-US" altLang="zh-CN" dirty="0"/>
              <a:t>epsilon (ε) </a:t>
            </a:r>
            <a:r>
              <a:rPr lang="zh-CN" altLang="en-US" dirty="0"/>
              <a:t>规则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87823" y="942764"/>
            <a:ext cx="10243438" cy="5637024"/>
          </a:xfrm>
        </p:spPr>
        <p:txBody>
          <a:bodyPr/>
          <a:lstStyle/>
          <a:p>
            <a:r>
              <a:rPr lang="zh-CN" altLang="en-US" dirty="0"/>
              <a:t>化简示例</a:t>
            </a:r>
            <a:endParaRPr lang="zh-CN" altLang="en-US" dirty="0"/>
          </a:p>
        </p:txBody>
      </p:sp>
      <p:sp>
        <p:nvSpPr>
          <p:cNvPr id="62" name="AutoShape 2"/>
          <p:cNvSpPr>
            <a:spLocks noChangeArrowheads="1"/>
          </p:cNvSpPr>
          <p:nvPr/>
        </p:nvSpPr>
        <p:spPr bwMode="auto">
          <a:xfrm>
            <a:off x="7455548" y="5459394"/>
            <a:ext cx="2255837" cy="1219200"/>
          </a:xfrm>
          <a:prstGeom prst="roundRect">
            <a:avLst>
              <a:gd name="adj" fmla="val 16667"/>
            </a:avLst>
          </a:prstGeom>
          <a:solidFill>
            <a:srgbClr val="FFCCFF"/>
          </a:solidFill>
          <a:ln w="12700" cap="sq">
            <a:solidFill>
              <a:sysClr val="windowText" lastClr="00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defTabSz="914400"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</a:rPr>
              <a:t>S </a:t>
            </a:r>
            <a:r>
              <a:rPr kumimoji="1" lang="en-US" altLang="zh-CN" sz="2400" dirty="0">
                <a:latin typeface="+mn-ea"/>
              </a:rPr>
              <a:t>→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</a:rPr>
              <a:t> Be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charset="-122"/>
            </a:endParaRPr>
          </a:p>
          <a:p>
            <a:pPr lvl="0" defTabSz="914400"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</a:rPr>
              <a:t>A </a:t>
            </a:r>
            <a:r>
              <a:rPr kumimoji="1" lang="en-US" altLang="zh-CN" sz="2400" dirty="0">
                <a:latin typeface="+mn-ea"/>
              </a:rPr>
              <a:t>→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</a:rPr>
              <a:t> Ae | e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charset="-122"/>
            </a:endParaRPr>
          </a:p>
          <a:p>
            <a:pPr lvl="0" defTabSz="914400"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</a:rPr>
              <a:t>B </a:t>
            </a:r>
            <a:r>
              <a:rPr kumimoji="1" lang="en-US" altLang="zh-CN" sz="2400" dirty="0">
                <a:latin typeface="+mn-ea"/>
              </a:rPr>
              <a:t>→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</a:rPr>
              <a:t> 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</a:rPr>
              <a:t>Af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charset="-122"/>
            </a:endParaRPr>
          </a:p>
        </p:txBody>
      </p:sp>
      <p:sp>
        <p:nvSpPr>
          <p:cNvPr id="63" name="AutoShape 3"/>
          <p:cNvSpPr>
            <a:spLocks noChangeArrowheads="1"/>
          </p:cNvSpPr>
          <p:nvPr/>
        </p:nvSpPr>
        <p:spPr bwMode="auto">
          <a:xfrm>
            <a:off x="1624454" y="3598198"/>
            <a:ext cx="5394325" cy="914400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 w="12700" cap="sq">
            <a:solidFill>
              <a:sysClr val="windowText" lastClr="00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64" name="Group 6"/>
          <p:cNvGrpSpPr/>
          <p:nvPr/>
        </p:nvGrpSpPr>
        <p:grpSpPr bwMode="auto">
          <a:xfrm>
            <a:off x="5684360" y="873027"/>
            <a:ext cx="4919663" cy="1676400"/>
            <a:chOff x="1008" y="3072"/>
            <a:chExt cx="3099" cy="1056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65" name="AutoShape 7"/>
            <p:cNvSpPr>
              <a:spLocks noChangeArrowheads="1"/>
            </p:cNvSpPr>
            <p:nvPr/>
          </p:nvSpPr>
          <p:spPr bwMode="auto">
            <a:xfrm>
              <a:off x="1008" y="3072"/>
              <a:ext cx="3099" cy="1056"/>
            </a:xfrm>
            <a:prstGeom prst="roundRect">
              <a:avLst>
                <a:gd name="adj" fmla="val 16667"/>
              </a:avLst>
            </a:prstGeom>
            <a:grpFill/>
            <a:ln w="12700" cap="sq">
              <a:noFill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6" name="Text Box 8"/>
            <p:cNvSpPr txBox="1">
              <a:spLocks noChangeArrowheads="1"/>
            </p:cNvSpPr>
            <p:nvPr/>
          </p:nvSpPr>
          <p:spPr bwMode="auto">
            <a:xfrm>
              <a:off x="1248" y="3072"/>
              <a:ext cx="2160" cy="23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黑体" panose="02010609060101010101" pitchFamily="49" charset="-122"/>
                  <a:ea typeface="等线" panose="02010600030101010101" charset="-122"/>
                </a:rPr>
                <a:t>G(S):  S </a:t>
              </a:r>
              <a:r>
                <a:rPr kumimoji="1" lang="en-US" altLang="zh-CN" sz="1800" dirty="0">
                  <a:latin typeface="+mn-ea"/>
                </a:rPr>
                <a:t>→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黑体" panose="02010609060101010101" pitchFamily="49" charset="-122"/>
                  <a:ea typeface="等线" panose="02010600030101010101" charset="-122"/>
                </a:rPr>
                <a:t> Be | </a:t>
              </a:r>
              <a:r>
                <a:rPr kumimoji="0" lang="en-US" altLang="zh-CN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黑体" panose="02010609060101010101" pitchFamily="49" charset="-122"/>
                  <a:ea typeface="等线" panose="02010600030101010101" charset="-122"/>
                </a:rPr>
                <a:t>Ec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黑体" panose="02010609060101010101" pitchFamily="49" charset="-122"/>
                  <a:ea typeface="等线" panose="02010600030101010101" charset="-122"/>
                </a:rPr>
                <a:t>              </a:t>
              </a:r>
              <a:endPara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</a:endParaRPr>
            </a:p>
          </p:txBody>
        </p:sp>
        <p:sp>
          <p:nvSpPr>
            <p:cNvPr id="67" name="Text Box 9"/>
            <p:cNvSpPr txBox="1">
              <a:spLocks noChangeArrowheads="1"/>
            </p:cNvSpPr>
            <p:nvPr/>
          </p:nvSpPr>
          <p:spPr bwMode="auto">
            <a:xfrm>
              <a:off x="1740" y="3312"/>
              <a:ext cx="1920" cy="23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黑体" panose="02010609060101010101" pitchFamily="49" charset="-122"/>
                  <a:ea typeface="等线" panose="02010600030101010101" charset="-122"/>
                </a:rPr>
                <a:t>A </a:t>
              </a:r>
              <a:r>
                <a:rPr kumimoji="1" lang="en-US" altLang="zh-CN" sz="1800" dirty="0">
                  <a:latin typeface="+mn-ea"/>
                </a:rPr>
                <a:t>→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黑体" panose="02010609060101010101" pitchFamily="49" charset="-122"/>
                  <a:ea typeface="等线" panose="02010600030101010101" charset="-122"/>
                </a:rPr>
                <a:t> Ae | e | A              </a:t>
              </a:r>
              <a:endPara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</a:endParaRPr>
            </a:p>
          </p:txBody>
        </p:sp>
        <p:sp>
          <p:nvSpPr>
            <p:cNvPr id="68" name="Text Box 10"/>
            <p:cNvSpPr txBox="1">
              <a:spLocks noChangeArrowheads="1"/>
            </p:cNvSpPr>
            <p:nvPr/>
          </p:nvSpPr>
          <p:spPr bwMode="auto">
            <a:xfrm>
              <a:off x="1750" y="3552"/>
              <a:ext cx="1776" cy="23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黑体" panose="02010609060101010101" pitchFamily="49" charset="-122"/>
                  <a:ea typeface="等线" panose="02010600030101010101" charset="-122"/>
                </a:rPr>
                <a:t>B </a:t>
              </a:r>
              <a:r>
                <a:rPr kumimoji="1" lang="en-US" altLang="zh-CN" sz="1800" dirty="0">
                  <a:latin typeface="+mn-ea"/>
                </a:rPr>
                <a:t>→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黑体" panose="02010609060101010101" pitchFamily="49" charset="-122"/>
                  <a:ea typeface="等线" panose="02010600030101010101" charset="-122"/>
                </a:rPr>
                <a:t> C e | </a:t>
              </a:r>
              <a:r>
                <a:rPr kumimoji="0" lang="en-US" altLang="zh-CN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黑体" panose="02010609060101010101" pitchFamily="49" charset="-122"/>
                  <a:ea typeface="等线" panose="02010600030101010101" charset="-122"/>
                </a:rPr>
                <a:t>Af</a:t>
              </a:r>
              <a:endPara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</a:endParaRPr>
            </a:p>
          </p:txBody>
        </p:sp>
        <p:sp>
          <p:nvSpPr>
            <p:cNvPr id="69" name="Text Box 11"/>
            <p:cNvSpPr txBox="1">
              <a:spLocks noChangeArrowheads="1"/>
            </p:cNvSpPr>
            <p:nvPr/>
          </p:nvSpPr>
          <p:spPr bwMode="auto">
            <a:xfrm>
              <a:off x="1770" y="3792"/>
              <a:ext cx="2053" cy="23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黑体" panose="02010609060101010101" pitchFamily="49" charset="-122"/>
                  <a:ea typeface="等线" panose="02010600030101010101" charset="-122"/>
                </a:rPr>
                <a:t>C </a:t>
              </a:r>
              <a:r>
                <a:rPr kumimoji="1" lang="en-US" altLang="zh-CN" sz="1800" dirty="0">
                  <a:latin typeface="+mn-ea"/>
                </a:rPr>
                <a:t>→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黑体" panose="02010609060101010101" pitchFamily="49" charset="-122"/>
                  <a:ea typeface="等线" panose="02010600030101010101" charset="-122"/>
                </a:rPr>
                <a:t> Cf ; D </a:t>
              </a:r>
              <a:r>
                <a:rPr kumimoji="1" lang="en-US" altLang="zh-CN" sz="1800" dirty="0">
                  <a:latin typeface="+mn-ea"/>
                </a:rPr>
                <a:t>→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黑体" panose="02010609060101010101" pitchFamily="49" charset="-122"/>
                  <a:ea typeface="等线" panose="02010600030101010101" charset="-122"/>
                </a:rPr>
                <a:t> f ; G </a:t>
              </a:r>
              <a:r>
                <a:rPr kumimoji="1" lang="en-US" altLang="zh-CN" sz="1800" dirty="0">
                  <a:latin typeface="+mn-ea"/>
                </a:rPr>
                <a:t>→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黑体" panose="02010609060101010101" pitchFamily="49" charset="-122"/>
                  <a:ea typeface="等线" panose="02010600030101010101" charset="-122"/>
                </a:rPr>
                <a:t> b</a:t>
              </a:r>
              <a:endPara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</a:endParaRPr>
            </a:p>
          </p:txBody>
        </p:sp>
      </p:grpSp>
      <p:sp>
        <p:nvSpPr>
          <p:cNvPr id="70" name="Text Box 12"/>
          <p:cNvSpPr txBox="1">
            <a:spLocks noChangeArrowheads="1"/>
          </p:cNvSpPr>
          <p:nvPr/>
        </p:nvSpPr>
        <p:spPr bwMode="auto">
          <a:xfrm>
            <a:off x="862453" y="1997998"/>
            <a:ext cx="6705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</a:pPr>
            <a:endParaRPr lang="en-US" altLang="en-US" sz="2400">
              <a:solidFill>
                <a:srgbClr val="44546A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" name="Text Box 13"/>
          <p:cNvSpPr txBox="1">
            <a:spLocks noChangeArrowheads="1"/>
          </p:cNvSpPr>
          <p:nvPr/>
        </p:nvSpPr>
        <p:spPr bwMode="auto">
          <a:xfrm>
            <a:off x="534766" y="1551779"/>
            <a:ext cx="3352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ea typeface="等线" panose="02010600030101010101" charset="-122"/>
              </a:rPr>
              <a:t>⒈ </a:t>
            </a:r>
            <a:r>
              <a:rPr lang="zh-CN" altLang="en-US" sz="2400" dirty="0">
                <a:solidFill>
                  <a:srgbClr val="44546A"/>
                </a:solidFill>
                <a:latin typeface="Times New Roman" panose="02020603050405020304" pitchFamily="18" charset="0"/>
                <a:ea typeface="等线" panose="02010600030101010101" charset="-122"/>
              </a:rPr>
              <a:t>删除  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ea typeface="等线" panose="02010600030101010101" charset="-122"/>
              </a:rPr>
              <a:t>A </a:t>
            </a:r>
            <a:r>
              <a:rPr kumimoji="1" lang="en-US" altLang="zh-CN" sz="2400" dirty="0">
                <a:latin typeface="+mn-ea"/>
              </a:rPr>
              <a:t>→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ea typeface="等线" panose="02010600030101010101" charset="-122"/>
              </a:rPr>
              <a:t> A ;</a:t>
            </a:r>
            <a:endParaRPr lang="en-US" altLang="zh-CN" sz="2400" dirty="0">
              <a:solidFill>
                <a:srgbClr val="44546A"/>
              </a:solidFill>
              <a:latin typeface="Times New Roman" panose="02020603050405020304" pitchFamily="18" charset="0"/>
              <a:ea typeface="等线" panose="02010600030101010101" charset="-122"/>
            </a:endParaRPr>
          </a:p>
        </p:txBody>
      </p:sp>
      <p:sp>
        <p:nvSpPr>
          <p:cNvPr id="72" name="Text Box 14"/>
          <p:cNvSpPr txBox="1">
            <a:spLocks noChangeArrowheads="1"/>
          </p:cNvSpPr>
          <p:nvPr/>
        </p:nvSpPr>
        <p:spPr bwMode="auto">
          <a:xfrm>
            <a:off x="534766" y="2338665"/>
            <a:ext cx="3352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ea typeface="等线" panose="02010600030101010101" charset="-122"/>
              </a:rPr>
              <a:t>2. 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等线" panose="02010600030101010101" charset="-122"/>
              </a:rPr>
              <a:t>删除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charset="-122"/>
              </a:rPr>
              <a:t>不终结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等线" panose="02010600030101010101" charset="-122"/>
              </a:rPr>
              <a:t>产生式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等线" panose="02010600030101010101" charset="-122"/>
              </a:rPr>
              <a:t>:</a:t>
            </a:r>
            <a:endParaRPr lang="en-US" altLang="zh-CN" sz="2400" dirty="0">
              <a:solidFill>
                <a:srgbClr val="0000CC"/>
              </a:solidFill>
              <a:latin typeface="Times New Roman" panose="02020603050405020304" pitchFamily="18" charset="0"/>
              <a:ea typeface="等线" panose="02010600030101010101" charset="-122"/>
            </a:endParaRPr>
          </a:p>
        </p:txBody>
      </p:sp>
      <p:sp>
        <p:nvSpPr>
          <p:cNvPr id="73" name="Text Box 15"/>
          <p:cNvSpPr txBox="1">
            <a:spLocks noChangeArrowheads="1"/>
          </p:cNvSpPr>
          <p:nvPr/>
        </p:nvSpPr>
        <p:spPr bwMode="auto">
          <a:xfrm>
            <a:off x="476690" y="2970811"/>
            <a:ext cx="7543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ea typeface="等线" panose="02010600030101010101" charset="-122"/>
              </a:rPr>
              <a:t>∵ 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charset="-122"/>
              </a:rPr>
              <a:t>V</a:t>
            </a:r>
            <a:r>
              <a:rPr lang="en-US" altLang="zh-CN" sz="2400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charset="-122"/>
              </a:rPr>
              <a:t>N1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charset="-122"/>
              </a:rPr>
              <a:t>={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等线" panose="02010600030101010101" charset="-122"/>
              </a:rPr>
              <a:t>A,D,G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charset="-122"/>
              </a:rPr>
              <a:t>,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等线" panose="02010600030101010101" charset="-122"/>
              </a:rPr>
              <a:t>B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charset="-122"/>
              </a:rPr>
              <a:t>,S }; ∴ 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charset="-122"/>
              </a:rPr>
              <a:t>应删除 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charset="-122"/>
              </a:rPr>
              <a:t>C,E(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charset="-122"/>
              </a:rPr>
              <a:t>连同其产生式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charset="-122"/>
              </a:rPr>
              <a:t>)</a:t>
            </a:r>
            <a:endParaRPr lang="en-US" altLang="zh-CN" sz="24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charset="-122"/>
            </a:endParaRPr>
          </a:p>
        </p:txBody>
      </p:sp>
      <p:sp>
        <p:nvSpPr>
          <p:cNvPr id="74" name="Text Box 16"/>
          <p:cNvSpPr txBox="1">
            <a:spLocks noChangeArrowheads="1"/>
          </p:cNvSpPr>
          <p:nvPr/>
        </p:nvSpPr>
        <p:spPr bwMode="auto">
          <a:xfrm>
            <a:off x="1014853" y="3598198"/>
            <a:ext cx="7162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lang="zh-CN" altLang="en-US" sz="2400" dirty="0">
                <a:solidFill>
                  <a:srgbClr val="44546A"/>
                </a:solidFill>
                <a:latin typeface="Times New Roman" panose="02020603050405020304" pitchFamily="18" charset="0"/>
                <a:ea typeface="等线" panose="02010600030101010101" charset="-122"/>
              </a:rPr>
              <a:t>得： 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ea typeface="等线" panose="02010600030101010101" charset="-122"/>
              </a:rPr>
              <a:t>G[S]:  S </a:t>
            </a:r>
            <a:r>
              <a:rPr kumimoji="1" lang="en-US" altLang="zh-CN" sz="2400" dirty="0">
                <a:latin typeface="+mn-ea"/>
              </a:rPr>
              <a:t>→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ea typeface="等线" panose="02010600030101010101" charset="-122"/>
              </a:rPr>
              <a:t> Be ; A </a:t>
            </a:r>
            <a:r>
              <a:rPr kumimoji="1" lang="en-US" altLang="zh-CN" sz="2400" dirty="0">
                <a:latin typeface="+mn-ea"/>
              </a:rPr>
              <a:t>→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ea typeface="等线" panose="02010600030101010101" charset="-122"/>
              </a:rPr>
              <a:t> Ae | e ; B </a:t>
            </a:r>
            <a:r>
              <a:rPr kumimoji="1" lang="en-US" altLang="zh-CN" sz="2400" dirty="0">
                <a:latin typeface="+mn-ea"/>
              </a:rPr>
              <a:t>→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ea typeface="等线" panose="02010600030101010101" charset="-122"/>
              </a:rPr>
              <a:t> </a:t>
            </a:r>
            <a:r>
              <a:rPr lang="en-US" altLang="zh-CN" sz="2400" dirty="0" err="1">
                <a:solidFill>
                  <a:srgbClr val="44546A"/>
                </a:solidFill>
                <a:latin typeface="Times New Roman" panose="02020603050405020304" pitchFamily="18" charset="0"/>
                <a:ea typeface="等线" panose="02010600030101010101" charset="-122"/>
              </a:rPr>
              <a:t>Af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ea typeface="等线" panose="02010600030101010101" charset="-122"/>
              </a:rPr>
              <a:t> ;</a:t>
            </a:r>
            <a:endParaRPr lang="en-US" altLang="zh-CN" sz="2400" dirty="0">
              <a:solidFill>
                <a:srgbClr val="44546A"/>
              </a:solidFill>
              <a:latin typeface="Times New Roman" panose="02020603050405020304" pitchFamily="18" charset="0"/>
              <a:ea typeface="等线" panose="02010600030101010101" charset="-122"/>
            </a:endParaRPr>
          </a:p>
        </p:txBody>
      </p:sp>
      <p:sp>
        <p:nvSpPr>
          <p:cNvPr id="78" name="Text Box 20"/>
          <p:cNvSpPr txBox="1">
            <a:spLocks noChangeArrowheads="1"/>
          </p:cNvSpPr>
          <p:nvPr/>
        </p:nvSpPr>
        <p:spPr bwMode="auto">
          <a:xfrm>
            <a:off x="2612318" y="4055398"/>
            <a:ext cx="44640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ea typeface="等线" panose="02010600030101010101" charset="-122"/>
              </a:rPr>
              <a:t>D </a:t>
            </a:r>
            <a:r>
              <a:rPr kumimoji="1" lang="en-US" altLang="zh-CN" sz="2400" dirty="0">
                <a:latin typeface="+mn-ea"/>
              </a:rPr>
              <a:t>→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ea typeface="等线" panose="02010600030101010101" charset="-122"/>
              </a:rPr>
              <a:t> f ; G </a:t>
            </a:r>
            <a:r>
              <a:rPr kumimoji="1" lang="en-US" altLang="zh-CN" sz="2400" dirty="0">
                <a:latin typeface="+mn-ea"/>
              </a:rPr>
              <a:t>→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ea typeface="等线" panose="02010600030101010101" charset="-122"/>
              </a:rPr>
              <a:t> b ;</a:t>
            </a:r>
            <a:endParaRPr lang="en-US" altLang="zh-CN" sz="2400" dirty="0">
              <a:solidFill>
                <a:srgbClr val="44546A"/>
              </a:solidFill>
              <a:latin typeface="Times New Roman" panose="02020603050405020304" pitchFamily="18" charset="0"/>
              <a:ea typeface="等线" panose="02010600030101010101" charset="-122"/>
            </a:endParaRPr>
          </a:p>
        </p:txBody>
      </p:sp>
      <p:sp>
        <p:nvSpPr>
          <p:cNvPr id="79" name="Text Box 21"/>
          <p:cNvSpPr txBox="1">
            <a:spLocks noChangeArrowheads="1"/>
          </p:cNvSpPr>
          <p:nvPr/>
        </p:nvSpPr>
        <p:spPr bwMode="auto">
          <a:xfrm>
            <a:off x="534766" y="4628135"/>
            <a:ext cx="3352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ea typeface="等线" panose="02010600030101010101" charset="-122"/>
              </a:rPr>
              <a:t>3. 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等线" panose="02010600030101010101" charset="-122"/>
              </a:rPr>
              <a:t>删除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charset="-122"/>
              </a:rPr>
              <a:t>不可用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等线" panose="02010600030101010101" charset="-122"/>
              </a:rPr>
              <a:t>产生式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等线" panose="02010600030101010101" charset="-122"/>
              </a:rPr>
              <a:t>:</a:t>
            </a:r>
            <a:endParaRPr lang="en-US" altLang="zh-CN" sz="2400" dirty="0">
              <a:solidFill>
                <a:srgbClr val="44546A"/>
              </a:solidFill>
              <a:latin typeface="Times New Roman" panose="02020603050405020304" pitchFamily="18" charset="0"/>
              <a:ea typeface="等线" panose="02010600030101010101" charset="-122"/>
            </a:endParaRPr>
          </a:p>
        </p:txBody>
      </p:sp>
      <p:sp>
        <p:nvSpPr>
          <p:cNvPr id="80" name="Text Box 22"/>
          <p:cNvSpPr txBox="1">
            <a:spLocks noChangeArrowheads="1"/>
          </p:cNvSpPr>
          <p:nvPr/>
        </p:nvSpPr>
        <p:spPr bwMode="auto">
          <a:xfrm>
            <a:off x="514790" y="5246592"/>
            <a:ext cx="7315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ea typeface="等线" panose="02010600030101010101" charset="-122"/>
              </a:rPr>
              <a:t>∵ 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charset="-122"/>
              </a:rPr>
              <a:t>V</a:t>
            </a:r>
            <a:r>
              <a:rPr lang="en-US" altLang="zh-CN" sz="2400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charset="-122"/>
              </a:rPr>
              <a:t>N2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charset="-122"/>
              </a:rPr>
              <a:t>={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等线" panose="02010600030101010101" charset="-122"/>
              </a:rPr>
              <a:t>S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charset="-122"/>
              </a:rPr>
              <a:t>,B,A }; ∴ 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charset="-122"/>
              </a:rPr>
              <a:t>应删除 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charset="-122"/>
              </a:rPr>
              <a:t>D,G(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charset="-122"/>
              </a:rPr>
              <a:t>连同其产生式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charset="-122"/>
              </a:rPr>
              <a:t>)</a:t>
            </a:r>
            <a:endParaRPr lang="en-US" altLang="zh-CN" sz="24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charset="-122"/>
            </a:endParaRPr>
          </a:p>
        </p:txBody>
      </p:sp>
      <p:sp>
        <p:nvSpPr>
          <p:cNvPr id="83" name="Text Box 25"/>
          <p:cNvSpPr txBox="1">
            <a:spLocks noChangeArrowheads="1"/>
          </p:cNvSpPr>
          <p:nvPr/>
        </p:nvSpPr>
        <p:spPr bwMode="auto">
          <a:xfrm>
            <a:off x="476690" y="5968881"/>
            <a:ext cx="3276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ea typeface="等线" panose="02010600030101010101" charset="-122"/>
              </a:rPr>
              <a:t>※ </a:t>
            </a:r>
            <a:r>
              <a:rPr lang="zh-CN" altLang="en-US" sz="2400" dirty="0">
                <a:solidFill>
                  <a:srgbClr val="44546A"/>
                </a:solidFill>
                <a:latin typeface="Times New Roman" panose="02020603050405020304" pitchFamily="18" charset="0"/>
                <a:ea typeface="等线" panose="02010600030101010101" charset="-122"/>
              </a:rPr>
              <a:t>整理后得：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ea typeface="等线" panose="02010600030101010101" charset="-122"/>
              </a:rPr>
              <a:t>G[S]:</a:t>
            </a:r>
            <a:endParaRPr lang="en-US" altLang="zh-CN" sz="2400" dirty="0">
              <a:solidFill>
                <a:srgbClr val="44546A"/>
              </a:solidFill>
              <a:latin typeface="Times New Roman" panose="02020603050405020304" pitchFamily="18" charset="0"/>
              <a:ea typeface="等线" panose="02010600030101010101" charset="-122"/>
            </a:endParaRPr>
          </a:p>
        </p:txBody>
      </p:sp>
      <p:sp>
        <p:nvSpPr>
          <p:cNvPr id="85" name="AutoShape 31"/>
          <p:cNvSpPr/>
          <p:nvPr/>
        </p:nvSpPr>
        <p:spPr bwMode="auto">
          <a:xfrm rot="16268844">
            <a:off x="6284560" y="1784480"/>
            <a:ext cx="379412" cy="2365375"/>
          </a:xfrm>
          <a:prstGeom prst="rightBrace">
            <a:avLst>
              <a:gd name="adj1" fmla="val 51953"/>
              <a:gd name="adj2" fmla="val 50000"/>
            </a:avLst>
          </a:prstGeom>
          <a:noFill/>
          <a:ln w="28575" cap="sq">
            <a:solidFill>
              <a:srgbClr val="CC33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/>
            <a:endParaRPr lang="en-US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6" name="AutoShape 32"/>
          <p:cNvSpPr>
            <a:spLocks noChangeArrowheads="1"/>
          </p:cNvSpPr>
          <p:nvPr/>
        </p:nvSpPr>
        <p:spPr bwMode="auto">
          <a:xfrm>
            <a:off x="6434578" y="2588094"/>
            <a:ext cx="126643" cy="141742"/>
          </a:xfrm>
          <a:prstGeom prst="upArrow">
            <a:avLst>
              <a:gd name="adj1" fmla="val 50000"/>
              <a:gd name="adj2" fmla="val 95052"/>
            </a:avLst>
          </a:prstGeom>
          <a:noFill/>
          <a:ln w="28575" cap="sq">
            <a:solidFill>
              <a:srgbClr val="CC33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defTabSz="914400"/>
            <a:endParaRPr lang="en-US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7" name="AutoShape 33"/>
          <p:cNvSpPr/>
          <p:nvPr/>
        </p:nvSpPr>
        <p:spPr bwMode="auto">
          <a:xfrm rot="16204338">
            <a:off x="5782910" y="3740280"/>
            <a:ext cx="227013" cy="2362200"/>
          </a:xfrm>
          <a:prstGeom prst="rightBrace">
            <a:avLst>
              <a:gd name="adj1" fmla="val 86713"/>
              <a:gd name="adj2" fmla="val 50000"/>
            </a:avLst>
          </a:prstGeom>
          <a:noFill/>
          <a:ln w="28575" cap="sq">
            <a:solidFill>
              <a:srgbClr val="CC33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/>
            <a:endParaRPr lang="en-US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8" name="AutoShape 34"/>
          <p:cNvSpPr>
            <a:spLocks noChangeArrowheads="1"/>
          </p:cNvSpPr>
          <p:nvPr/>
        </p:nvSpPr>
        <p:spPr bwMode="auto">
          <a:xfrm>
            <a:off x="5794816" y="4533403"/>
            <a:ext cx="228600" cy="228600"/>
          </a:xfrm>
          <a:prstGeom prst="upArrow">
            <a:avLst>
              <a:gd name="adj1" fmla="val 50000"/>
              <a:gd name="adj2" fmla="val 25000"/>
            </a:avLst>
          </a:prstGeom>
          <a:noFill/>
          <a:ln w="28575" cap="sq">
            <a:solidFill>
              <a:srgbClr val="CC33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defTabSz="914400"/>
            <a:endParaRPr lang="en-US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1" name="AutoShape 32"/>
          <p:cNvSpPr>
            <a:spLocks noChangeArrowheads="1"/>
          </p:cNvSpPr>
          <p:nvPr/>
        </p:nvSpPr>
        <p:spPr bwMode="auto">
          <a:xfrm rot="5400000">
            <a:off x="3987724" y="650856"/>
            <a:ext cx="173043" cy="2216445"/>
          </a:xfrm>
          <a:prstGeom prst="upArrow">
            <a:avLst>
              <a:gd name="adj1" fmla="val 50000"/>
              <a:gd name="adj2" fmla="val 95052"/>
            </a:avLst>
          </a:prstGeom>
          <a:noFill/>
          <a:ln w="28575" cap="sq">
            <a:solidFill>
              <a:srgbClr val="CC33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defTabSz="914400"/>
            <a:endParaRPr lang="en-US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8375452" y="1222775"/>
            <a:ext cx="458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×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7013714" y="1495752"/>
            <a:ext cx="5856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×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7924786" y="728006"/>
            <a:ext cx="5856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×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7042666" y="1904176"/>
            <a:ext cx="5856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×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3793580" y="3993843"/>
            <a:ext cx="5856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×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2805736" y="3973351"/>
            <a:ext cx="5856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×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utoUpdateAnimBg="0"/>
      <p:bldP spid="71" grpId="0" autoUpdateAnimBg="0"/>
      <p:bldP spid="72" grpId="0" autoUpdateAnimBg="0"/>
      <p:bldP spid="73" grpId="0" autoUpdateAnimBg="0"/>
      <p:bldP spid="74" grpId="0" autoUpdateAnimBg="0"/>
      <p:bldP spid="78" grpId="0" autoUpdateAnimBg="0"/>
      <p:bldP spid="79" grpId="0" autoUpdateAnimBg="0"/>
      <p:bldP spid="80" grpId="0" autoUpdateAnimBg="0"/>
      <p:bldP spid="83" grpId="0" autoUpdateAnimBg="0"/>
      <p:bldP spid="92" grpId="0"/>
      <p:bldP spid="93" grpId="0"/>
      <p:bldP spid="94" grpId="0"/>
      <p:bldP spid="95" grpId="0"/>
      <p:bldP spid="96" grpId="0"/>
      <p:bldP spid="97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2.7 </a:t>
            </a:r>
            <a:r>
              <a:rPr lang="zh-CN" altLang="en-US" dirty="0"/>
              <a:t>补充说明</a:t>
            </a:r>
            <a:r>
              <a:rPr lang="en-US" altLang="zh-CN" dirty="0"/>
              <a:t>-</a:t>
            </a:r>
            <a:r>
              <a:rPr lang="zh-CN" altLang="en-US" dirty="0"/>
              <a:t>文法中的多余规则和</a:t>
            </a:r>
            <a:r>
              <a:rPr lang="en-US" altLang="zh-CN" dirty="0"/>
              <a:t>epsilon (ε) </a:t>
            </a:r>
            <a:r>
              <a:rPr lang="zh-CN" altLang="en-US" dirty="0"/>
              <a:t>规则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303125" cy="5302761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epsilon (</a:t>
            </a:r>
            <a:r>
              <a:rPr lang="el-GR" altLang="zh-CN" sz="3200" dirty="0"/>
              <a:t>ε) </a:t>
            </a:r>
            <a:r>
              <a:rPr lang="zh-CN" altLang="en-US" sz="3200" dirty="0"/>
              <a:t>规则</a:t>
            </a:r>
            <a:endParaRPr lang="en-US" altLang="zh-CN" sz="3200" dirty="0"/>
          </a:p>
          <a:p>
            <a:pPr lvl="1"/>
            <a:r>
              <a:rPr kumimoji="1"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在文法设计中，</a:t>
            </a:r>
            <a:r>
              <a:rPr kumimoji="1"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ε</a:t>
            </a:r>
            <a:r>
              <a:rPr kumimoji="1"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规则带来方便，也导致文法讨论和证明的复杂性</a:t>
            </a:r>
            <a:endParaRPr kumimoji="1" lang="zh-CN" altLang="en-US" sz="2800" dirty="0">
              <a:solidFill>
                <a:schemeClr val="tx1"/>
              </a:solidFill>
              <a:latin typeface="+mn-ea"/>
              <a:ea typeface="+mn-ea"/>
            </a:endParaRPr>
          </a:p>
          <a:p>
            <a:pPr lvl="1"/>
            <a:r>
              <a:rPr kumimoji="1"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一个上下文无关文法</a:t>
            </a:r>
            <a:r>
              <a:rPr kumimoji="1"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G</a:t>
            </a:r>
            <a:r>
              <a:rPr kumimoji="1"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是否必须使用</a:t>
            </a:r>
            <a:r>
              <a:rPr kumimoji="1"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ε</a:t>
            </a:r>
            <a:r>
              <a:rPr kumimoji="1"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规则，完全取决于文法</a:t>
            </a:r>
            <a:r>
              <a:rPr kumimoji="1"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G</a:t>
            </a:r>
            <a:r>
              <a:rPr kumimoji="1"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产生的语言</a:t>
            </a:r>
            <a:r>
              <a:rPr kumimoji="1"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L(G[S])</a:t>
            </a:r>
            <a:r>
              <a:rPr kumimoji="1"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中是否含有</a:t>
            </a:r>
            <a:r>
              <a:rPr kumimoji="1"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ε</a:t>
            </a:r>
            <a:r>
              <a:rPr kumimoji="1"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语句。</a:t>
            </a:r>
            <a:endParaRPr kumimoji="1" lang="zh-CN" altLang="en-US" sz="2800" dirty="0">
              <a:solidFill>
                <a:schemeClr val="tx1"/>
              </a:solidFill>
              <a:latin typeface="+mn-ea"/>
              <a:ea typeface="+mn-ea"/>
            </a:endParaRPr>
          </a:p>
          <a:p>
            <a:pPr lvl="1"/>
            <a:r>
              <a:rPr kumimoji="1"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可以证明，</a:t>
            </a:r>
            <a:r>
              <a:rPr kumimoji="1"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如果</a:t>
            </a:r>
            <a:r>
              <a:rPr kumimoji="1" lang="en-US" altLang="zh-CN" sz="2800" dirty="0" err="1">
                <a:solidFill>
                  <a:srgbClr val="FF0000"/>
                </a:solidFill>
                <a:latin typeface="+mn-ea"/>
                <a:ea typeface="+mn-ea"/>
              </a:rPr>
              <a:t>ε</a:t>
            </a:r>
            <a:r>
              <a:rPr kumimoji="1" lang="en-US" altLang="zh-CN" sz="2800" b="1" dirty="0" err="1">
                <a:solidFill>
                  <a:srgbClr val="FF000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</a:t>
            </a:r>
            <a:r>
              <a:rPr kumimoji="1" lang="en-US" altLang="zh-CN" sz="2800" dirty="0" err="1">
                <a:solidFill>
                  <a:srgbClr val="FF0000"/>
                </a:solidFill>
                <a:latin typeface="+mn-ea"/>
                <a:ea typeface="+mn-ea"/>
              </a:rPr>
              <a:t>L</a:t>
            </a:r>
            <a:r>
              <a:rPr kumimoji="1" lang="en-US" altLang="zh-CN" sz="2800" dirty="0">
                <a:solidFill>
                  <a:srgbClr val="FF0000"/>
                </a:solidFill>
                <a:latin typeface="+mn-ea"/>
                <a:ea typeface="+mn-ea"/>
              </a:rPr>
              <a:t>(G[S]),</a:t>
            </a:r>
            <a:r>
              <a:rPr kumimoji="1"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则存在一个等价的文法</a:t>
            </a:r>
            <a:r>
              <a:rPr kumimoji="1" lang="en-US" altLang="zh-CN" sz="2800" dirty="0">
                <a:solidFill>
                  <a:srgbClr val="FF0000"/>
                </a:solidFill>
                <a:latin typeface="+mn-ea"/>
                <a:ea typeface="+mn-ea"/>
              </a:rPr>
              <a:t>G’[S’] </a:t>
            </a:r>
            <a:r>
              <a:rPr kumimoji="1"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，且</a:t>
            </a:r>
            <a:r>
              <a:rPr kumimoji="1" lang="en-US" altLang="zh-CN" sz="2800" dirty="0">
                <a:solidFill>
                  <a:srgbClr val="FF0000"/>
                </a:solidFill>
                <a:latin typeface="+mn-ea"/>
                <a:ea typeface="+mn-ea"/>
              </a:rPr>
              <a:t>G’ </a:t>
            </a:r>
            <a:r>
              <a:rPr kumimoji="1"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不含</a:t>
            </a:r>
            <a:r>
              <a:rPr kumimoji="1" lang="en-US" altLang="zh-CN" sz="2800" dirty="0">
                <a:solidFill>
                  <a:srgbClr val="FF0000"/>
                </a:solidFill>
                <a:latin typeface="+mn-ea"/>
                <a:ea typeface="+mn-ea"/>
              </a:rPr>
              <a:t>ε</a:t>
            </a:r>
            <a:r>
              <a:rPr kumimoji="1"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规则。 </a:t>
            </a:r>
            <a:endParaRPr kumimoji="1" lang="zh-CN" altLang="en-US" sz="2800" dirty="0">
              <a:solidFill>
                <a:srgbClr val="FF0000"/>
              </a:solidFill>
              <a:latin typeface="+mn-ea"/>
              <a:ea typeface="+mn-ea"/>
            </a:endParaRPr>
          </a:p>
          <a:p>
            <a:pPr lvl="1"/>
            <a:r>
              <a:rPr kumimoji="1"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如果</a:t>
            </a:r>
            <a:r>
              <a:rPr kumimoji="1" lang="en-US" altLang="zh-CN" sz="2800" dirty="0">
                <a:solidFill>
                  <a:srgbClr val="FF0000"/>
                </a:solidFill>
                <a:latin typeface="+mn-ea"/>
                <a:ea typeface="+mn-ea"/>
              </a:rPr>
              <a:t>ε</a:t>
            </a:r>
            <a:r>
              <a:rPr kumimoji="1"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</a:t>
            </a:r>
            <a:r>
              <a:rPr kumimoji="1" lang="en-US" altLang="zh-CN" sz="2800" dirty="0">
                <a:solidFill>
                  <a:srgbClr val="FF0000"/>
                </a:solidFill>
                <a:latin typeface="+mn-ea"/>
                <a:ea typeface="+mn-ea"/>
              </a:rPr>
              <a:t> L(G[S]),</a:t>
            </a:r>
            <a:r>
              <a:rPr kumimoji="1"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则存在一个等价的文法</a:t>
            </a:r>
            <a:r>
              <a:rPr kumimoji="1" lang="en-US" altLang="zh-CN" sz="2800" dirty="0">
                <a:solidFill>
                  <a:srgbClr val="FF0000"/>
                </a:solidFill>
                <a:latin typeface="+mn-ea"/>
                <a:ea typeface="+mn-ea"/>
              </a:rPr>
              <a:t>G’[S’] </a:t>
            </a:r>
            <a:r>
              <a:rPr kumimoji="1"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，且</a:t>
            </a:r>
            <a:r>
              <a:rPr kumimoji="1" lang="en-US" altLang="zh-CN" sz="2800" dirty="0">
                <a:solidFill>
                  <a:srgbClr val="FF0000"/>
                </a:solidFill>
                <a:latin typeface="+mn-ea"/>
                <a:ea typeface="+mn-ea"/>
              </a:rPr>
              <a:t>G’ </a:t>
            </a:r>
            <a:r>
              <a:rPr kumimoji="1"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仅含</a:t>
            </a:r>
            <a:endParaRPr kumimoji="1" lang="en-US" altLang="zh-CN" sz="2800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457200" lvl="1" indent="0">
              <a:buNone/>
            </a:pPr>
            <a:r>
              <a:rPr kumimoji="1" lang="en-US" altLang="zh-CN" sz="2800" dirty="0">
                <a:solidFill>
                  <a:srgbClr val="FF0000"/>
                </a:solidFill>
                <a:latin typeface="+mn-ea"/>
                <a:ea typeface="+mn-ea"/>
              </a:rPr>
              <a:t>   </a:t>
            </a:r>
            <a:r>
              <a:rPr kumimoji="1" lang="en-US" altLang="zh-CN" sz="2800" dirty="0" err="1">
                <a:solidFill>
                  <a:srgbClr val="FF0000"/>
                </a:solidFill>
                <a:latin typeface="+mn-ea"/>
                <a:ea typeface="+mn-ea"/>
              </a:rPr>
              <a:t>S’→ε</a:t>
            </a:r>
            <a:r>
              <a:rPr kumimoji="1"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的一个空规则。</a:t>
            </a:r>
            <a:endParaRPr kumimoji="1" lang="zh-CN" altLang="en-US" sz="2800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457200" lvl="1" indent="0">
              <a:buNone/>
            </a:pPr>
            <a:endParaRPr kumimoji="1" lang="en-US" altLang="zh-CN" sz="2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2.7 </a:t>
            </a:r>
            <a:r>
              <a:rPr lang="zh-CN" altLang="en-US" dirty="0"/>
              <a:t>补充说明</a:t>
            </a:r>
            <a:r>
              <a:rPr lang="en-US" altLang="zh-CN" dirty="0"/>
              <a:t>-</a:t>
            </a:r>
            <a:r>
              <a:rPr lang="zh-CN" altLang="en-US" dirty="0"/>
              <a:t>文法中的多余规则和</a:t>
            </a:r>
            <a:r>
              <a:rPr lang="en-US" altLang="zh-CN" dirty="0"/>
              <a:t>epsilon (ε) </a:t>
            </a:r>
            <a:r>
              <a:rPr lang="zh-CN" altLang="en-US" dirty="0"/>
              <a:t>规则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87822" y="942764"/>
                <a:ext cx="10515599" cy="786283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800" dirty="0"/>
                  <a:t>设文法</a:t>
                </a:r>
                <a:r>
                  <a:rPr lang="en-US" altLang="zh-CN" sz="2800" dirty="0"/>
                  <a:t>G[S],</a:t>
                </a:r>
                <a:r>
                  <a:rPr kumimoji="1" lang="en-US" altLang="zh-CN" sz="2800" dirty="0">
                    <a:solidFill>
                      <a:schemeClr val="tx1"/>
                    </a:solidFill>
                    <a:latin typeface="+mn-ea"/>
                    <a:ea typeface="+mn-ea"/>
                  </a:rPr>
                  <a:t> ε</a:t>
                </a:r>
                <a14:m>
                  <m:oMath xmlns:m="http://schemas.openxmlformats.org/officeDocument/2006/math">
                    <m:r>
                      <a:rPr kumimoji="1" lang="en-US" altLang="zh-CN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</m:oMath>
                </a14:m>
                <a:r>
                  <a:rPr lang="en-US" altLang="zh-CN" sz="2800" dirty="0"/>
                  <a:t>L(G),</a:t>
                </a:r>
                <a:r>
                  <a:rPr lang="zh-CN" altLang="en-US" sz="2800" dirty="0"/>
                  <a:t>消除</a:t>
                </a:r>
                <a:r>
                  <a:rPr kumimoji="1" lang="en-US" altLang="zh-CN" sz="2800" dirty="0">
                    <a:latin typeface="+mn-ea"/>
                  </a:rPr>
                  <a:t>ε</a:t>
                </a:r>
                <a:r>
                  <a:rPr lang="zh-CN" altLang="en-US" sz="2800" dirty="0"/>
                  <a:t>规则</a:t>
                </a:r>
                <a:endParaRPr lang="zh-CN" altLang="en-US" sz="28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822" y="942764"/>
                <a:ext cx="10515599" cy="786283"/>
              </a:xfrm>
              <a:blipFill rotWithShape="1">
                <a:blip r:embed="rId1"/>
                <a:stretch>
                  <a:fillRect l="-1" t="-54" r="1" b="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53261" y="1811774"/>
            <a:ext cx="2057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latin typeface="Linux Biolinum O" panose="02000503000000000000" pitchFamily="2" charset="0"/>
                <a:ea typeface="微软雅黑" panose="020B0503020204020204" pitchFamily="34" charset="-122"/>
              </a:rPr>
              <a:t>【</a:t>
            </a:r>
            <a:r>
              <a:rPr lang="zh-CN" altLang="en-US" sz="2400" dirty="0">
                <a:latin typeface="Linux Biolinum O" panose="02000503000000000000" pitchFamily="2" charset="0"/>
                <a:ea typeface="微软雅黑" panose="020B0503020204020204" pitchFamily="34" charset="-122"/>
              </a:rPr>
              <a:t>算法</a:t>
            </a:r>
            <a:r>
              <a:rPr lang="en-US" altLang="zh-CN" sz="2400" dirty="0">
                <a:latin typeface="Linux Biolinum O" panose="02000503000000000000" pitchFamily="2" charset="0"/>
                <a:ea typeface="微软雅黑" panose="020B0503020204020204" pitchFamily="34" charset="-122"/>
              </a:rPr>
              <a:t>】</a:t>
            </a:r>
            <a:endParaRPr lang="en-US" altLang="zh-CN" sz="2400" dirty="0">
              <a:latin typeface="Linux Biolinum O" panose="02000503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888517" y="1847641"/>
            <a:ext cx="6781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latin typeface="Linux Biolinum O" panose="02000503000000000000" pitchFamily="2" charset="0"/>
                <a:ea typeface="微软雅黑" panose="020B0503020204020204" pitchFamily="34" charset="-122"/>
              </a:rPr>
              <a:t>1. </a:t>
            </a:r>
            <a:r>
              <a:rPr lang="zh-CN" altLang="en-US" sz="2400" dirty="0">
                <a:latin typeface="Linux Biolinum O" panose="02000503000000000000" pitchFamily="2" charset="0"/>
                <a:ea typeface="微软雅黑" panose="020B0503020204020204" pitchFamily="34" charset="-122"/>
              </a:rPr>
              <a:t>首先构造可以推出空串的非终结符集：</a:t>
            </a:r>
            <a:r>
              <a:rPr lang="en-US" altLang="zh-CN" sz="2400" dirty="0">
                <a:latin typeface="Linux Biolinum O" panose="02000503000000000000" pitchFamily="2" charset="0"/>
                <a:ea typeface="微软雅黑" panose="020B0503020204020204" pitchFamily="34" charset="-122"/>
              </a:rPr>
              <a:t>V</a:t>
            </a:r>
            <a:r>
              <a:rPr lang="en-US" altLang="zh-CN" sz="2400" baseline="-25000" dirty="0">
                <a:latin typeface="Linux Biolinum O" panose="02000503000000000000" pitchFamily="2" charset="0"/>
                <a:ea typeface="微软雅黑" panose="020B0503020204020204" pitchFamily="34" charset="-122"/>
                <a:sym typeface="Symbol" panose="05050102010706020507" pitchFamily="18" charset="2"/>
              </a:rPr>
              <a:t></a:t>
            </a:r>
            <a:r>
              <a:rPr lang="en-US" altLang="zh-CN" sz="2400" baseline="-25000" dirty="0">
                <a:latin typeface="Linux Biolinum O" panose="02000503000000000000" pitchFamily="2" charset="0"/>
                <a:ea typeface="微软雅黑" panose="020B0503020204020204" pitchFamily="34" charset="-122"/>
              </a:rPr>
              <a:t> </a:t>
            </a:r>
            <a:endParaRPr lang="en-US" altLang="zh-CN" sz="2400" baseline="-25000" dirty="0">
              <a:latin typeface="Linux Biolinum O" panose="02000503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888516" y="2538977"/>
            <a:ext cx="7804123" cy="1569660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① </a:t>
            </a:r>
            <a:r>
              <a:rPr lang="zh-CN" altLang="en-US" sz="2400" dirty="0">
                <a:solidFill>
                  <a:schemeClr val="tx2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若有 </a:t>
            </a: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A</a:t>
            </a:r>
            <a:r>
              <a:rPr kumimoji="1" lang="en-US" altLang="zh-CN" sz="2400" dirty="0">
                <a:latin typeface="+mn-ea"/>
              </a:rPr>
              <a:t> → </a:t>
            </a: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微软雅黑" panose="020B0503020204020204" pitchFamily="34" charset="-122"/>
                <a:sym typeface="Symbol" panose="05050102010706020507" pitchFamily="18" charset="2"/>
              </a:rPr>
              <a:t>; </a:t>
            </a:r>
            <a:r>
              <a:rPr lang="zh-CN" altLang="en-US" sz="2400" dirty="0">
                <a:solidFill>
                  <a:schemeClr val="tx2"/>
                </a:solidFill>
                <a:latin typeface="Linux Biolinum O" panose="02000503000000000000" pitchFamily="2" charset="0"/>
                <a:ea typeface="微软雅黑" panose="020B0503020204020204" pitchFamily="34" charset="-122"/>
                <a:sym typeface="Symbol" panose="05050102010706020507" pitchFamily="18" charset="2"/>
              </a:rPr>
              <a:t>则 令 </a:t>
            </a: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微软雅黑" panose="020B0503020204020204" pitchFamily="34" charset="-122"/>
                <a:sym typeface="Symbol" panose="05050102010706020507" pitchFamily="18" charset="2"/>
              </a:rPr>
              <a:t>A∈</a:t>
            </a: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V</a:t>
            </a:r>
            <a:r>
              <a:rPr lang="en-US" altLang="zh-CN" sz="2400" baseline="-25000" dirty="0">
                <a:solidFill>
                  <a:schemeClr val="tx2"/>
                </a:solidFill>
                <a:latin typeface="Linux Biolinum O" panose="02000503000000000000" pitchFamily="2" charset="0"/>
                <a:ea typeface="微软雅黑" panose="020B0503020204020204" pitchFamily="34" charset="-122"/>
                <a:sym typeface="Symbol" panose="05050102010706020507" pitchFamily="18" charset="2"/>
              </a:rPr>
              <a:t></a:t>
            </a:r>
            <a:r>
              <a:rPr lang="en-US" altLang="zh-CN" sz="2400" baseline="-25000" dirty="0">
                <a:solidFill>
                  <a:schemeClr val="tx2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;</a:t>
            </a:r>
            <a:endParaRPr lang="en-US" altLang="zh-CN" sz="2400" dirty="0">
              <a:solidFill>
                <a:schemeClr val="tx2"/>
              </a:solidFill>
              <a:latin typeface="Linux Biolinum O" panose="02000503000000000000" pitchFamily="2" charset="0"/>
              <a:ea typeface="微软雅黑" panose="020B0503020204020204" pitchFamily="34" charset="-122"/>
            </a:endParaRPr>
          </a:p>
          <a:p>
            <a:pPr algn="just">
              <a:spcBef>
                <a:spcPct val="50000"/>
              </a:spcBef>
            </a:pP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② </a:t>
            </a:r>
            <a:r>
              <a:rPr lang="zh-CN" altLang="en-US" sz="2400" dirty="0">
                <a:solidFill>
                  <a:schemeClr val="tx2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若有 </a:t>
            </a: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B</a:t>
            </a:r>
            <a:r>
              <a:rPr kumimoji="1" lang="en-US" altLang="zh-CN" sz="2400" dirty="0">
                <a:latin typeface="+mn-ea"/>
              </a:rPr>
              <a:t> → </a:t>
            </a: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A</a:t>
            </a:r>
            <a:r>
              <a:rPr lang="en-US" altLang="zh-CN" sz="2400" baseline="-25000" dirty="0">
                <a:solidFill>
                  <a:schemeClr val="tx2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1 </a:t>
            </a: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…A</a:t>
            </a:r>
            <a:r>
              <a:rPr lang="en-US" altLang="zh-CN" sz="2400" baseline="-25000" dirty="0">
                <a:solidFill>
                  <a:schemeClr val="tx2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n </a:t>
            </a:r>
            <a:r>
              <a:rPr lang="zh-CN" altLang="en-US" sz="2400" dirty="0">
                <a:solidFill>
                  <a:schemeClr val="tx2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且全部 </a:t>
            </a:r>
            <a:r>
              <a:rPr lang="en-US" altLang="zh-CN" sz="2400" dirty="0" err="1">
                <a:solidFill>
                  <a:schemeClr val="tx2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A</a:t>
            </a:r>
            <a:r>
              <a:rPr lang="en-US" altLang="zh-CN" sz="2400" baseline="-25000" dirty="0" err="1">
                <a:solidFill>
                  <a:schemeClr val="tx2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i</a:t>
            </a:r>
            <a:r>
              <a:rPr lang="en-US" altLang="zh-CN" sz="2400" dirty="0" err="1">
                <a:latin typeface="Linux Biolinum O" panose="02000503000000000000" pitchFamily="2" charset="0"/>
                <a:ea typeface="微软雅黑" panose="020B0503020204020204" pitchFamily="34" charset="-122"/>
                <a:sym typeface="Symbol" panose="05050102010706020507" pitchFamily="18" charset="2"/>
              </a:rPr>
              <a:t>∈</a:t>
            </a:r>
            <a:r>
              <a:rPr lang="en-US" altLang="zh-CN" sz="2400" dirty="0" err="1">
                <a:solidFill>
                  <a:schemeClr val="tx2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V</a:t>
            </a:r>
            <a:r>
              <a:rPr lang="en-US" altLang="zh-CN" sz="2400" baseline="-25000" dirty="0">
                <a:latin typeface="Linux Biolinum O" panose="02000503000000000000" pitchFamily="2" charset="0"/>
                <a:ea typeface="微软雅黑" panose="020B0503020204020204" pitchFamily="34" charset="-122"/>
                <a:sym typeface="Symbol" panose="05050102010706020507" pitchFamily="18" charset="2"/>
              </a:rPr>
              <a:t></a:t>
            </a:r>
            <a:r>
              <a:rPr lang="en-US" altLang="zh-CN" sz="2400" baseline="-25000" dirty="0">
                <a:solidFill>
                  <a:schemeClr val="tx2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;</a:t>
            </a:r>
            <a:r>
              <a:rPr lang="zh-CN" altLang="en-US" sz="2400" dirty="0">
                <a:solidFill>
                  <a:schemeClr val="tx2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则令 </a:t>
            </a: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B</a:t>
            </a:r>
            <a:r>
              <a:rPr lang="en-US" altLang="zh-CN" sz="2400" dirty="0">
                <a:latin typeface="Linux Biolinum O" panose="02000503000000000000" pitchFamily="2" charset="0"/>
                <a:ea typeface="微软雅黑" panose="020B0503020204020204" pitchFamily="34" charset="-122"/>
                <a:sym typeface="Symbol" panose="05050102010706020507" pitchFamily="18" charset="2"/>
              </a:rPr>
              <a:t>∈</a:t>
            </a: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V</a:t>
            </a:r>
            <a:r>
              <a:rPr lang="en-US" altLang="zh-CN" sz="2400" baseline="-25000" dirty="0">
                <a:latin typeface="Linux Biolinum O" panose="02000503000000000000" pitchFamily="2" charset="0"/>
                <a:ea typeface="微软雅黑" panose="020B0503020204020204" pitchFamily="34" charset="-122"/>
                <a:sym typeface="Symbol" panose="05050102010706020507" pitchFamily="18" charset="2"/>
              </a:rPr>
              <a:t></a:t>
            </a:r>
            <a:r>
              <a:rPr lang="en-US" altLang="zh-CN" sz="2400" baseline="-25000" dirty="0">
                <a:solidFill>
                  <a:schemeClr val="tx2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;</a:t>
            </a:r>
            <a:endParaRPr lang="en-US" altLang="zh-CN" sz="2400" dirty="0">
              <a:solidFill>
                <a:schemeClr val="tx2"/>
              </a:solidFill>
              <a:latin typeface="Linux Biolinum O" panose="02000503000000000000" pitchFamily="2" charset="0"/>
              <a:ea typeface="微软雅黑" panose="020B0503020204020204" pitchFamily="34" charset="-122"/>
            </a:endParaRPr>
          </a:p>
          <a:p>
            <a:pPr algn="just">
              <a:spcBef>
                <a:spcPct val="50000"/>
              </a:spcBef>
            </a:pP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③ </a:t>
            </a:r>
            <a:r>
              <a:rPr lang="zh-CN" altLang="en-US" sz="2400" dirty="0">
                <a:solidFill>
                  <a:schemeClr val="tx2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重复步骤①②，直到</a:t>
            </a: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V</a:t>
            </a:r>
            <a:r>
              <a:rPr lang="en-US" altLang="zh-CN" sz="2400" baseline="-25000" dirty="0">
                <a:latin typeface="Linux Biolinum O" panose="02000503000000000000" pitchFamily="2" charset="0"/>
                <a:ea typeface="微软雅黑" panose="020B0503020204020204" pitchFamily="34" charset="-122"/>
                <a:sym typeface="Symbol" panose="05050102010706020507" pitchFamily="18" charset="2"/>
              </a:rPr>
              <a:t></a:t>
            </a:r>
            <a:r>
              <a:rPr lang="zh-CN" altLang="en-US" sz="2400" dirty="0">
                <a:solidFill>
                  <a:schemeClr val="tx2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不再扩大为止。</a:t>
            </a:r>
            <a:endParaRPr lang="zh-CN" altLang="en-US" sz="2400" dirty="0">
              <a:solidFill>
                <a:schemeClr val="tx2"/>
              </a:solidFill>
              <a:latin typeface="Linux Biolinum O" panose="02000503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1888517" y="4269189"/>
            <a:ext cx="7543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latin typeface="Linux Biolinum O" panose="02000503000000000000" pitchFamily="2" charset="0"/>
                <a:ea typeface="微软雅黑" panose="020B0503020204020204" pitchFamily="34" charset="-122"/>
              </a:rPr>
              <a:t>2. </a:t>
            </a:r>
            <a:r>
              <a:rPr lang="zh-CN" altLang="en-US" sz="2400" dirty="0">
                <a:latin typeface="Linux Biolinum O" panose="02000503000000000000" pitchFamily="2" charset="0"/>
                <a:ea typeface="微软雅黑" panose="020B0503020204020204" pitchFamily="34" charset="-122"/>
              </a:rPr>
              <a:t>删除 </a:t>
            </a:r>
            <a:r>
              <a:rPr lang="en-US" altLang="zh-CN" sz="2400" dirty="0">
                <a:latin typeface="Linux Biolinum O" panose="02000503000000000000" pitchFamily="2" charset="0"/>
                <a:ea typeface="微软雅黑" panose="020B0503020204020204" pitchFamily="34" charset="-122"/>
              </a:rPr>
              <a:t>G(Z)</a:t>
            </a:r>
            <a:r>
              <a:rPr lang="zh-CN" altLang="en-US" sz="2400" dirty="0">
                <a:latin typeface="Linux Biolinum O" panose="02000503000000000000" pitchFamily="2" charset="0"/>
                <a:ea typeface="微软雅黑" panose="020B0503020204020204" pitchFamily="34" charset="-122"/>
              </a:rPr>
              <a:t>中的 </a:t>
            </a:r>
            <a:r>
              <a:rPr lang="en-US" altLang="zh-CN" sz="2400" dirty="0">
                <a:latin typeface="Linux Biolinum O" panose="02000503000000000000" pitchFamily="2" charset="0"/>
                <a:ea typeface="微软雅黑" panose="020B0503020204020204" pitchFamily="34" charset="-122"/>
              </a:rPr>
              <a:t>A </a:t>
            </a:r>
            <a:r>
              <a:rPr kumimoji="1" lang="en-US" altLang="zh-CN" sz="2400" dirty="0">
                <a:latin typeface="+mn-ea"/>
              </a:rPr>
              <a:t>→ </a:t>
            </a:r>
            <a:r>
              <a:rPr lang="en-US" altLang="zh-CN" sz="2400" dirty="0">
                <a:latin typeface="Linux Biolinum O" panose="02000503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Linux Biolinum O" panose="02000503000000000000" pitchFamily="2" charset="0"/>
                <a:ea typeface="微软雅黑" panose="020B0503020204020204" pitchFamily="34" charset="-122"/>
                <a:sym typeface="Symbol" panose="05050102010706020507" pitchFamily="18" charset="2"/>
              </a:rPr>
              <a:t> </a:t>
            </a:r>
            <a:r>
              <a:rPr lang="zh-CN" altLang="en-US" sz="2400" dirty="0">
                <a:latin typeface="Linux Biolinum O" panose="02000503000000000000" pitchFamily="2" charset="0"/>
                <a:ea typeface="微软雅黑" panose="020B0503020204020204" pitchFamily="34" charset="-122"/>
                <a:sym typeface="Symbol" panose="05050102010706020507" pitchFamily="18" charset="2"/>
              </a:rPr>
              <a:t>形式的产生式；</a:t>
            </a:r>
            <a:endParaRPr lang="zh-CN" altLang="en-US" sz="2400" dirty="0">
              <a:latin typeface="Linux Biolinum O" panose="02000503000000000000" pitchFamily="2" charset="0"/>
              <a:ea typeface="微软雅黑" panose="020B0503020204020204" pitchFamily="34" charset="-122"/>
              <a:sym typeface="Symbol" panose="05050102010706020507" pitchFamily="18" charset="2"/>
            </a:endParaRPr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1888517" y="4810526"/>
            <a:ext cx="7086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400" dirty="0">
                <a:latin typeface="Linux Biolinum O" panose="02000503000000000000" pitchFamily="2" charset="0"/>
                <a:ea typeface="微软雅黑" panose="020B0503020204020204" pitchFamily="34" charset="-122"/>
              </a:rPr>
              <a:t>3. </a:t>
            </a:r>
            <a:r>
              <a:rPr lang="zh-CN" altLang="en-US" sz="2400" dirty="0">
                <a:latin typeface="Linux Biolinum O" panose="02000503000000000000" pitchFamily="2" charset="0"/>
                <a:ea typeface="微软雅黑" panose="020B0503020204020204" pitchFamily="34" charset="-122"/>
              </a:rPr>
              <a:t>依次改写</a:t>
            </a:r>
            <a:r>
              <a:rPr lang="en-US" altLang="zh-CN" sz="2400" dirty="0">
                <a:latin typeface="Linux Biolinum O" panose="02000503000000000000" pitchFamily="2" charset="0"/>
                <a:ea typeface="微软雅黑" panose="020B0503020204020204" pitchFamily="34" charset="-122"/>
              </a:rPr>
              <a:t>G[S]</a:t>
            </a:r>
            <a:r>
              <a:rPr lang="zh-CN" altLang="en-US" sz="2400" dirty="0">
                <a:latin typeface="Linux Biolinum O" panose="02000503000000000000" pitchFamily="2" charset="0"/>
                <a:ea typeface="微软雅黑" panose="020B0503020204020204" pitchFamily="34" charset="-122"/>
              </a:rPr>
              <a:t>中的产生式 </a:t>
            </a:r>
            <a:r>
              <a:rPr lang="en-US" altLang="zh-CN" sz="2400" dirty="0">
                <a:latin typeface="Linux Biolinum O" panose="02000503000000000000" pitchFamily="2" charset="0"/>
                <a:ea typeface="微软雅黑" panose="020B0503020204020204" pitchFamily="34" charset="-122"/>
              </a:rPr>
              <a:t>B </a:t>
            </a:r>
            <a:r>
              <a:rPr kumimoji="1" lang="en-US" altLang="zh-CN" sz="2400" dirty="0">
                <a:latin typeface="+mn-ea"/>
              </a:rPr>
              <a:t>→ </a:t>
            </a:r>
            <a:r>
              <a:rPr lang="en-US" altLang="zh-CN" sz="2400" dirty="0">
                <a:latin typeface="Linux Biolinum O" panose="02000503000000000000" pitchFamily="2" charset="0"/>
                <a:ea typeface="微软雅黑" panose="020B0503020204020204" pitchFamily="34" charset="-122"/>
              </a:rPr>
              <a:t> X</a:t>
            </a:r>
            <a:r>
              <a:rPr lang="en-US" altLang="zh-CN" sz="2400" baseline="-25000" dirty="0">
                <a:latin typeface="Linux Biolinum O" panose="02000503000000000000" pitchFamily="2" charset="0"/>
                <a:ea typeface="微软雅黑" panose="020B0503020204020204" pitchFamily="34" charset="-122"/>
              </a:rPr>
              <a:t>1 </a:t>
            </a:r>
            <a:r>
              <a:rPr lang="en-US" altLang="zh-CN" sz="2400" dirty="0">
                <a:latin typeface="Linux Biolinum O" panose="02000503000000000000" pitchFamily="2" charset="0"/>
                <a:ea typeface="微软雅黑" panose="020B0503020204020204" pitchFamily="34" charset="-122"/>
              </a:rPr>
              <a:t>X</a:t>
            </a:r>
            <a:r>
              <a:rPr lang="en-US" altLang="zh-CN" sz="2400" baseline="-25000" dirty="0">
                <a:latin typeface="Linux Biolinum O" panose="02000503000000000000" pitchFamily="2" charset="0"/>
                <a:ea typeface="微软雅黑" panose="020B0503020204020204" pitchFamily="34" charset="-122"/>
              </a:rPr>
              <a:t>2 </a:t>
            </a:r>
            <a:r>
              <a:rPr lang="en-US" altLang="zh-CN" sz="2400" dirty="0">
                <a:latin typeface="Linux Biolinum O" panose="02000503000000000000" pitchFamily="2" charset="0"/>
                <a:ea typeface="微软雅黑" panose="020B0503020204020204" pitchFamily="34" charset="-122"/>
              </a:rPr>
              <a:t>…</a:t>
            </a:r>
            <a:r>
              <a:rPr lang="en-US" altLang="zh-CN" sz="2400" dirty="0" err="1">
                <a:latin typeface="Linux Biolinum O" panose="02000503000000000000" pitchFamily="2" charset="0"/>
                <a:ea typeface="微软雅黑" panose="020B0503020204020204" pitchFamily="34" charset="-122"/>
              </a:rPr>
              <a:t>X</a:t>
            </a:r>
            <a:r>
              <a:rPr lang="en-US" altLang="zh-CN" sz="2400" baseline="-25000" dirty="0" err="1">
                <a:latin typeface="Linux Biolinum O" panose="02000503000000000000" pitchFamily="2" charset="0"/>
                <a:ea typeface="微软雅黑" panose="020B0503020204020204" pitchFamily="34" charset="-122"/>
              </a:rPr>
              <a:t>n</a:t>
            </a:r>
            <a:r>
              <a:rPr lang="en-US" altLang="zh-CN" sz="2400" baseline="-25000" dirty="0">
                <a:latin typeface="Linux Biolinum O" panose="02000503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Linux Biolinum O" panose="02000503000000000000" pitchFamily="2" charset="0"/>
                <a:ea typeface="微软雅黑" panose="020B0503020204020204" pitchFamily="34" charset="-122"/>
              </a:rPr>
              <a:t>:</a:t>
            </a:r>
            <a:endParaRPr lang="en-US" altLang="zh-CN" sz="2400" dirty="0">
              <a:latin typeface="Linux Biolinum O" panose="02000503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Text Box 15"/>
          <p:cNvSpPr txBox="1">
            <a:spLocks noChangeArrowheads="1"/>
          </p:cNvSpPr>
          <p:nvPr/>
        </p:nvSpPr>
        <p:spPr bwMode="auto">
          <a:xfrm>
            <a:off x="2166330" y="5228039"/>
            <a:ext cx="73279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latin typeface="Linux Biolinum O" panose="02000503000000000000" pitchFamily="2" charset="0"/>
                <a:ea typeface="微软雅黑" panose="020B0503020204020204" pitchFamily="34" charset="-122"/>
              </a:rPr>
              <a:t>若有 </a:t>
            </a:r>
            <a:r>
              <a:rPr lang="en-US" altLang="zh-CN" sz="2400" dirty="0">
                <a:latin typeface="Linux Biolinum O" panose="02000503000000000000" pitchFamily="2" charset="0"/>
                <a:ea typeface="微软雅黑" panose="020B0503020204020204" pitchFamily="34" charset="-122"/>
              </a:rPr>
              <a:t>X</a:t>
            </a:r>
            <a:r>
              <a:rPr lang="en-US" altLang="zh-CN" sz="2400" baseline="-25000" dirty="0">
                <a:latin typeface="Linux Biolinum O" panose="02000503000000000000" pitchFamily="2" charset="0"/>
                <a:ea typeface="微软雅黑" panose="020B0503020204020204" pitchFamily="34" charset="-122"/>
              </a:rPr>
              <a:t>i</a:t>
            </a:r>
            <a:r>
              <a:rPr lang="en-US" altLang="zh-CN" sz="2400" dirty="0">
                <a:latin typeface="Linux Biolinum O" panose="02000503000000000000" pitchFamily="2" charset="0"/>
                <a:ea typeface="微软雅黑" panose="020B0503020204020204" pitchFamily="34" charset="-122"/>
              </a:rPr>
              <a:t>∈ V</a:t>
            </a:r>
            <a:r>
              <a:rPr lang="en-US" altLang="zh-CN" sz="2400" baseline="-25000" dirty="0">
                <a:latin typeface="Linux Biolinum O" panose="02000503000000000000" pitchFamily="2" charset="0"/>
                <a:ea typeface="微软雅黑" panose="020B0503020204020204" pitchFamily="34" charset="-122"/>
                <a:sym typeface="Symbol" panose="05050102010706020507" pitchFamily="18" charset="2"/>
              </a:rPr>
              <a:t></a:t>
            </a:r>
            <a:r>
              <a:rPr lang="en-US" altLang="zh-CN" sz="2400" baseline="-25000" dirty="0">
                <a:latin typeface="Linux Biolinum O" panose="02000503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Linux Biolinum O" panose="02000503000000000000" pitchFamily="2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Linux Biolinum O" panose="02000503000000000000" pitchFamily="2" charset="0"/>
                <a:ea typeface="微软雅黑" panose="020B0503020204020204" pitchFamily="34" charset="-122"/>
              </a:rPr>
              <a:t>则用 </a:t>
            </a:r>
            <a:r>
              <a:rPr lang="en-US" altLang="zh-CN" sz="2400" dirty="0">
                <a:latin typeface="Linux Biolinum O" panose="02000503000000000000" pitchFamily="2" charset="0"/>
                <a:ea typeface="微软雅黑" panose="020B0503020204020204" pitchFamily="34" charset="-122"/>
              </a:rPr>
              <a:t>(X</a:t>
            </a:r>
            <a:r>
              <a:rPr lang="en-US" altLang="zh-CN" sz="2400" baseline="-25000" dirty="0">
                <a:latin typeface="Linux Biolinum O" panose="02000503000000000000" pitchFamily="2" charset="0"/>
                <a:ea typeface="微软雅黑" panose="020B0503020204020204" pitchFamily="34" charset="-122"/>
              </a:rPr>
              <a:t>i</a:t>
            </a:r>
            <a:r>
              <a:rPr lang="en-US" altLang="zh-CN" sz="2400" dirty="0">
                <a:latin typeface="Linux Biolinum O" panose="02000503000000000000" pitchFamily="2" charset="0"/>
                <a:ea typeface="微软雅黑" panose="020B0503020204020204" pitchFamily="34" charset="-122"/>
              </a:rPr>
              <a:t>|</a:t>
            </a:r>
            <a:r>
              <a:rPr lang="en-US" altLang="zh-CN" sz="2400" dirty="0">
                <a:latin typeface="Linux Biolinum O" panose="02000503000000000000" pitchFamily="2" charset="0"/>
                <a:ea typeface="微软雅黑" panose="020B0503020204020204" pitchFamily="34" charset="-122"/>
                <a:sym typeface="Symbol" panose="05050102010706020507" pitchFamily="18" charset="2"/>
              </a:rPr>
              <a:t></a:t>
            </a:r>
            <a:r>
              <a:rPr lang="en-US" altLang="zh-CN" sz="2400" dirty="0">
                <a:latin typeface="Linux Biolinum O" panose="02000503000000000000" pitchFamily="2" charset="0"/>
                <a:ea typeface="微软雅黑" panose="020B0503020204020204" pitchFamily="34" charset="-122"/>
              </a:rPr>
              <a:t>) </a:t>
            </a:r>
            <a:r>
              <a:rPr lang="zh-CN" altLang="en-US" sz="2400" dirty="0">
                <a:latin typeface="Linux Biolinum O" panose="02000503000000000000" pitchFamily="2" charset="0"/>
                <a:ea typeface="微软雅黑" panose="020B0503020204020204" pitchFamily="34" charset="-122"/>
              </a:rPr>
              <a:t>替换之</a:t>
            </a:r>
            <a:r>
              <a:rPr lang="en-US" altLang="zh-CN" sz="2400" dirty="0">
                <a:latin typeface="Linux Biolinum O" panose="02000503000000000000" pitchFamily="2" charset="0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latin typeface="Linux Biolinum O" panose="02000503000000000000" pitchFamily="2" charset="0"/>
                <a:ea typeface="微软雅黑" panose="020B0503020204020204" pitchFamily="34" charset="-122"/>
              </a:rPr>
              <a:t>一个分裂为两个</a:t>
            </a:r>
            <a:r>
              <a:rPr lang="en-US" altLang="zh-CN" sz="2400" dirty="0">
                <a:latin typeface="Linux Biolinum O" panose="02000503000000000000" pitchFamily="2" charset="0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latin typeface="Linux Biolinum O" panose="02000503000000000000" pitchFamily="2" charset="0"/>
                <a:ea typeface="微软雅黑" panose="020B0503020204020204" pitchFamily="34" charset="-122"/>
              </a:rPr>
              <a:t>； </a:t>
            </a:r>
            <a:endParaRPr lang="zh-CN" altLang="en-US" sz="2400" dirty="0">
              <a:latin typeface="Linux Biolinum O" panose="02000503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Rectangle 17"/>
          <p:cNvSpPr>
            <a:spLocks noChangeArrowheads="1"/>
          </p:cNvSpPr>
          <p:nvPr/>
        </p:nvSpPr>
        <p:spPr bwMode="auto">
          <a:xfrm>
            <a:off x="1850416" y="5880166"/>
            <a:ext cx="7804123" cy="533400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 w="12700" cap="sq">
            <a:solidFill>
              <a:schemeClr val="accent2">
                <a:lumMod val="40000"/>
                <a:lumOff val="60000"/>
              </a:schemeClr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12" name="Text Box 18"/>
          <p:cNvSpPr txBox="1">
            <a:spLocks noChangeArrowheads="1"/>
          </p:cNvSpPr>
          <p:nvPr/>
        </p:nvSpPr>
        <p:spPr bwMode="auto">
          <a:xfrm>
            <a:off x="1888517" y="5916034"/>
            <a:ext cx="84530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※  </a:t>
            </a:r>
            <a:r>
              <a:rPr lang="zh-CN" altLang="en-US" sz="2400" dirty="0">
                <a:solidFill>
                  <a:schemeClr val="tx2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若有 </a:t>
            </a: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j </a:t>
            </a:r>
            <a:r>
              <a:rPr lang="zh-CN" altLang="en-US" sz="2400" dirty="0">
                <a:solidFill>
                  <a:schemeClr val="tx2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个 </a:t>
            </a: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X</a:t>
            </a:r>
            <a:r>
              <a:rPr lang="en-US" altLang="zh-CN" sz="2400" baseline="-25000" dirty="0">
                <a:solidFill>
                  <a:schemeClr val="tx2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i</a:t>
            </a: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∈ V</a:t>
            </a:r>
            <a:r>
              <a:rPr lang="en-US" altLang="zh-CN" sz="2400" baseline="-25000" dirty="0">
                <a:latin typeface="Linux Biolinum O" panose="02000503000000000000" pitchFamily="2" charset="0"/>
                <a:ea typeface="微软雅黑" panose="020B0503020204020204" pitchFamily="34" charset="-122"/>
                <a:sym typeface="Symbol" panose="05050102010706020507" pitchFamily="18" charset="2"/>
              </a:rPr>
              <a:t></a:t>
            </a:r>
            <a:r>
              <a:rPr lang="en-US" altLang="zh-CN" sz="2400" baseline="-25000" dirty="0">
                <a:solidFill>
                  <a:schemeClr val="tx2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Linux Biolinum O" panose="02000503000000000000" pitchFamily="2" charset="0"/>
                <a:ea typeface="微软雅黑" panose="020B0503020204020204" pitchFamily="34" charset="-122"/>
              </a:rPr>
              <a:t>，</a:t>
            </a:r>
            <a:r>
              <a:rPr lang="zh-CN" altLang="en-US" sz="2400" dirty="0">
                <a:solidFill>
                  <a:schemeClr val="tx2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则一个产生式将分裂为</a:t>
            </a: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2</a:t>
            </a:r>
            <a:r>
              <a:rPr lang="en-US" altLang="zh-CN" sz="2400" baseline="30000" dirty="0">
                <a:solidFill>
                  <a:schemeClr val="tx2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j</a:t>
            </a:r>
            <a:r>
              <a:rPr lang="zh-CN" altLang="en-US" sz="2400" dirty="0">
                <a:solidFill>
                  <a:schemeClr val="tx2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个</a:t>
            </a: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!</a:t>
            </a:r>
            <a:endParaRPr lang="en-US" altLang="zh-CN" sz="2400" dirty="0">
              <a:solidFill>
                <a:schemeClr val="tx2"/>
              </a:solidFill>
              <a:latin typeface="Linux Biolinum O" panose="02000503000000000000" pitchFamily="2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 autoUpdateAnimBg="0"/>
      <p:bldP spid="7" grpId="0" animBg="1" autoUpdateAnimBg="0" build="p"/>
      <p:bldP spid="8" grpId="0" autoUpdateAnimBg="0"/>
      <p:bldP spid="9" grpId="0" autoUpdateAnimBg="0"/>
      <p:bldP spid="10" grpId="0" autoUpdateAnimBg="0"/>
      <p:bldP spid="1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2.7 </a:t>
            </a:r>
            <a:r>
              <a:rPr lang="zh-CN" altLang="en-US" dirty="0"/>
              <a:t>补充说明</a:t>
            </a:r>
            <a:r>
              <a:rPr lang="en-US" altLang="zh-CN" dirty="0"/>
              <a:t>-</a:t>
            </a:r>
            <a:r>
              <a:rPr lang="zh-CN" altLang="en-US" dirty="0"/>
              <a:t>文法中的多余规则和</a:t>
            </a:r>
            <a:r>
              <a:rPr lang="en-US" altLang="zh-CN" dirty="0"/>
              <a:t>epsilon (ε) </a:t>
            </a:r>
            <a:r>
              <a:rPr lang="zh-CN" altLang="en-US" dirty="0"/>
              <a:t>规则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1010441"/>
            <a:ext cx="10515599" cy="541423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800" dirty="0"/>
              <a:t>[</a:t>
            </a:r>
            <a:r>
              <a:rPr lang="zh-CN" altLang="en-US" sz="2800" dirty="0"/>
              <a:t>例</a:t>
            </a:r>
            <a:r>
              <a:rPr lang="en-US" altLang="zh-CN" sz="2800" dirty="0"/>
              <a:t>] G[S]:   S</a:t>
            </a:r>
            <a:r>
              <a:rPr kumimoji="1" lang="en-US" altLang="zh-CN" sz="2800" dirty="0">
                <a:latin typeface="+mn-ea"/>
              </a:rPr>
              <a:t> → </a:t>
            </a:r>
            <a:r>
              <a:rPr lang="en-US" altLang="zh-CN" sz="2800" dirty="0" err="1"/>
              <a:t>aAbc</a:t>
            </a:r>
            <a:r>
              <a:rPr lang="en-US" altLang="zh-CN" sz="2800" dirty="0"/>
              <a:t> | </a:t>
            </a:r>
            <a:r>
              <a:rPr lang="en-US" altLang="zh-CN" sz="2800" dirty="0" err="1">
                <a:solidFill>
                  <a:srgbClr val="00B050"/>
                </a:solidFill>
              </a:rPr>
              <a:t>bS</a:t>
            </a:r>
            <a:r>
              <a:rPr lang="en-US" altLang="zh-CN" sz="2800" dirty="0"/>
              <a:t>      A</a:t>
            </a:r>
            <a:r>
              <a:rPr kumimoji="1" lang="en-US" altLang="zh-CN" sz="2800" dirty="0">
                <a:latin typeface="+mn-ea"/>
              </a:rPr>
              <a:t> → </a:t>
            </a:r>
            <a:r>
              <a:rPr lang="en-US" altLang="zh-CN" sz="2800" dirty="0" err="1"/>
              <a:t>dABe</a:t>
            </a:r>
            <a:r>
              <a:rPr lang="en-US" altLang="zh-CN" sz="2800" dirty="0"/>
              <a:t> | </a:t>
            </a:r>
            <a:r>
              <a:rPr lang="en-US" altLang="zh-CN" sz="2800" b="1" dirty="0">
                <a:solidFill>
                  <a:srgbClr val="0000FF"/>
                </a:solidFill>
                <a:sym typeface="Symbol" panose="05050102010706020507" pitchFamily="18" charset="2"/>
              </a:rPr>
              <a:t></a:t>
            </a:r>
            <a:r>
              <a:rPr lang="en-US" altLang="zh-CN" sz="2800" dirty="0">
                <a:solidFill>
                  <a:srgbClr val="0000FF"/>
                </a:solidFill>
                <a:sym typeface="Symbol" panose="05050102010706020507" pitchFamily="18" charset="2"/>
              </a:rPr>
              <a:t> </a:t>
            </a:r>
            <a:r>
              <a:rPr lang="en-US" altLang="zh-CN" sz="2800" dirty="0">
                <a:sym typeface="Symbol" panose="05050102010706020507" pitchFamily="18" charset="2"/>
              </a:rPr>
              <a:t>; B</a:t>
            </a:r>
            <a:r>
              <a:rPr kumimoji="1" lang="en-US" altLang="zh-CN" sz="2800" dirty="0">
                <a:latin typeface="+mn-ea"/>
              </a:rPr>
              <a:t> → </a:t>
            </a:r>
            <a:r>
              <a:rPr lang="en-US" altLang="zh-CN" sz="2800" dirty="0">
                <a:sym typeface="Symbol" panose="05050102010706020507" pitchFamily="18" charset="2"/>
              </a:rPr>
              <a:t>A | </a:t>
            </a:r>
            <a:r>
              <a:rPr lang="en-US" altLang="zh-CN" sz="2800" dirty="0">
                <a:solidFill>
                  <a:srgbClr val="00B050"/>
                </a:solidFill>
                <a:sym typeface="Symbol" panose="05050102010706020507" pitchFamily="18" charset="2"/>
              </a:rPr>
              <a:t>b</a:t>
            </a:r>
            <a:endParaRPr lang="zh-CN" altLang="en-US" sz="2800" dirty="0">
              <a:solidFill>
                <a:srgbClr val="00B05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1505233" y="1876787"/>
            <a:ext cx="3200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latin typeface="Linux Biolinum O" panose="02000503000000000000" pitchFamily="2" charset="0"/>
                <a:ea typeface="微软雅黑" panose="020B0503020204020204" pitchFamily="34" charset="-122"/>
              </a:rPr>
              <a:t>(1)</a:t>
            </a:r>
            <a:r>
              <a:rPr lang="en-US" altLang="zh-CN" sz="2400" dirty="0">
                <a:solidFill>
                  <a:srgbClr val="0000CC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0000CC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求解</a:t>
            </a:r>
            <a:r>
              <a:rPr lang="zh-CN" altLang="en-US" sz="2400" dirty="0">
                <a:solidFill>
                  <a:schemeClr val="tx2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  </a:t>
            </a:r>
            <a:r>
              <a:rPr lang="en-US" altLang="zh-CN" sz="2400" dirty="0">
                <a:latin typeface="Linux Biolinum O" panose="02000503000000000000" pitchFamily="2" charset="0"/>
                <a:ea typeface="微软雅黑" panose="020B0503020204020204" pitchFamily="34" charset="-122"/>
              </a:rPr>
              <a:t>V</a:t>
            </a:r>
            <a:r>
              <a:rPr lang="en-US" altLang="zh-CN" sz="2400" baseline="-25000" dirty="0">
                <a:latin typeface="Linux Biolinum O" panose="02000503000000000000" pitchFamily="2" charset="0"/>
                <a:ea typeface="微软雅黑" panose="020B0503020204020204" pitchFamily="34" charset="-122"/>
                <a:sym typeface="Symbol" panose="05050102010706020507" pitchFamily="18" charset="2"/>
              </a:rPr>
              <a:t></a:t>
            </a:r>
            <a:r>
              <a:rPr lang="en-US" altLang="zh-CN" sz="2400" baseline="-25000" dirty="0">
                <a:latin typeface="Linux Biolinum O" panose="02000503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Linux Biolinum O" panose="02000503000000000000" pitchFamily="2" charset="0"/>
                <a:ea typeface="微软雅黑" panose="020B0503020204020204" pitchFamily="34" charset="-122"/>
              </a:rPr>
              <a:t>={ A,B }</a:t>
            </a:r>
            <a:endParaRPr lang="en-US" altLang="zh-CN" sz="2400" dirty="0">
              <a:latin typeface="Linux Biolinum O" panose="02000503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505233" y="2410187"/>
            <a:ext cx="3581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(2) </a:t>
            </a:r>
            <a:r>
              <a:rPr lang="zh-CN" altLang="en-US" sz="2400" dirty="0">
                <a:solidFill>
                  <a:srgbClr val="0000CC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删除</a:t>
            </a:r>
            <a:r>
              <a:rPr lang="zh-CN" altLang="en-US" sz="2400" dirty="0">
                <a:solidFill>
                  <a:schemeClr val="tx2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Linux Biolinum O" panose="02000503000000000000" pitchFamily="2" charset="0"/>
                <a:ea typeface="微软雅黑" panose="020B0503020204020204" pitchFamily="34" charset="-122"/>
                <a:sym typeface="Symbol" panose="05050102010706020507" pitchFamily="18" charset="2"/>
              </a:rPr>
              <a:t>产生式  得：</a:t>
            </a:r>
            <a:endParaRPr lang="zh-CN" altLang="en-US" sz="2400" dirty="0">
              <a:latin typeface="Linux Biolinum O" panose="02000503000000000000" pitchFamily="2" charset="0"/>
              <a:ea typeface="微软雅黑" panose="020B0503020204020204" pitchFamily="34" charset="-122"/>
              <a:sym typeface="Symbol" panose="05050102010706020507" pitchFamily="18" charset="2"/>
            </a:endParaRP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2743754" y="2965127"/>
            <a:ext cx="5181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Linux Biolinum O" panose="02000503000000000000" pitchFamily="2" charset="0"/>
                <a:ea typeface="微软雅黑" panose="020B0503020204020204" pitchFamily="34" charset="-122"/>
              </a:rPr>
              <a:t>S-&gt;</a:t>
            </a:r>
            <a:r>
              <a:rPr lang="en-US" altLang="zh-CN" sz="2400" dirty="0" err="1">
                <a:latin typeface="Linux Biolinum O" panose="02000503000000000000" pitchFamily="2" charset="0"/>
                <a:ea typeface="微软雅黑" panose="020B0503020204020204" pitchFamily="34" charset="-122"/>
              </a:rPr>
              <a:t>a</a:t>
            </a:r>
            <a:r>
              <a:rPr lang="en-US" altLang="zh-CN" sz="2400" dirty="0" err="1">
                <a:solidFill>
                  <a:srgbClr val="C00000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A</a:t>
            </a:r>
            <a:r>
              <a:rPr lang="en-US" altLang="zh-CN" sz="2400" dirty="0" err="1">
                <a:latin typeface="Linux Biolinum O" panose="02000503000000000000" pitchFamily="2" charset="0"/>
                <a:ea typeface="微软雅黑" panose="020B0503020204020204" pitchFamily="34" charset="-122"/>
              </a:rPr>
              <a:t>bc|</a:t>
            </a:r>
            <a:r>
              <a:rPr lang="en-US" altLang="zh-CN" sz="2400" dirty="0" err="1">
                <a:solidFill>
                  <a:srgbClr val="00B050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bS</a:t>
            </a:r>
            <a:r>
              <a:rPr lang="en-US" altLang="zh-CN" sz="2400" dirty="0">
                <a:latin typeface="Linux Biolinum O" panose="02000503000000000000" pitchFamily="2" charset="0"/>
                <a:ea typeface="微软雅黑" panose="020B0503020204020204" pitchFamily="34" charset="-122"/>
              </a:rPr>
              <a:t>  </a:t>
            </a:r>
            <a:r>
              <a:rPr lang="zh-CN" altLang="en-US" sz="2400" dirty="0">
                <a:latin typeface="Linux Biolinum O" panose="02000503000000000000" pitchFamily="2" charset="0"/>
                <a:ea typeface="微软雅黑" panose="020B0503020204020204" pitchFamily="34" charset="-122"/>
              </a:rPr>
              <a:t>；</a:t>
            </a:r>
            <a:r>
              <a:rPr lang="en-US" altLang="zh-CN" sz="2400" dirty="0">
                <a:latin typeface="Linux Biolinum O" panose="02000503000000000000" pitchFamily="2" charset="0"/>
                <a:ea typeface="微软雅黑" panose="020B0503020204020204" pitchFamily="34" charset="-122"/>
              </a:rPr>
              <a:t>A-&gt;</a:t>
            </a:r>
            <a:r>
              <a:rPr lang="en-US" altLang="zh-CN" sz="2400" dirty="0" err="1">
                <a:latin typeface="Linux Biolinum O" panose="02000503000000000000" pitchFamily="2" charset="0"/>
                <a:ea typeface="微软雅黑" panose="020B0503020204020204" pitchFamily="34" charset="-122"/>
              </a:rPr>
              <a:t>d</a:t>
            </a:r>
            <a:r>
              <a:rPr lang="en-US" altLang="zh-CN" sz="2400" dirty="0" err="1">
                <a:solidFill>
                  <a:srgbClr val="C00000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AB</a:t>
            </a:r>
            <a:r>
              <a:rPr lang="en-US" altLang="zh-CN" sz="2400" dirty="0" err="1">
                <a:latin typeface="Linux Biolinum O" panose="02000503000000000000" pitchFamily="2" charset="0"/>
                <a:ea typeface="微软雅黑" panose="020B0503020204020204" pitchFamily="34" charset="-122"/>
              </a:rPr>
              <a:t>e</a:t>
            </a:r>
            <a:r>
              <a:rPr lang="en-US" altLang="zh-CN" sz="2400" dirty="0">
                <a:latin typeface="Linux Biolinum O" panose="02000503000000000000" pitchFamily="2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Linux Biolinum O" panose="02000503000000000000" pitchFamily="2" charset="0"/>
                <a:ea typeface="微软雅黑" panose="020B0503020204020204" pitchFamily="34" charset="-122"/>
              </a:rPr>
              <a:t>；</a:t>
            </a:r>
            <a:r>
              <a:rPr lang="zh-CN" altLang="en-US" sz="2400" dirty="0">
                <a:latin typeface="Linux Biolinum O" panose="02000503000000000000" pitchFamily="2" charset="0"/>
                <a:ea typeface="微软雅黑" panose="020B0503020204020204" pitchFamily="34" charset="-122"/>
                <a:sym typeface="Symbol" panose="05050102010706020507" pitchFamily="18" charset="2"/>
              </a:rPr>
              <a:t> </a:t>
            </a:r>
            <a:r>
              <a:rPr lang="en-US" altLang="zh-CN" sz="2400" dirty="0">
                <a:latin typeface="Linux Biolinum O" panose="02000503000000000000" pitchFamily="2" charset="0"/>
                <a:ea typeface="微软雅黑" panose="020B0503020204020204" pitchFamily="34" charset="-122"/>
                <a:sym typeface="Symbol" panose="05050102010706020507" pitchFamily="18" charset="2"/>
              </a:rPr>
              <a:t>B-&gt;</a:t>
            </a:r>
            <a:r>
              <a:rPr lang="en-US" altLang="zh-CN" sz="2400" dirty="0" err="1">
                <a:solidFill>
                  <a:srgbClr val="C00000"/>
                </a:solidFill>
                <a:latin typeface="Linux Biolinum O" panose="02000503000000000000" pitchFamily="2" charset="0"/>
                <a:ea typeface="微软雅黑" panose="020B0503020204020204" pitchFamily="34" charset="-122"/>
                <a:sym typeface="Symbol" panose="05050102010706020507" pitchFamily="18" charset="2"/>
              </a:rPr>
              <a:t>A</a:t>
            </a:r>
            <a:r>
              <a:rPr lang="en-US" altLang="zh-CN" sz="2400" dirty="0" err="1">
                <a:latin typeface="Linux Biolinum O" panose="02000503000000000000" pitchFamily="2" charset="0"/>
                <a:ea typeface="微软雅黑" panose="020B0503020204020204" pitchFamily="34" charset="-122"/>
                <a:sym typeface="Symbol" panose="05050102010706020507" pitchFamily="18" charset="2"/>
              </a:rPr>
              <a:t>|</a:t>
            </a:r>
            <a:r>
              <a:rPr lang="en-US" altLang="zh-CN" sz="2400" dirty="0" err="1">
                <a:solidFill>
                  <a:srgbClr val="00B050"/>
                </a:solidFill>
                <a:latin typeface="Linux Biolinum O" panose="02000503000000000000" pitchFamily="2" charset="0"/>
                <a:ea typeface="微软雅黑" panose="020B0503020204020204" pitchFamily="34" charset="-122"/>
                <a:sym typeface="Symbol" panose="05050102010706020507" pitchFamily="18" charset="2"/>
              </a:rPr>
              <a:t>b</a:t>
            </a:r>
            <a:endParaRPr lang="en-US" altLang="zh-CN" sz="2400" dirty="0">
              <a:solidFill>
                <a:srgbClr val="00B050"/>
              </a:solidFill>
              <a:latin typeface="Linux Biolinum O" panose="02000503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1505233" y="3557110"/>
            <a:ext cx="5867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(3) </a:t>
            </a:r>
            <a:r>
              <a:rPr lang="zh-CN" altLang="en-US" sz="2400" dirty="0">
                <a:solidFill>
                  <a:srgbClr val="0000CC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改写 </a:t>
            </a:r>
            <a:r>
              <a:rPr lang="zh-CN" altLang="en-US" sz="2400" dirty="0">
                <a:solidFill>
                  <a:schemeClr val="tx2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右部含有 </a:t>
            </a: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V</a:t>
            </a:r>
            <a:r>
              <a:rPr lang="en-US" altLang="zh-CN" sz="2400" baseline="-25000" dirty="0">
                <a:solidFill>
                  <a:schemeClr val="tx2"/>
                </a:solidFill>
                <a:latin typeface="Linux Biolinum O" panose="02000503000000000000" pitchFamily="2" charset="0"/>
                <a:ea typeface="微软雅黑" panose="020B0503020204020204" pitchFamily="34" charset="-122"/>
                <a:sym typeface="Symbol" panose="05050102010706020507" pitchFamily="18" charset="2"/>
              </a:rPr>
              <a:t></a:t>
            </a: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chemeClr val="tx2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中元素的产生式： </a:t>
            </a:r>
            <a:endParaRPr lang="zh-CN" altLang="en-US" sz="2400" dirty="0">
              <a:solidFill>
                <a:schemeClr val="tx2"/>
              </a:solidFill>
              <a:latin typeface="Linux Biolinum O" panose="02000503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2038632" y="3968032"/>
            <a:ext cx="833565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∵ S-&gt;a(</a:t>
            </a:r>
            <a:r>
              <a:rPr lang="en-US" altLang="zh-CN" sz="2400" dirty="0">
                <a:solidFill>
                  <a:srgbClr val="FF0066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A|</a:t>
            </a:r>
            <a:r>
              <a:rPr lang="en-US" altLang="zh-CN" sz="2400" dirty="0">
                <a:solidFill>
                  <a:srgbClr val="FF0066"/>
                </a:solidFill>
                <a:latin typeface="Linux Biolinum O" panose="02000503000000000000" pitchFamily="2" charset="0"/>
                <a:ea typeface="微软雅黑" panose="020B0503020204020204" pitchFamily="34" charset="-122"/>
                <a:sym typeface="Symbol" panose="05050102010706020507" pitchFamily="18" charset="2"/>
              </a:rPr>
              <a:t></a:t>
            </a:r>
            <a:r>
              <a:rPr lang="en-US" altLang="zh-CN" sz="2400" dirty="0">
                <a:latin typeface="Linux Biolinum O" panose="02000503000000000000" pitchFamily="2" charset="0"/>
                <a:ea typeface="微软雅黑" panose="020B0503020204020204" pitchFamily="34" charset="-122"/>
                <a:sym typeface="Symbol" panose="05050102010706020507" pitchFamily="18" charset="2"/>
              </a:rPr>
              <a:t>)</a:t>
            </a:r>
            <a:r>
              <a:rPr lang="en-US" altLang="zh-CN" sz="2400" dirty="0" err="1">
                <a:solidFill>
                  <a:schemeClr val="tx2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bc</a:t>
            </a: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          ∴  S-&gt;</a:t>
            </a:r>
            <a:r>
              <a:rPr lang="en-US" altLang="zh-CN" sz="2400" dirty="0" err="1">
                <a:solidFill>
                  <a:schemeClr val="tx2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aAbc|abc</a:t>
            </a:r>
            <a:endParaRPr lang="en-US" altLang="zh-CN" sz="2400" dirty="0">
              <a:solidFill>
                <a:schemeClr val="tx2"/>
              </a:solidFill>
              <a:latin typeface="Linux Biolinum O" panose="02000503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2038633" y="4377104"/>
            <a:ext cx="83356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∵ A-&gt;d(</a:t>
            </a:r>
            <a:r>
              <a:rPr lang="en-US" altLang="zh-CN" sz="2400" dirty="0">
                <a:solidFill>
                  <a:srgbClr val="FF0066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A|</a:t>
            </a:r>
            <a:r>
              <a:rPr lang="en-US" altLang="zh-CN" sz="2400" dirty="0">
                <a:solidFill>
                  <a:srgbClr val="FF0066"/>
                </a:solidFill>
                <a:latin typeface="Linux Biolinum O" panose="02000503000000000000" pitchFamily="2" charset="0"/>
                <a:ea typeface="微软雅黑" panose="020B0503020204020204" pitchFamily="34" charset="-122"/>
                <a:sym typeface="Symbol" panose="05050102010706020507" pitchFamily="18" charset="2"/>
              </a:rPr>
              <a:t></a:t>
            </a: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)(</a:t>
            </a:r>
            <a:r>
              <a:rPr lang="en-US" altLang="zh-CN" sz="2400" dirty="0">
                <a:solidFill>
                  <a:srgbClr val="FF0066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B|</a:t>
            </a:r>
            <a:r>
              <a:rPr lang="en-US" altLang="zh-CN" sz="2400" dirty="0">
                <a:solidFill>
                  <a:srgbClr val="FF0066"/>
                </a:solidFill>
                <a:latin typeface="Linux Biolinum O" panose="02000503000000000000" pitchFamily="2" charset="0"/>
                <a:ea typeface="微软雅黑" panose="020B0503020204020204" pitchFamily="34" charset="-122"/>
                <a:sym typeface="Symbol" panose="05050102010706020507" pitchFamily="18" charset="2"/>
              </a:rPr>
              <a:t></a:t>
            </a:r>
            <a:r>
              <a:rPr lang="en-US" altLang="zh-CN" sz="2400" dirty="0">
                <a:latin typeface="Linux Biolinum O" panose="02000503000000000000" pitchFamily="2" charset="0"/>
                <a:ea typeface="微软雅黑" panose="020B0503020204020204" pitchFamily="34" charset="-122"/>
                <a:sym typeface="Symbol" panose="05050102010706020507" pitchFamily="18" charset="2"/>
              </a:rPr>
              <a:t>)e   ∴  A-&gt;</a:t>
            </a:r>
            <a:r>
              <a:rPr lang="en-US" altLang="zh-CN" sz="2400" dirty="0" err="1">
                <a:latin typeface="Linux Biolinum O" panose="02000503000000000000" pitchFamily="2" charset="0"/>
                <a:ea typeface="微软雅黑" panose="020B0503020204020204" pitchFamily="34" charset="-122"/>
                <a:sym typeface="Symbol" panose="05050102010706020507" pitchFamily="18" charset="2"/>
              </a:rPr>
              <a:t>dABe|dBe|dAe|de</a:t>
            </a:r>
            <a:endParaRPr lang="en-US" altLang="zh-CN" sz="2400" dirty="0">
              <a:latin typeface="Linux Biolinum O" panose="02000503000000000000" pitchFamily="2" charset="0"/>
              <a:ea typeface="微软雅黑" panose="020B0503020204020204" pitchFamily="34" charset="-122"/>
              <a:sym typeface="Symbol" panose="05050102010706020507" pitchFamily="18" charset="2"/>
            </a:endParaRP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2038633" y="4882432"/>
            <a:ext cx="84686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∵ B-&gt;(</a:t>
            </a:r>
            <a:r>
              <a:rPr lang="en-US" altLang="zh-CN" sz="2400" dirty="0">
                <a:solidFill>
                  <a:srgbClr val="FF0066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A|</a:t>
            </a:r>
            <a:r>
              <a:rPr lang="en-US" altLang="zh-CN" sz="2400" dirty="0">
                <a:solidFill>
                  <a:srgbClr val="FF0066"/>
                </a:solidFill>
                <a:latin typeface="Linux Biolinum O" panose="02000503000000000000" pitchFamily="2" charset="0"/>
                <a:ea typeface="微软雅黑" panose="020B0503020204020204" pitchFamily="34" charset="-122"/>
                <a:sym typeface="Symbol" panose="05050102010706020507" pitchFamily="18" charset="2"/>
              </a:rPr>
              <a:t></a:t>
            </a:r>
            <a:r>
              <a:rPr lang="en-US" altLang="zh-CN" sz="2400" dirty="0">
                <a:latin typeface="Linux Biolinum O" panose="02000503000000000000" pitchFamily="2" charset="0"/>
                <a:ea typeface="微软雅黑" panose="020B0503020204020204" pitchFamily="34" charset="-122"/>
                <a:sym typeface="Symbol" panose="05050102010706020507" pitchFamily="18" charset="2"/>
              </a:rPr>
              <a:t>)               ∴  B-&gt;A</a:t>
            </a:r>
            <a:endParaRPr lang="en-US" altLang="zh-CN" sz="2400" dirty="0">
              <a:latin typeface="Linux Biolinum O" panose="02000503000000000000" pitchFamily="2" charset="0"/>
              <a:ea typeface="微软雅黑" panose="020B0503020204020204" pitchFamily="34" charset="-122"/>
              <a:sym typeface="Symbol" panose="05050102010706020507" pitchFamily="18" charset="2"/>
            </a:endParaRPr>
          </a:p>
        </p:txBody>
      </p:sp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1886233" y="5602459"/>
            <a:ext cx="2209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※ </a:t>
            </a:r>
            <a:r>
              <a:rPr lang="zh-CN" altLang="en-US" sz="2400" dirty="0">
                <a:solidFill>
                  <a:srgbClr val="0000CC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综合  </a:t>
            </a: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G’(S) </a:t>
            </a:r>
            <a:r>
              <a:rPr lang="zh-CN" altLang="en-US" sz="2400" dirty="0">
                <a:solidFill>
                  <a:schemeClr val="tx2"/>
                </a:solidFill>
                <a:latin typeface="Linux Biolinum O" panose="02000503000000000000" pitchFamily="2" charset="0"/>
                <a:ea typeface="微软雅黑" panose="020B0503020204020204" pitchFamily="34" charset="-122"/>
              </a:rPr>
              <a:t>：</a:t>
            </a:r>
            <a:endParaRPr lang="zh-CN" altLang="en-US" sz="2400" dirty="0">
              <a:solidFill>
                <a:schemeClr val="tx2"/>
              </a:solidFill>
              <a:latin typeface="Linux Biolinum O" panose="02000503000000000000" pitchFamily="2" charset="0"/>
              <a:ea typeface="微软雅黑" panose="020B0503020204020204" pitchFamily="34" charset="-122"/>
            </a:endParaRPr>
          </a:p>
        </p:txBody>
      </p:sp>
      <p:grpSp>
        <p:nvGrpSpPr>
          <p:cNvPr id="17" name="Group 17"/>
          <p:cNvGrpSpPr/>
          <p:nvPr/>
        </p:nvGrpSpPr>
        <p:grpSpPr bwMode="auto">
          <a:xfrm>
            <a:off x="4136015" y="5401287"/>
            <a:ext cx="4114800" cy="1223963"/>
            <a:chOff x="2304" y="3408"/>
            <a:chExt cx="2592" cy="771"/>
          </a:xfrm>
        </p:grpSpPr>
        <p:sp>
          <p:nvSpPr>
            <p:cNvPr id="18" name="AutoShape 18"/>
            <p:cNvSpPr>
              <a:spLocks noChangeArrowheads="1"/>
            </p:cNvSpPr>
            <p:nvPr/>
          </p:nvSpPr>
          <p:spPr bwMode="auto">
            <a:xfrm>
              <a:off x="2304" y="3408"/>
              <a:ext cx="2112" cy="768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40000"/>
                <a:lumOff val="60000"/>
                <a:alpha val="50000"/>
              </a:schemeClr>
            </a:solidFill>
            <a:ln w="12700" cap="sq">
              <a:solidFill>
                <a:schemeClr val="accent6">
                  <a:lumMod val="40000"/>
                  <a:lumOff val="6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19" name="Text Box 19"/>
            <p:cNvSpPr txBox="1">
              <a:spLocks noChangeArrowheads="1"/>
            </p:cNvSpPr>
            <p:nvPr/>
          </p:nvSpPr>
          <p:spPr bwMode="auto">
            <a:xfrm>
              <a:off x="2400" y="3408"/>
              <a:ext cx="206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2"/>
                  </a:solidFill>
                  <a:latin typeface="Linux Biolinum O" panose="02000503000000000000" pitchFamily="2" charset="0"/>
                  <a:ea typeface="微软雅黑" panose="020B0503020204020204" pitchFamily="34" charset="-122"/>
                </a:rPr>
                <a:t> S-&gt;</a:t>
              </a:r>
              <a:r>
                <a:rPr lang="en-US" altLang="zh-CN" sz="2400" dirty="0" err="1">
                  <a:solidFill>
                    <a:schemeClr val="tx2"/>
                  </a:solidFill>
                  <a:latin typeface="Linux Biolinum O" panose="02000503000000000000" pitchFamily="2" charset="0"/>
                  <a:ea typeface="微软雅黑" panose="020B0503020204020204" pitchFamily="34" charset="-122"/>
                </a:rPr>
                <a:t>aAbc|abc|</a:t>
              </a:r>
              <a:r>
                <a:rPr lang="en-US" altLang="zh-CN" sz="2400" dirty="0" err="1">
                  <a:solidFill>
                    <a:srgbClr val="00B050"/>
                  </a:solidFill>
                  <a:latin typeface="Linux Biolinum O" panose="02000503000000000000" pitchFamily="2" charset="0"/>
                  <a:ea typeface="微软雅黑" panose="020B0503020204020204" pitchFamily="34" charset="-122"/>
                </a:rPr>
                <a:t>bS</a:t>
              </a:r>
              <a:endParaRPr lang="en-US" altLang="zh-CN" sz="2400" dirty="0">
                <a:solidFill>
                  <a:srgbClr val="00B050"/>
                </a:solidFill>
                <a:latin typeface="Linux Biolinum O" panose="02000503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20" name="Text Box 20"/>
            <p:cNvSpPr txBox="1">
              <a:spLocks noChangeArrowheads="1"/>
            </p:cNvSpPr>
            <p:nvPr/>
          </p:nvSpPr>
          <p:spPr bwMode="auto">
            <a:xfrm>
              <a:off x="2400" y="3744"/>
              <a:ext cx="220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 altLang="en-US" sz="2400" dirty="0">
                <a:solidFill>
                  <a:schemeClr val="tx2"/>
                </a:solidFill>
                <a:latin typeface="Linux Biolinum O" panose="02000503000000000000" pitchFamily="2" charset="0"/>
              </a:endParaRPr>
            </a:p>
          </p:txBody>
        </p:sp>
        <p:sp>
          <p:nvSpPr>
            <p:cNvPr id="21" name="Text Box 21"/>
            <p:cNvSpPr txBox="1">
              <a:spLocks noChangeArrowheads="1"/>
            </p:cNvSpPr>
            <p:nvPr/>
          </p:nvSpPr>
          <p:spPr bwMode="auto">
            <a:xfrm>
              <a:off x="2400" y="3648"/>
              <a:ext cx="249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dirty="0">
                  <a:latin typeface="Linux Biolinum O" panose="02000503000000000000" pitchFamily="2" charset="0"/>
                  <a:ea typeface="微软雅黑" panose="020B0503020204020204" pitchFamily="34" charset="-122"/>
                  <a:sym typeface="Symbol" panose="05050102010706020507" pitchFamily="18" charset="2"/>
                </a:rPr>
                <a:t> A-&gt;</a:t>
              </a:r>
              <a:r>
                <a:rPr lang="en-US" altLang="zh-CN" sz="2400" dirty="0" err="1">
                  <a:latin typeface="Linux Biolinum O" panose="02000503000000000000" pitchFamily="2" charset="0"/>
                  <a:ea typeface="微软雅黑" panose="020B0503020204020204" pitchFamily="34" charset="-122"/>
                  <a:sym typeface="Symbol" panose="05050102010706020507" pitchFamily="18" charset="2"/>
                </a:rPr>
                <a:t>dABe|dBe|dAe|de</a:t>
              </a:r>
              <a:endParaRPr lang="en-US" altLang="zh-CN" sz="2400" dirty="0">
                <a:latin typeface="Linux Biolinum O" panose="02000503000000000000" pitchFamily="2" charset="0"/>
                <a:ea typeface="微软雅黑" panose="020B0503020204020204" pitchFamily="34" charset="-122"/>
                <a:sym typeface="Symbol" panose="05050102010706020507" pitchFamily="18" charset="2"/>
              </a:endParaRPr>
            </a:p>
          </p:txBody>
        </p:sp>
        <p:sp>
          <p:nvSpPr>
            <p:cNvPr id="22" name="Text Box 22"/>
            <p:cNvSpPr txBox="1">
              <a:spLocks noChangeArrowheads="1"/>
            </p:cNvSpPr>
            <p:nvPr/>
          </p:nvSpPr>
          <p:spPr bwMode="auto">
            <a:xfrm>
              <a:off x="2400" y="3888"/>
              <a:ext cx="216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dirty="0">
                  <a:latin typeface="Linux Biolinum O" panose="02000503000000000000" pitchFamily="2" charset="0"/>
                  <a:ea typeface="微软雅黑" panose="020B0503020204020204" pitchFamily="34" charset="-122"/>
                  <a:sym typeface="Symbol" panose="05050102010706020507" pitchFamily="18" charset="2"/>
                </a:rPr>
                <a:t> B-&gt;</a:t>
              </a:r>
              <a:r>
                <a:rPr lang="en-US" altLang="zh-CN" sz="2400" dirty="0" err="1">
                  <a:latin typeface="Linux Biolinum O" panose="02000503000000000000" pitchFamily="2" charset="0"/>
                  <a:ea typeface="微软雅黑" panose="020B0503020204020204" pitchFamily="34" charset="-122"/>
                  <a:sym typeface="Symbol" panose="05050102010706020507" pitchFamily="18" charset="2"/>
                </a:rPr>
                <a:t>A|</a:t>
              </a:r>
              <a:r>
                <a:rPr lang="en-US" altLang="zh-CN" sz="2400" dirty="0" err="1">
                  <a:solidFill>
                    <a:srgbClr val="00B050"/>
                  </a:solidFill>
                  <a:latin typeface="Linux Biolinum O" panose="02000503000000000000" pitchFamily="2" charset="0"/>
                  <a:ea typeface="微软雅黑" panose="020B0503020204020204" pitchFamily="34" charset="-122"/>
                  <a:sym typeface="Symbol" panose="05050102010706020507" pitchFamily="18" charset="2"/>
                </a:rPr>
                <a:t>b</a:t>
              </a:r>
              <a:endParaRPr lang="en-US" altLang="zh-CN" sz="2400" dirty="0">
                <a:solidFill>
                  <a:srgbClr val="00B050"/>
                </a:solidFill>
                <a:latin typeface="Linux Biolinum O" panose="02000503000000000000" pitchFamily="2" charset="0"/>
                <a:ea typeface="微软雅黑" panose="020B0503020204020204" pitchFamily="34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27" name="Line 27"/>
          <p:cNvSpPr>
            <a:spLocks noChangeShapeType="1"/>
          </p:cNvSpPr>
          <p:nvPr/>
        </p:nvSpPr>
        <p:spPr bwMode="auto">
          <a:xfrm>
            <a:off x="7411027" y="990078"/>
            <a:ext cx="155575" cy="457200"/>
          </a:xfrm>
          <a:prstGeom prst="line">
            <a:avLst/>
          </a:prstGeom>
          <a:noFill/>
          <a:ln w="12700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  <p:bldP spid="9" grpId="0" autoUpdateAnimBg="0"/>
      <p:bldP spid="10" grpId="0" autoUpdateAnimBg="0"/>
      <p:bldP spid="11" grpId="0" autoUpdateAnimBg="0"/>
      <p:bldP spid="12" grpId="0" autoUpdateAnimBg="0"/>
      <p:bldP spid="13" grpId="0" autoUpdateAnimBg="0"/>
      <p:bldP spid="14" grpId="0" autoUpdateAnimBg="0"/>
      <p:bldP spid="16" grpId="0" autoUpdateAnimBg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2.1 </a:t>
            </a:r>
            <a:r>
              <a:rPr lang="zh-CN" altLang="en-US" b="1" dirty="0"/>
              <a:t>文法的直观概念</a:t>
            </a:r>
            <a:r>
              <a:rPr lang="en-US" altLang="zh-CN" b="1" dirty="0"/>
              <a:t>-</a:t>
            </a:r>
            <a:r>
              <a:rPr lang="zh-CN" altLang="en-US" b="1" dirty="0"/>
              <a:t>从自然语言説起</a:t>
            </a:r>
            <a:endParaRPr lang="zh-CN" altLang="en-US" b="1" dirty="0"/>
          </a:p>
          <a:p>
            <a:pPr>
              <a:lnSpc>
                <a:spcPct val="160000"/>
              </a:lnSpc>
              <a:defRPr/>
            </a:pPr>
            <a:r>
              <a:rPr lang="en-US" altLang="zh-CN" b="1" dirty="0"/>
              <a:t> 2.2</a:t>
            </a:r>
            <a:r>
              <a:rPr lang="zh-CN" altLang="en-US" b="1" dirty="0"/>
              <a:t> 符号和符号串</a:t>
            </a:r>
            <a:r>
              <a:rPr lang="en-US" altLang="zh-CN" b="1" dirty="0"/>
              <a:t>-</a:t>
            </a:r>
            <a:r>
              <a:rPr lang="zh-CN" altLang="en-US" b="1" dirty="0"/>
              <a:t>文法的基本要素</a:t>
            </a:r>
            <a:endParaRPr lang="zh-CN" altLang="en-US" b="1" dirty="0"/>
          </a:p>
          <a:p>
            <a:pPr>
              <a:lnSpc>
                <a:spcPct val="170000"/>
              </a:lnSpc>
              <a:defRPr/>
            </a:pPr>
            <a:r>
              <a:rPr lang="en-US" altLang="zh-CN" b="1" dirty="0"/>
              <a:t> 2.3 </a:t>
            </a:r>
            <a:r>
              <a:rPr lang="zh-CN" altLang="en-US" b="1" dirty="0"/>
              <a:t>文法和语言的形式化定义</a:t>
            </a:r>
            <a:endParaRPr lang="zh-CN" altLang="en-US" b="1" dirty="0"/>
          </a:p>
          <a:p>
            <a:pPr>
              <a:lnSpc>
                <a:spcPct val="18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2.4 </a:t>
            </a:r>
            <a:r>
              <a:rPr lang="zh-CN" altLang="en-US" b="1" dirty="0"/>
              <a:t>文法的类型</a:t>
            </a:r>
            <a:r>
              <a:rPr lang="en-US" altLang="zh-CN" b="1" dirty="0"/>
              <a:t>-0</a:t>
            </a:r>
            <a:r>
              <a:rPr lang="zh-CN" altLang="en-US" b="1" dirty="0"/>
              <a:t>型文法、</a:t>
            </a:r>
            <a:r>
              <a:rPr lang="en-US" altLang="zh-CN" b="1" dirty="0"/>
              <a:t>1</a:t>
            </a:r>
            <a:r>
              <a:rPr lang="zh-CN" altLang="en-US" b="1" dirty="0"/>
              <a:t>型文法、</a:t>
            </a:r>
            <a:r>
              <a:rPr lang="en-US" altLang="zh-CN" b="1" dirty="0"/>
              <a:t>2</a:t>
            </a:r>
            <a:r>
              <a:rPr lang="zh-CN" altLang="en-US" b="1" dirty="0"/>
              <a:t>型文法和</a:t>
            </a:r>
            <a:r>
              <a:rPr lang="en-US" altLang="zh-CN" b="1" dirty="0"/>
              <a:t>3</a:t>
            </a:r>
            <a:r>
              <a:rPr lang="zh-CN" altLang="en-US" b="1" dirty="0"/>
              <a:t>型文法</a:t>
            </a:r>
            <a:endParaRPr lang="zh-CN" altLang="en-US" b="1" dirty="0"/>
          </a:p>
          <a:p>
            <a:pPr>
              <a:lnSpc>
                <a:spcPct val="16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2.5</a:t>
            </a:r>
            <a:r>
              <a:rPr lang="zh-CN" altLang="en-US" b="1" dirty="0"/>
              <a:t>上下文无关文法及其语法树</a:t>
            </a:r>
            <a:r>
              <a:rPr lang="en-US" altLang="zh-CN" b="1" dirty="0"/>
              <a:t>-</a:t>
            </a:r>
            <a:r>
              <a:rPr lang="zh-CN" altLang="en-US" b="1" dirty="0"/>
              <a:t>程序语言的描述工具</a:t>
            </a:r>
            <a:endParaRPr lang="en-US" altLang="zh-CN" b="1" dirty="0"/>
          </a:p>
          <a:p>
            <a:pPr>
              <a:lnSpc>
                <a:spcPct val="17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2.6</a:t>
            </a:r>
            <a:r>
              <a:rPr lang="zh-CN" altLang="en-US" b="1" dirty="0"/>
              <a:t> 句型的分析</a:t>
            </a:r>
            <a:r>
              <a:rPr lang="en-US" altLang="zh-CN" b="1" dirty="0"/>
              <a:t>-</a:t>
            </a:r>
            <a:r>
              <a:rPr lang="zh-CN" altLang="en-US" b="1" dirty="0"/>
              <a:t>文法推导和归约</a:t>
            </a:r>
            <a:endParaRPr lang="zh-CN" altLang="en-US" b="1" dirty="0"/>
          </a:p>
          <a:p>
            <a:pPr>
              <a:lnSpc>
                <a:spcPct val="17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2.7</a:t>
            </a:r>
            <a:r>
              <a:rPr lang="zh-CN" altLang="en-US" b="1" dirty="0"/>
              <a:t> 补充说明</a:t>
            </a:r>
            <a:r>
              <a:rPr lang="en-US" altLang="zh-CN" b="1" dirty="0"/>
              <a:t>-</a:t>
            </a:r>
            <a:r>
              <a:rPr lang="zh-CN" altLang="en-US" b="1" dirty="0"/>
              <a:t>文法中的多余规则和</a:t>
            </a:r>
            <a:r>
              <a:rPr lang="en-US" altLang="zh-CN" b="1" dirty="0"/>
              <a:t>epsilon (ε) </a:t>
            </a:r>
            <a:r>
              <a:rPr lang="zh-CN" altLang="en-US" b="1" dirty="0"/>
              <a:t>规则</a:t>
            </a:r>
            <a:endParaRPr lang="zh-CN" altLang="en-US" b="1" dirty="0"/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u="sng" dirty="0">
                <a:solidFill>
                  <a:srgbClr val="C00000"/>
                </a:solidFill>
              </a:rPr>
              <a:t>2.8 </a:t>
            </a:r>
            <a:r>
              <a:rPr lang="zh-CN" altLang="en-US" b="1" u="sng" dirty="0">
                <a:solidFill>
                  <a:srgbClr val="C00000"/>
                </a:solidFill>
              </a:rPr>
              <a:t>例题</a:t>
            </a:r>
            <a:endParaRPr lang="zh-CN" altLang="en-US" b="1" u="sng" dirty="0">
              <a:solidFill>
                <a:srgbClr val="C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2.8 </a:t>
            </a:r>
            <a:r>
              <a:rPr lang="zh-CN" altLang="en-US" dirty="0"/>
              <a:t>例题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1092389"/>
            <a:ext cx="11316251" cy="5507997"/>
          </a:xfrm>
        </p:spPr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例</a:t>
            </a:r>
            <a:r>
              <a:rPr lang="en-US" altLang="zh-CN" dirty="0"/>
              <a:t>]</a:t>
            </a:r>
            <a:r>
              <a:rPr lang="zh-CN" altLang="en-US" dirty="0"/>
              <a:t>设有语言</a:t>
            </a:r>
            <a:r>
              <a:rPr lang="en-US" altLang="zh-CN" dirty="0"/>
              <a:t>L(G)={</a:t>
            </a:r>
            <a:r>
              <a:rPr lang="en-US" altLang="zh-CN" dirty="0" err="1"/>
              <a:t>a|a</a:t>
            </a:r>
            <a:r>
              <a:rPr lang="en-US" altLang="zh-CN" dirty="0"/>
              <a:t>∈{0,1}</a:t>
            </a:r>
            <a:r>
              <a:rPr lang="en-US" altLang="zh-CN" baseline="30000" dirty="0"/>
              <a:t>+</a:t>
            </a:r>
            <a:r>
              <a:rPr lang="en-US" altLang="zh-CN" dirty="0"/>
              <a:t>,</a:t>
            </a:r>
            <a:r>
              <a:rPr lang="zh-CN" altLang="en-US" dirty="0"/>
              <a:t>并且</a:t>
            </a:r>
            <a:r>
              <a:rPr lang="en-US" altLang="zh-CN" dirty="0"/>
              <a:t>a</a:t>
            </a:r>
            <a:r>
              <a:rPr lang="zh-CN" altLang="en-US" dirty="0"/>
              <a:t>中的每个</a:t>
            </a:r>
            <a:r>
              <a:rPr lang="en-US" altLang="zh-CN" dirty="0"/>
              <a:t>1</a:t>
            </a:r>
            <a:r>
              <a:rPr lang="zh-CN" altLang="en-US" dirty="0"/>
              <a:t>后面至少有</a:t>
            </a:r>
            <a:r>
              <a:rPr lang="en-US" altLang="zh-CN" dirty="0"/>
              <a:t>2</a:t>
            </a:r>
            <a:r>
              <a:rPr lang="zh-CN" altLang="en-US" dirty="0"/>
              <a:t>个相继的</a:t>
            </a:r>
            <a:r>
              <a:rPr lang="en-US" altLang="zh-CN" dirty="0"/>
              <a:t>0</a:t>
            </a:r>
            <a:r>
              <a:rPr lang="zh-CN" altLang="en-US" dirty="0"/>
              <a:t>直接跟随</a:t>
            </a:r>
            <a:r>
              <a:rPr lang="en-US" altLang="zh-CN" dirty="0"/>
              <a:t>}</a:t>
            </a:r>
            <a:r>
              <a:rPr lang="zh-CN" altLang="en-US" dirty="0"/>
              <a:t>，请构造生成</a:t>
            </a:r>
            <a:r>
              <a:rPr lang="en-US" altLang="zh-CN" dirty="0"/>
              <a:t>L(G)</a:t>
            </a:r>
            <a:r>
              <a:rPr lang="zh-CN" altLang="en-US" dirty="0"/>
              <a:t>的正规文法。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sz="2800" b="1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en-US" altLang="zh-CN" sz="2800" kern="100" dirty="0">
                <a:effectLst/>
                <a:latin typeface="+mn-ea"/>
                <a:ea typeface="+mn-ea"/>
              </a:rPr>
              <a:t>G[Z]: Z</a:t>
            </a:r>
            <a:r>
              <a:rPr lang="zh-CN" altLang="zh-CN" sz="2800" kern="100" dirty="0">
                <a:effectLst/>
                <a:latin typeface="+mn-ea"/>
                <a:ea typeface="+mn-ea"/>
              </a:rPr>
              <a:t>→</a:t>
            </a:r>
            <a:r>
              <a:rPr lang="en-US" altLang="zh-CN" sz="2800" kern="100" dirty="0">
                <a:effectLst/>
                <a:latin typeface="+mn-ea"/>
                <a:ea typeface="+mn-ea"/>
              </a:rPr>
              <a:t>0Z | 1A | 0</a:t>
            </a:r>
            <a:endParaRPr lang="en-US" altLang="zh-CN" sz="2800" kern="100" dirty="0">
              <a:latin typeface="+mn-ea"/>
              <a:ea typeface="+mn-ea"/>
            </a:endParaRPr>
          </a:p>
          <a:p>
            <a:pPr marL="0" indent="0">
              <a:buNone/>
            </a:pPr>
            <a:r>
              <a:rPr lang="en-US" altLang="zh-CN" sz="2800" kern="100" dirty="0">
                <a:effectLst/>
                <a:latin typeface="+mn-ea"/>
                <a:ea typeface="+mn-ea"/>
              </a:rPr>
              <a:t>           A</a:t>
            </a:r>
            <a:r>
              <a:rPr lang="zh-CN" altLang="zh-CN" sz="2800" kern="100" dirty="0">
                <a:effectLst/>
                <a:latin typeface="+mn-ea"/>
                <a:ea typeface="+mn-ea"/>
              </a:rPr>
              <a:t>→</a:t>
            </a:r>
            <a:r>
              <a:rPr lang="en-US" altLang="zh-CN" sz="2800" kern="100" dirty="0">
                <a:effectLst/>
                <a:latin typeface="+mn-ea"/>
                <a:ea typeface="+mn-ea"/>
              </a:rPr>
              <a:t>0B</a:t>
            </a:r>
            <a:endParaRPr lang="zh-CN" altLang="zh-CN" sz="2800" kern="100" dirty="0">
              <a:effectLst/>
              <a:latin typeface="+mn-ea"/>
              <a:ea typeface="+mn-ea"/>
            </a:endParaRPr>
          </a:p>
          <a:p>
            <a:pPr marL="0" indent="0">
              <a:buNone/>
            </a:pPr>
            <a:r>
              <a:rPr lang="en-US" altLang="zh-CN" sz="28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           B</a:t>
            </a:r>
            <a:r>
              <a:rPr lang="zh-CN" altLang="zh-CN" sz="28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→</a:t>
            </a:r>
            <a:r>
              <a:rPr lang="en-US" altLang="zh-CN" sz="28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0Z|0</a:t>
            </a:r>
            <a:endParaRPr lang="en-US" altLang="zh-CN" sz="2800" kern="100" dirty="0">
              <a:effectLst/>
              <a:latin typeface="+mn-ea"/>
              <a:ea typeface="+mn-ea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2400" dirty="0">
                <a:latin typeface="+mn-ea"/>
                <a:ea typeface="+mn-ea"/>
              </a:rPr>
              <a:t>解析：</a:t>
            </a:r>
            <a:r>
              <a:rPr lang="en-US" altLang="zh-CN" sz="2400" dirty="0">
                <a:latin typeface="+mn-ea"/>
                <a:ea typeface="+mn-ea"/>
              </a:rPr>
              <a:t>a</a:t>
            </a:r>
            <a:r>
              <a:rPr lang="zh-CN" altLang="en-US" sz="2400" dirty="0">
                <a:latin typeface="+mn-ea"/>
                <a:ea typeface="+mn-ea"/>
              </a:rPr>
              <a:t>中的每个</a:t>
            </a:r>
            <a:r>
              <a:rPr lang="en-US" altLang="zh-CN" sz="2400" dirty="0">
                <a:latin typeface="+mn-ea"/>
                <a:ea typeface="+mn-ea"/>
              </a:rPr>
              <a:t>1</a:t>
            </a:r>
            <a:r>
              <a:rPr lang="zh-CN" altLang="en-US" sz="2400" dirty="0">
                <a:latin typeface="+mn-ea"/>
                <a:ea typeface="+mn-ea"/>
              </a:rPr>
              <a:t>后面至少中跟随两个</a:t>
            </a:r>
            <a:r>
              <a:rPr lang="en-US" altLang="zh-CN" sz="2400" dirty="0">
                <a:latin typeface="+mn-ea"/>
                <a:ea typeface="+mn-ea"/>
              </a:rPr>
              <a:t>0</a:t>
            </a:r>
            <a:r>
              <a:rPr lang="zh-CN" altLang="en-US" sz="2400" dirty="0">
                <a:latin typeface="+mn-ea"/>
                <a:ea typeface="+mn-ea"/>
              </a:rPr>
              <a:t>，而对</a:t>
            </a:r>
            <a:r>
              <a:rPr lang="en-US" altLang="zh-CN" sz="2400" dirty="0">
                <a:latin typeface="+mn-ea"/>
                <a:ea typeface="+mn-ea"/>
              </a:rPr>
              <a:t>0</a:t>
            </a:r>
            <a:r>
              <a:rPr lang="zh-CN" altLang="en-US" sz="2400" dirty="0">
                <a:latin typeface="+mn-ea"/>
                <a:ea typeface="+mn-ea"/>
              </a:rPr>
              <a:t>后的</a:t>
            </a:r>
            <a:r>
              <a:rPr lang="en-US" altLang="zh-CN" sz="2400" dirty="0">
                <a:latin typeface="+mn-ea"/>
                <a:ea typeface="+mn-ea"/>
              </a:rPr>
              <a:t>1</a:t>
            </a:r>
            <a:r>
              <a:rPr lang="zh-CN" altLang="en-US" sz="2400" dirty="0">
                <a:latin typeface="+mn-ea"/>
                <a:ea typeface="+mn-ea"/>
              </a:rPr>
              <a:t>的个数没有要求，所以在构造文法规则时，注意每得到一个</a:t>
            </a:r>
            <a:r>
              <a:rPr lang="en-US" altLang="zh-CN" sz="2400" dirty="0">
                <a:latin typeface="+mn-ea"/>
                <a:ea typeface="+mn-ea"/>
              </a:rPr>
              <a:t>1</a:t>
            </a:r>
            <a:r>
              <a:rPr lang="zh-CN" altLang="en-US" sz="2400" dirty="0">
                <a:latin typeface="+mn-ea"/>
                <a:ea typeface="+mn-ea"/>
              </a:rPr>
              <a:t>，就让其后的符号负责产生两个</a:t>
            </a:r>
            <a:r>
              <a:rPr lang="en-US" altLang="zh-CN" sz="2400" dirty="0">
                <a:latin typeface="+mn-ea"/>
                <a:ea typeface="+mn-ea"/>
              </a:rPr>
              <a:t>0</a:t>
            </a:r>
            <a:r>
              <a:rPr lang="zh-CN" altLang="en-US" sz="2400" dirty="0">
                <a:latin typeface="+mn-ea"/>
                <a:ea typeface="+mn-ea"/>
              </a:rPr>
              <a:t>。</a:t>
            </a:r>
            <a:r>
              <a:rPr lang="en-US" altLang="zh-CN" sz="2400" dirty="0">
                <a:latin typeface="+mn-ea"/>
                <a:ea typeface="+mn-ea"/>
              </a:rPr>
              <a:t>Z</a:t>
            </a:r>
            <a:r>
              <a:rPr lang="zh-CN" altLang="en-US" sz="2400" dirty="0">
                <a:latin typeface="+mn-ea"/>
                <a:ea typeface="+mn-ea"/>
              </a:rPr>
              <a:t>生成满足要求的句子：一旦</a:t>
            </a:r>
            <a:r>
              <a:rPr lang="en-US" altLang="zh-CN" sz="2400" dirty="0">
                <a:latin typeface="+mn-ea"/>
                <a:ea typeface="+mn-ea"/>
              </a:rPr>
              <a:t>Z</a:t>
            </a:r>
            <a:r>
              <a:rPr lang="zh-CN" altLang="en-US" sz="2400" dirty="0">
                <a:latin typeface="+mn-ea"/>
                <a:ea typeface="+mn-ea"/>
              </a:rPr>
              <a:t>利用</a:t>
            </a:r>
            <a:r>
              <a:rPr lang="en-US" altLang="zh-CN" sz="2400" dirty="0">
                <a:latin typeface="+mn-ea"/>
                <a:ea typeface="+mn-ea"/>
              </a:rPr>
              <a:t>Z→1A</a:t>
            </a:r>
            <a:r>
              <a:rPr lang="zh-CN" altLang="en-US" sz="2400" dirty="0">
                <a:latin typeface="+mn-ea"/>
                <a:ea typeface="+mn-ea"/>
              </a:rPr>
              <a:t>推导一个</a:t>
            </a:r>
            <a:r>
              <a:rPr lang="en-US" altLang="zh-CN" sz="2400" dirty="0">
                <a:latin typeface="+mn-ea"/>
                <a:ea typeface="+mn-ea"/>
              </a:rPr>
              <a:t>1</a:t>
            </a:r>
            <a:r>
              <a:rPr lang="zh-CN" altLang="en-US" sz="2400" dirty="0">
                <a:latin typeface="+mn-ea"/>
                <a:ea typeface="+mn-ea"/>
              </a:rPr>
              <a:t>，则将由</a:t>
            </a:r>
            <a:r>
              <a:rPr lang="en-US" altLang="zh-CN" sz="2400" dirty="0">
                <a:latin typeface="+mn-ea"/>
                <a:ea typeface="+mn-ea"/>
              </a:rPr>
              <a:t>A</a:t>
            </a:r>
            <a:r>
              <a:rPr lang="zh-CN" altLang="en-US" sz="2400" dirty="0">
                <a:latin typeface="+mn-ea"/>
                <a:ea typeface="+mn-ea"/>
              </a:rPr>
              <a:t>负责产生两个</a:t>
            </a:r>
            <a:r>
              <a:rPr lang="en-US" altLang="zh-CN" sz="2400" dirty="0">
                <a:latin typeface="+mn-ea"/>
                <a:ea typeface="+mn-ea"/>
              </a:rPr>
              <a:t>0(A→0B</a:t>
            </a:r>
            <a:r>
              <a:rPr lang="zh-CN" altLang="en-US" sz="2400" dirty="0">
                <a:latin typeface="+mn-ea"/>
                <a:ea typeface="+mn-ea"/>
              </a:rPr>
              <a:t>产生一个</a:t>
            </a:r>
            <a:r>
              <a:rPr lang="en-US" altLang="zh-CN" sz="2400" dirty="0">
                <a:latin typeface="+mn-ea"/>
                <a:ea typeface="+mn-ea"/>
              </a:rPr>
              <a:t>0</a:t>
            </a:r>
            <a:r>
              <a:rPr lang="zh-CN" altLang="en-US" sz="2400" dirty="0">
                <a:latin typeface="+mn-ea"/>
                <a:ea typeface="+mn-ea"/>
              </a:rPr>
              <a:t>，</a:t>
            </a:r>
            <a:r>
              <a:rPr lang="en-US" altLang="zh-CN" sz="2400" dirty="0">
                <a:latin typeface="+mn-ea"/>
                <a:ea typeface="+mn-ea"/>
              </a:rPr>
              <a:t>B→0Z|0</a:t>
            </a:r>
            <a:r>
              <a:rPr lang="zh-CN" altLang="en-US" sz="2400" dirty="0">
                <a:latin typeface="+mn-ea"/>
                <a:ea typeface="+mn-ea"/>
              </a:rPr>
              <a:t>产生另一个</a:t>
            </a:r>
            <a:r>
              <a:rPr lang="en-US" altLang="zh-CN" sz="2400" dirty="0">
                <a:latin typeface="+mn-ea"/>
                <a:ea typeface="+mn-ea"/>
              </a:rPr>
              <a:t>0)</a:t>
            </a:r>
            <a:r>
              <a:rPr lang="zh-CN" altLang="en-US" sz="2400" dirty="0">
                <a:latin typeface="+mn-ea"/>
                <a:ea typeface="+mn-ea"/>
              </a:rPr>
              <a:t>结束或再次进入递归</a:t>
            </a:r>
            <a:r>
              <a:rPr lang="en-US" altLang="zh-CN" sz="2400" dirty="0">
                <a:latin typeface="+mn-ea"/>
                <a:ea typeface="+mn-ea"/>
              </a:rPr>
              <a:t>(</a:t>
            </a:r>
            <a:r>
              <a:rPr lang="zh-CN" altLang="en-US" sz="2400" dirty="0">
                <a:latin typeface="+mn-ea"/>
                <a:ea typeface="+mn-ea"/>
              </a:rPr>
              <a:t>进入新一轮由</a:t>
            </a:r>
            <a:r>
              <a:rPr lang="en-US" altLang="zh-CN" sz="2400" dirty="0">
                <a:latin typeface="+mn-ea"/>
                <a:ea typeface="+mn-ea"/>
              </a:rPr>
              <a:t>Z</a:t>
            </a:r>
            <a:r>
              <a:rPr lang="zh-CN" altLang="en-US" sz="2400" dirty="0">
                <a:latin typeface="+mn-ea"/>
                <a:ea typeface="+mn-ea"/>
              </a:rPr>
              <a:t>开始的推导</a:t>
            </a:r>
            <a:r>
              <a:rPr lang="en-US" altLang="zh-CN" sz="2400" dirty="0">
                <a:latin typeface="+mn-ea"/>
                <a:ea typeface="+mn-ea"/>
              </a:rPr>
              <a:t>)</a:t>
            </a: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文法的直观概念</a:t>
            </a:r>
            <a:endParaRPr lang="zh-CN" altLang="en-US" dirty="0"/>
          </a:p>
        </p:txBody>
      </p:sp>
      <p:sp>
        <p:nvSpPr>
          <p:cNvPr id="13" name="内容占位符 1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50117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 巴科斯</a:t>
            </a:r>
            <a:r>
              <a:rPr lang="en-US" altLang="zh-CN" sz="3200" dirty="0"/>
              <a:t>-</a:t>
            </a:r>
            <a:r>
              <a:rPr lang="zh-CN" altLang="en-US" sz="3200" dirty="0"/>
              <a:t>诺尔范式（</a:t>
            </a:r>
            <a:r>
              <a:rPr lang="en-US" altLang="zh-CN" sz="3200" dirty="0"/>
              <a:t>Backus–</a:t>
            </a:r>
            <a:r>
              <a:rPr lang="en-US" altLang="zh-CN" sz="3200" dirty="0" err="1"/>
              <a:t>Naur</a:t>
            </a:r>
            <a:r>
              <a:rPr lang="en-US" altLang="zh-CN" sz="3200" dirty="0"/>
              <a:t> Form</a:t>
            </a:r>
            <a:r>
              <a:rPr lang="zh-CN" altLang="en-US" sz="3200" dirty="0"/>
              <a:t>）</a:t>
            </a:r>
            <a:endParaRPr lang="en-US" altLang="zh-CN" sz="3200" dirty="0"/>
          </a:p>
          <a:p>
            <a:pPr marL="0" indent="0">
              <a:buNone/>
            </a:pPr>
            <a:endParaRPr lang="zh-CN" altLang="en-US" sz="3200" dirty="0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grpSp>
        <p:nvGrpSpPr>
          <p:cNvPr id="8" name="Group 21"/>
          <p:cNvGrpSpPr/>
          <p:nvPr/>
        </p:nvGrpSpPr>
        <p:grpSpPr bwMode="auto">
          <a:xfrm>
            <a:off x="419824" y="1580493"/>
            <a:ext cx="1368425" cy="1652587"/>
            <a:chOff x="588" y="841"/>
            <a:chExt cx="862" cy="1041"/>
          </a:xfrm>
        </p:grpSpPr>
        <p:pic>
          <p:nvPicPr>
            <p:cNvPr id="9" name="Picture 8" descr="0703524"/>
            <p:cNvPicPr>
              <a:picLocks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" y="841"/>
              <a:ext cx="725" cy="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588" y="1746"/>
              <a:ext cx="862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GB" altLang="zh-CN" sz="1400" b="1" dirty="0"/>
                <a:t>John W. Backus</a:t>
              </a:r>
              <a:endParaRPr lang="en-GB" altLang="zh-CN" sz="1400" b="1" dirty="0"/>
            </a:p>
          </p:txBody>
        </p:sp>
      </p:grpSp>
      <p:grpSp>
        <p:nvGrpSpPr>
          <p:cNvPr id="11" name="Group 23"/>
          <p:cNvGrpSpPr/>
          <p:nvPr/>
        </p:nvGrpSpPr>
        <p:grpSpPr bwMode="auto">
          <a:xfrm>
            <a:off x="361086" y="5079517"/>
            <a:ext cx="1511300" cy="1655762"/>
            <a:chOff x="551" y="2927"/>
            <a:chExt cx="952" cy="1043"/>
          </a:xfrm>
        </p:grpSpPr>
        <p:pic>
          <p:nvPicPr>
            <p:cNvPr id="12" name="Picture 11" descr="7143252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" y="2927"/>
              <a:ext cx="725" cy="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 Box 12"/>
            <p:cNvSpPr txBox="1">
              <a:spLocks noChangeArrowheads="1"/>
            </p:cNvSpPr>
            <p:nvPr/>
          </p:nvSpPr>
          <p:spPr bwMode="auto">
            <a:xfrm>
              <a:off x="551" y="3834"/>
              <a:ext cx="952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GB" altLang="zh-CN" sz="1400" b="1"/>
                <a:t>Donald E. Knuth</a:t>
              </a:r>
              <a:endParaRPr lang="en-GB" altLang="zh-CN" sz="1400" b="1"/>
            </a:p>
          </p:txBody>
        </p:sp>
      </p:grpSp>
      <p:grpSp>
        <p:nvGrpSpPr>
          <p:cNvPr id="16" name="Group 22"/>
          <p:cNvGrpSpPr/>
          <p:nvPr/>
        </p:nvGrpSpPr>
        <p:grpSpPr bwMode="auto">
          <a:xfrm>
            <a:off x="529362" y="3331504"/>
            <a:ext cx="1150937" cy="1631950"/>
            <a:chOff x="657" y="1888"/>
            <a:chExt cx="725" cy="1028"/>
          </a:xfrm>
        </p:grpSpPr>
        <p:sp>
          <p:nvSpPr>
            <p:cNvPr id="17" name="Text Box 14"/>
            <p:cNvSpPr txBox="1">
              <a:spLocks noChangeArrowheads="1"/>
            </p:cNvSpPr>
            <p:nvPr/>
          </p:nvSpPr>
          <p:spPr bwMode="auto">
            <a:xfrm>
              <a:off x="729" y="2780"/>
              <a:ext cx="572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GB" altLang="zh-CN" sz="1400" b="1"/>
                <a:t>Peter Naur</a:t>
              </a:r>
              <a:endParaRPr lang="en-GB" altLang="zh-CN" sz="1400" b="1"/>
            </a:p>
          </p:txBody>
        </p:sp>
        <p:pic>
          <p:nvPicPr>
            <p:cNvPr id="18" name="Picture 15" descr="1024454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" y="1888"/>
              <a:ext cx="725" cy="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1872386" y="2018218"/>
            <a:ext cx="868718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GB" altLang="en-US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首次在</a:t>
            </a:r>
            <a:r>
              <a:rPr lang="en-GB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ALGOL</a:t>
            </a:r>
            <a:r>
              <a:rPr lang="en-GB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58</a:t>
            </a:r>
            <a:r>
              <a:rPr lang="zh-CN" altLang="en-GB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中使用这种记号系统描述语法</a:t>
            </a:r>
            <a:endParaRPr lang="zh-CN" altLang="en-GB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1872385" y="3716127"/>
            <a:ext cx="1005767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GB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在ALGOL</a:t>
            </a:r>
            <a:r>
              <a:rPr lang="en-GB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60中发展并简化</a:t>
            </a:r>
            <a:r>
              <a:rPr lang="zh-CN" altLang="en-GB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命名</a:t>
            </a:r>
            <a:r>
              <a:rPr lang="en-GB" altLang="zh-CN" sz="3200" dirty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Backus Normal Form</a:t>
            </a:r>
            <a:endParaRPr lang="zh-CN" altLang="en-GB" sz="3200" dirty="0">
              <a:solidFill>
                <a:srgbClr val="CC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1872386" y="5488362"/>
            <a:ext cx="9181519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GB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主张称为巴斯科-诺尔范式</a:t>
            </a:r>
            <a:r>
              <a:rPr lang="en-GB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GB" altLang="zh-CN" sz="3200" dirty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Backus–</a:t>
            </a:r>
            <a:r>
              <a:rPr lang="en-GB" altLang="zh-CN" sz="3200" dirty="0" err="1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Naur</a:t>
            </a:r>
            <a:r>
              <a:rPr lang="en-GB" altLang="zh-CN" sz="3200" dirty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Form</a:t>
            </a:r>
            <a:r>
              <a:rPr lang="en-GB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GB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认为它不算是一种正规形式</a:t>
            </a:r>
            <a:r>
              <a:rPr lang="en-GB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(Normal Form)</a:t>
            </a:r>
            <a:endParaRPr lang="en-GB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Tm="1000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2.8 </a:t>
            </a:r>
            <a:r>
              <a:rPr lang="zh-CN" altLang="en-US" dirty="0"/>
              <a:t>例题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3" y="1092390"/>
            <a:ext cx="4134053" cy="4660018"/>
          </a:xfrm>
        </p:spPr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例</a:t>
            </a:r>
            <a:r>
              <a:rPr lang="en-US" altLang="zh-CN" dirty="0"/>
              <a:t>]</a:t>
            </a:r>
            <a:r>
              <a:rPr lang="zh-CN" altLang="en-US" dirty="0"/>
              <a:t>设有文法</a:t>
            </a:r>
            <a:r>
              <a:rPr lang="en-US" altLang="zh-CN" dirty="0"/>
              <a:t>G[S]: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</a:t>
            </a:r>
            <a:r>
              <a:rPr lang="en-US" altLang="zh-CN" dirty="0" err="1"/>
              <a:t>S→aB|bA</a:t>
            </a:r>
            <a:r>
              <a:rPr lang="en-US" altLang="zh-CN" dirty="0"/>
              <a:t>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</a:t>
            </a:r>
            <a:r>
              <a:rPr lang="en-US" altLang="zh-CN" dirty="0" err="1"/>
              <a:t>A→aS|bAA|a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</a:t>
            </a:r>
            <a:r>
              <a:rPr lang="en-US" altLang="zh-CN" dirty="0" err="1"/>
              <a:t>B→bS|aBB|b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和句子</a:t>
            </a:r>
            <a:r>
              <a:rPr lang="en-US" altLang="zh-CN" dirty="0" err="1"/>
              <a:t>aaabbabbba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latin typeface="+mn-ea"/>
                <a:ea typeface="+mn-ea"/>
              </a:rPr>
              <a:t>画出该句子的语法推导树，</a:t>
            </a:r>
            <a:endParaRPr lang="en-US" altLang="zh-CN" dirty="0">
              <a:latin typeface="+mn-ea"/>
              <a:ea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ea"/>
                <a:ea typeface="+mn-ea"/>
              </a:rPr>
              <a:t>指出句子的句柄。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  <p:grpSp>
        <p:nvGrpSpPr>
          <p:cNvPr id="47" name="组合 46"/>
          <p:cNvGrpSpPr/>
          <p:nvPr/>
        </p:nvGrpSpPr>
        <p:grpSpPr>
          <a:xfrm>
            <a:off x="5004411" y="1327007"/>
            <a:ext cx="2621136" cy="3969781"/>
            <a:chOff x="0" y="0"/>
            <a:chExt cx="1474318" cy="2404523"/>
          </a:xfrm>
        </p:grpSpPr>
        <p:sp>
          <p:nvSpPr>
            <p:cNvPr id="48" name="流程图: 接点 47"/>
            <p:cNvSpPr/>
            <p:nvPr/>
          </p:nvSpPr>
          <p:spPr>
            <a:xfrm>
              <a:off x="224853" y="0"/>
              <a:ext cx="256529" cy="269106"/>
            </a:xfrm>
            <a:prstGeom prst="flowChartConnector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just"/>
              <a:r>
                <a:rPr lang="en-US" sz="2400" b="1" kern="10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宋体" panose="02010600030101010101" pitchFamily="2" charset="-122"/>
                </a:rPr>
                <a:t>S</a:t>
              </a:r>
              <a:endParaRPr lang="zh-CN" sz="24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0" y="217357"/>
              <a:ext cx="1474318" cy="2187166"/>
              <a:chOff x="0" y="0"/>
              <a:chExt cx="1474318" cy="2187166"/>
            </a:xfrm>
          </p:grpSpPr>
          <p:grpSp>
            <p:nvGrpSpPr>
              <p:cNvPr id="50" name="组合 49"/>
              <p:cNvGrpSpPr/>
              <p:nvPr/>
            </p:nvGrpSpPr>
            <p:grpSpPr>
              <a:xfrm>
                <a:off x="0" y="0"/>
                <a:ext cx="1474318" cy="2187166"/>
                <a:chOff x="0" y="0"/>
                <a:chExt cx="1474318" cy="2187166"/>
              </a:xfrm>
            </p:grpSpPr>
            <p:sp>
              <p:nvSpPr>
                <p:cNvPr id="54" name="文本框 2"/>
                <p:cNvSpPr txBox="1">
                  <a:spLocks noChangeArrowheads="1"/>
                </p:cNvSpPr>
                <p:nvPr/>
              </p:nvSpPr>
              <p:spPr bwMode="auto">
                <a:xfrm>
                  <a:off x="906905" y="1169233"/>
                  <a:ext cx="247650" cy="279634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</a:ln>
              </p:spPr>
              <p:txBody>
                <a:bodyPr rot="0" vert="horz" wrap="square" lIns="91440" tIns="45720" rIns="91440" bIns="45720" anchor="t" anchorCtr="0">
                  <a:spAutoFit/>
                </a:bodyPr>
                <a:lstStyle/>
                <a:p>
                  <a:pPr algn="just"/>
                  <a:r>
                    <a:rPr lang="en-US" sz="2400" b="1" kern="100"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宋体" panose="02010600030101010101" pitchFamily="2" charset="-122"/>
                    </a:rPr>
                    <a:t>b</a:t>
                  </a:r>
                  <a:endParaRPr lang="zh-CN" sz="24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55" name="文本框 2"/>
                <p:cNvSpPr txBox="1">
                  <a:spLocks noChangeArrowheads="1"/>
                </p:cNvSpPr>
                <p:nvPr/>
              </p:nvSpPr>
              <p:spPr bwMode="auto">
                <a:xfrm>
                  <a:off x="629381" y="1259011"/>
                  <a:ext cx="132079" cy="223707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</a:ln>
              </p:spPr>
              <p:txBody>
                <a:bodyPr rot="0" vert="horz" wrap="square" lIns="0" tIns="0" rIns="0" bIns="0" anchor="t" anchorCtr="0">
                  <a:spAutoFit/>
                </a:bodyPr>
                <a:lstStyle/>
                <a:p>
                  <a:pPr algn="just"/>
                  <a:r>
                    <a:rPr lang="en-US" sz="2400" b="1" kern="100"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宋体" panose="02010600030101010101" pitchFamily="2" charset="-122"/>
                    </a:rPr>
                    <a:t>b</a:t>
                  </a:r>
                  <a:endParaRPr lang="zh-CN" sz="24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56" name="文本框 2"/>
                <p:cNvSpPr txBox="1">
                  <a:spLocks noChangeArrowheads="1"/>
                </p:cNvSpPr>
                <p:nvPr/>
              </p:nvSpPr>
              <p:spPr bwMode="auto">
                <a:xfrm>
                  <a:off x="344774" y="1221698"/>
                  <a:ext cx="247650" cy="279634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</a:ln>
              </p:spPr>
              <p:txBody>
                <a:bodyPr rot="0" vert="horz" wrap="square" lIns="91440" tIns="45720" rIns="91440" bIns="45720" anchor="t" anchorCtr="0">
                  <a:spAutoFit/>
                </a:bodyPr>
                <a:lstStyle/>
                <a:p>
                  <a:pPr algn="just"/>
                  <a:r>
                    <a:rPr lang="en-US" sz="2400" b="1" kern="100" dirty="0"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宋体" panose="02010600030101010101" pitchFamily="2" charset="-122"/>
                    </a:rPr>
                    <a:t>S</a:t>
                  </a:r>
                  <a:endParaRPr lang="zh-CN" sz="24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57" name="流程图: 接点 56"/>
                <p:cNvSpPr/>
                <p:nvPr/>
              </p:nvSpPr>
              <p:spPr>
                <a:xfrm>
                  <a:off x="0" y="29980"/>
                  <a:ext cx="239749" cy="262328"/>
                </a:xfrm>
                <a:prstGeom prst="flowChartConnector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just"/>
                  <a:r>
                    <a:rPr lang="en-US" sz="2400" b="1" kern="100"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宋体" panose="02010600030101010101" pitchFamily="2" charset="-122"/>
                    </a:rPr>
                    <a:t>a</a:t>
                  </a:r>
                  <a:endParaRPr lang="zh-CN" sz="24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58" name="流程图: 接点 57"/>
                <p:cNvSpPr/>
                <p:nvPr/>
              </p:nvSpPr>
              <p:spPr>
                <a:xfrm>
                  <a:off x="359764" y="59961"/>
                  <a:ext cx="297590" cy="269106"/>
                </a:xfrm>
                <a:prstGeom prst="flowChartConnector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just"/>
                  <a:r>
                    <a:rPr lang="en-US" sz="2400" b="1" kern="100"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宋体" panose="02010600030101010101" pitchFamily="2" charset="-122"/>
                    </a:rPr>
                    <a:t>B</a:t>
                  </a:r>
                  <a:endParaRPr lang="zh-CN" sz="24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59" name="流程图: 接点 58"/>
                <p:cNvSpPr/>
                <p:nvPr/>
              </p:nvSpPr>
              <p:spPr>
                <a:xfrm>
                  <a:off x="389744" y="494676"/>
                  <a:ext cx="297590" cy="269106"/>
                </a:xfrm>
                <a:prstGeom prst="flowChartConnector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just"/>
                  <a:r>
                    <a:rPr lang="en-US" sz="2400" b="1" kern="100"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宋体" panose="02010600030101010101" pitchFamily="2" charset="-122"/>
                    </a:rPr>
                    <a:t>B</a:t>
                  </a:r>
                  <a:endParaRPr lang="zh-CN" sz="24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cxnSp>
              <p:nvCxnSpPr>
                <p:cNvPr id="60" name="直接连接符 59"/>
                <p:cNvCxnSpPr/>
                <p:nvPr/>
              </p:nvCxnSpPr>
              <p:spPr>
                <a:xfrm flipH="1">
                  <a:off x="134912" y="7495"/>
                  <a:ext cx="111739" cy="12978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FF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61" name="直接连接符 60"/>
                <p:cNvCxnSpPr/>
                <p:nvPr/>
              </p:nvCxnSpPr>
              <p:spPr>
                <a:xfrm>
                  <a:off x="359764" y="0"/>
                  <a:ext cx="70792" cy="135439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FF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62" name="直接连接符 61"/>
                <p:cNvCxnSpPr/>
                <p:nvPr/>
              </p:nvCxnSpPr>
              <p:spPr>
                <a:xfrm flipH="1">
                  <a:off x="164892" y="329784"/>
                  <a:ext cx="247425" cy="23241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FF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63" name="直接连接符 62"/>
                <p:cNvCxnSpPr/>
                <p:nvPr/>
              </p:nvCxnSpPr>
              <p:spPr>
                <a:xfrm>
                  <a:off x="517161" y="329784"/>
                  <a:ext cx="401156" cy="23241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FF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64" name="直接连接符 63"/>
                <p:cNvCxnSpPr/>
                <p:nvPr/>
              </p:nvCxnSpPr>
              <p:spPr>
                <a:xfrm flipH="1">
                  <a:off x="457200" y="329784"/>
                  <a:ext cx="13200" cy="232929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FF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65" name="流程图: 接点 64"/>
                <p:cNvSpPr/>
                <p:nvPr/>
              </p:nvSpPr>
              <p:spPr>
                <a:xfrm>
                  <a:off x="52466" y="494676"/>
                  <a:ext cx="297590" cy="269106"/>
                </a:xfrm>
                <a:prstGeom prst="flowChartConnector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just"/>
                  <a:r>
                    <a:rPr lang="en-US" sz="2400" b="1" kern="100"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宋体" panose="02010600030101010101" pitchFamily="2" charset="-122"/>
                    </a:rPr>
                    <a:t>a</a:t>
                  </a:r>
                  <a:endParaRPr lang="zh-CN" sz="24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66" name="流程图: 接点 65"/>
                <p:cNvSpPr/>
                <p:nvPr/>
              </p:nvSpPr>
              <p:spPr>
                <a:xfrm>
                  <a:off x="854440" y="494676"/>
                  <a:ext cx="297180" cy="268605"/>
                </a:xfrm>
                <a:prstGeom prst="flowChartConnector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just"/>
                  <a:r>
                    <a:rPr lang="en-US" sz="2400" b="1" kern="100"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宋体" panose="02010600030101010101" pitchFamily="2" charset="-122"/>
                    </a:rPr>
                    <a:t>B</a:t>
                  </a:r>
                  <a:endParaRPr lang="zh-CN" sz="24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cxnSp>
              <p:nvCxnSpPr>
                <p:cNvPr id="67" name="直接连接符 66"/>
                <p:cNvCxnSpPr/>
                <p:nvPr/>
              </p:nvCxnSpPr>
              <p:spPr>
                <a:xfrm flipH="1">
                  <a:off x="187377" y="734518"/>
                  <a:ext cx="215265" cy="19431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FF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68" name="流程图: 接点 67"/>
                <p:cNvSpPr/>
                <p:nvPr/>
              </p:nvSpPr>
              <p:spPr>
                <a:xfrm>
                  <a:off x="554636" y="861935"/>
                  <a:ext cx="210913" cy="254833"/>
                </a:xfrm>
                <a:prstGeom prst="flowChartConnector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just"/>
                  <a:r>
                    <a:rPr lang="en-US" sz="2400" b="1" kern="100"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宋体" panose="02010600030101010101" pitchFamily="2" charset="-122"/>
                    </a:rPr>
                    <a:t>B</a:t>
                  </a:r>
                  <a:endParaRPr lang="zh-CN" sz="24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cxnSp>
              <p:nvCxnSpPr>
                <p:cNvPr id="69" name="直接连接符 68"/>
                <p:cNvCxnSpPr/>
                <p:nvPr/>
              </p:nvCxnSpPr>
              <p:spPr>
                <a:xfrm flipH="1">
                  <a:off x="427220" y="764498"/>
                  <a:ext cx="41173" cy="152851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FF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70" name="直接连接符 69"/>
                <p:cNvCxnSpPr/>
                <p:nvPr/>
              </p:nvCxnSpPr>
              <p:spPr>
                <a:xfrm flipH="1">
                  <a:off x="891915" y="742013"/>
                  <a:ext cx="70485" cy="170815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FF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71" name="流程图: 接点 70"/>
                <p:cNvSpPr/>
                <p:nvPr/>
              </p:nvSpPr>
              <p:spPr>
                <a:xfrm>
                  <a:off x="1041817" y="839449"/>
                  <a:ext cx="297590" cy="269106"/>
                </a:xfrm>
                <a:prstGeom prst="flowChartConnector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just"/>
                  <a:r>
                    <a:rPr lang="en-US" sz="2400" b="1" kern="100"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宋体" panose="02010600030101010101" pitchFamily="2" charset="-122"/>
                    </a:rPr>
                    <a:t>S</a:t>
                  </a:r>
                  <a:endParaRPr lang="zh-CN" sz="24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72" name="流程图: 接点 71"/>
                <p:cNvSpPr/>
                <p:nvPr/>
              </p:nvSpPr>
              <p:spPr>
                <a:xfrm>
                  <a:off x="824459" y="861935"/>
                  <a:ext cx="228880" cy="269106"/>
                </a:xfrm>
                <a:prstGeom prst="flowChartConnector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just"/>
                  <a:r>
                    <a:rPr lang="en-US" sz="2400" b="1" kern="100"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宋体" panose="02010600030101010101" pitchFamily="2" charset="-122"/>
                    </a:rPr>
                    <a:t>b</a:t>
                  </a:r>
                  <a:endParaRPr lang="zh-CN" sz="24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cxnSp>
              <p:nvCxnSpPr>
                <p:cNvPr id="73" name="直接连接符 72"/>
                <p:cNvCxnSpPr/>
                <p:nvPr/>
              </p:nvCxnSpPr>
              <p:spPr>
                <a:xfrm>
                  <a:off x="554636" y="757003"/>
                  <a:ext cx="70793" cy="159283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FF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74" name="流程图: 接点 73"/>
                <p:cNvSpPr/>
                <p:nvPr/>
              </p:nvSpPr>
              <p:spPr>
                <a:xfrm>
                  <a:off x="329784" y="869430"/>
                  <a:ext cx="297180" cy="268605"/>
                </a:xfrm>
                <a:prstGeom prst="flowChartConnector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just"/>
                  <a:r>
                    <a:rPr lang="en-US" sz="2400" b="1" kern="100"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宋体" panose="02010600030101010101" pitchFamily="2" charset="-122"/>
                    </a:rPr>
                    <a:t>B</a:t>
                  </a:r>
                  <a:endParaRPr lang="zh-CN" sz="24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75" name="流程图: 接点 74"/>
                <p:cNvSpPr/>
                <p:nvPr/>
              </p:nvSpPr>
              <p:spPr>
                <a:xfrm>
                  <a:off x="67456" y="876925"/>
                  <a:ext cx="330364" cy="268605"/>
                </a:xfrm>
                <a:prstGeom prst="flowChartConnector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just"/>
                  <a:r>
                    <a:rPr lang="en-US" sz="2400" b="1" kern="100"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宋体" panose="02010600030101010101" pitchFamily="2" charset="-122"/>
                    </a:rPr>
                    <a:t>a</a:t>
                  </a:r>
                  <a:endParaRPr lang="zh-CN" sz="24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cxnSp>
              <p:nvCxnSpPr>
                <p:cNvPr id="76" name="直接连接符 75"/>
                <p:cNvCxnSpPr/>
                <p:nvPr/>
              </p:nvCxnSpPr>
              <p:spPr>
                <a:xfrm>
                  <a:off x="996846" y="727023"/>
                  <a:ext cx="94390" cy="147484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FF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77" name="文本框 2"/>
                <p:cNvSpPr txBox="1">
                  <a:spLocks noChangeArrowheads="1"/>
                </p:cNvSpPr>
                <p:nvPr/>
              </p:nvSpPr>
              <p:spPr bwMode="auto">
                <a:xfrm>
                  <a:off x="52466" y="1229194"/>
                  <a:ext cx="247650" cy="279634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</a:ln>
              </p:spPr>
              <p:txBody>
                <a:bodyPr rot="0" vert="horz" wrap="square" lIns="91440" tIns="45720" rIns="91440" bIns="45720" anchor="t" anchorCtr="0">
                  <a:spAutoFit/>
                </a:bodyPr>
                <a:lstStyle/>
                <a:p>
                  <a:pPr algn="just"/>
                  <a:r>
                    <a:rPr lang="en-US" sz="2400" b="1" kern="100"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宋体" panose="02010600030101010101" pitchFamily="2" charset="-122"/>
                    </a:rPr>
                    <a:t>b</a:t>
                  </a:r>
                  <a:endParaRPr lang="zh-CN" sz="24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78" name="流程图: 接点 77"/>
                <p:cNvSpPr/>
                <p:nvPr/>
              </p:nvSpPr>
              <p:spPr>
                <a:xfrm>
                  <a:off x="1176728" y="1139253"/>
                  <a:ext cx="297590" cy="269106"/>
                </a:xfrm>
                <a:prstGeom prst="flowChartConnector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just"/>
                  <a:r>
                    <a:rPr lang="en-US" sz="2400" b="1" kern="100"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宋体" panose="02010600030101010101" pitchFamily="2" charset="-122"/>
                    </a:rPr>
                    <a:t>A</a:t>
                  </a:r>
                  <a:endParaRPr lang="zh-CN" sz="24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cxnSp>
              <p:nvCxnSpPr>
                <p:cNvPr id="79" name="直接连接符 78"/>
                <p:cNvCxnSpPr/>
                <p:nvPr/>
              </p:nvCxnSpPr>
              <p:spPr>
                <a:xfrm flipH="1">
                  <a:off x="217358" y="1139253"/>
                  <a:ext cx="158115" cy="15875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FF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0" name="直接连接符 79"/>
                <p:cNvCxnSpPr/>
                <p:nvPr/>
              </p:nvCxnSpPr>
              <p:spPr>
                <a:xfrm>
                  <a:off x="1199213" y="1079292"/>
                  <a:ext cx="53094" cy="135685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FF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1" name="直接连接符 80"/>
                <p:cNvCxnSpPr>
                  <a:stCxn id="74" idx="4"/>
                  <a:endCxn id="56" idx="0"/>
                </p:cNvCxnSpPr>
                <p:nvPr/>
              </p:nvCxnSpPr>
              <p:spPr>
                <a:xfrm flipH="1">
                  <a:off x="468599" y="1138035"/>
                  <a:ext cx="9775" cy="83663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FF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2" name="直接连接符 81"/>
                <p:cNvCxnSpPr/>
                <p:nvPr/>
              </p:nvCxnSpPr>
              <p:spPr>
                <a:xfrm flipH="1">
                  <a:off x="1041817" y="1094282"/>
                  <a:ext cx="52685" cy="135685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FF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83" name="文本框 2"/>
                <p:cNvSpPr txBox="1">
                  <a:spLocks noChangeArrowheads="1"/>
                </p:cNvSpPr>
                <p:nvPr/>
              </p:nvSpPr>
              <p:spPr bwMode="auto">
                <a:xfrm>
                  <a:off x="1213806" y="1521306"/>
                  <a:ext cx="104774" cy="223707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</a:ln>
              </p:spPr>
              <p:txBody>
                <a:bodyPr rot="0" vert="horz" wrap="square" lIns="0" tIns="0" rIns="0" bIns="0" anchor="t" anchorCtr="0">
                  <a:spAutoFit/>
                </a:bodyPr>
                <a:lstStyle/>
                <a:p>
                  <a:pPr algn="just"/>
                  <a:r>
                    <a:rPr lang="en-US" sz="2400" b="1" kern="100"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宋体" panose="02010600030101010101" pitchFamily="2" charset="-122"/>
                    </a:rPr>
                    <a:t>a</a:t>
                  </a:r>
                  <a:endParaRPr lang="zh-CN" sz="24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cxnSp>
              <p:nvCxnSpPr>
                <p:cNvPr id="84" name="直接连接符 83"/>
                <p:cNvCxnSpPr/>
                <p:nvPr/>
              </p:nvCxnSpPr>
              <p:spPr>
                <a:xfrm flipH="1">
                  <a:off x="359764" y="1476531"/>
                  <a:ext cx="52070" cy="135255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FF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5" name="直接连接符 84"/>
                <p:cNvCxnSpPr/>
                <p:nvPr/>
              </p:nvCxnSpPr>
              <p:spPr>
                <a:xfrm>
                  <a:off x="502171" y="1469036"/>
                  <a:ext cx="53094" cy="135685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FF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86" name="文本框 2"/>
                <p:cNvSpPr txBox="1">
                  <a:spLocks noChangeArrowheads="1"/>
                </p:cNvSpPr>
                <p:nvPr/>
              </p:nvSpPr>
              <p:spPr bwMode="auto">
                <a:xfrm>
                  <a:off x="292212" y="1603741"/>
                  <a:ext cx="165099" cy="223707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</a:ln>
              </p:spPr>
              <p:txBody>
                <a:bodyPr rot="0" vert="horz" wrap="square" lIns="0" tIns="0" rIns="0" bIns="0" anchor="t" anchorCtr="0">
                  <a:spAutoFit/>
                </a:bodyPr>
                <a:lstStyle/>
                <a:p>
                  <a:pPr algn="just"/>
                  <a:r>
                    <a:rPr lang="en-US" sz="2400" b="1" kern="100"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宋体" panose="02010600030101010101" pitchFamily="2" charset="-122"/>
                    </a:rPr>
                    <a:t>b</a:t>
                  </a:r>
                  <a:endParaRPr lang="zh-CN" sz="24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87" name="流程图: 接点 86"/>
                <p:cNvSpPr/>
                <p:nvPr/>
              </p:nvSpPr>
              <p:spPr>
                <a:xfrm>
                  <a:off x="472190" y="1558977"/>
                  <a:ext cx="297180" cy="268605"/>
                </a:xfrm>
                <a:prstGeom prst="flowChartConnector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just"/>
                  <a:r>
                    <a:rPr lang="en-US" sz="2400" b="1" kern="100"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宋体" panose="02010600030101010101" pitchFamily="2" charset="-122"/>
                    </a:rPr>
                    <a:t>A</a:t>
                  </a:r>
                  <a:endParaRPr lang="zh-CN" sz="24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88" name="文本框 2"/>
                <p:cNvSpPr txBox="1">
                  <a:spLocks noChangeArrowheads="1"/>
                </p:cNvSpPr>
                <p:nvPr/>
              </p:nvSpPr>
              <p:spPr bwMode="auto">
                <a:xfrm>
                  <a:off x="524484" y="1963459"/>
                  <a:ext cx="177799" cy="223707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</a:ln>
              </p:spPr>
              <p:txBody>
                <a:bodyPr rot="0" vert="horz" wrap="square" lIns="0" tIns="0" rIns="0" bIns="0" anchor="t" anchorCtr="0">
                  <a:spAutoFit/>
                </a:bodyPr>
                <a:lstStyle/>
                <a:p>
                  <a:pPr algn="just"/>
                  <a:r>
                    <a:rPr lang="en-US" sz="2400" b="1" kern="100"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宋体" panose="02010600030101010101" pitchFamily="2" charset="-122"/>
                    </a:rPr>
                    <a:t>a</a:t>
                  </a:r>
                  <a:endParaRPr lang="zh-CN" sz="24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p:grpSp>
          <p:cxnSp>
            <p:nvCxnSpPr>
              <p:cNvPr id="51" name="直接连接符 50"/>
              <p:cNvCxnSpPr/>
              <p:nvPr/>
            </p:nvCxnSpPr>
            <p:spPr>
              <a:xfrm>
                <a:off x="659567" y="1124262"/>
                <a:ext cx="0" cy="158750"/>
              </a:xfrm>
              <a:prstGeom prst="line">
                <a:avLst/>
              </a:prstGeom>
              <a:noFill/>
              <a:ln w="1270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2" name="直接连接符 51"/>
              <p:cNvCxnSpPr/>
              <p:nvPr/>
            </p:nvCxnSpPr>
            <p:spPr>
              <a:xfrm>
                <a:off x="577121" y="1806315"/>
                <a:ext cx="0" cy="158750"/>
              </a:xfrm>
              <a:prstGeom prst="line">
                <a:avLst/>
              </a:prstGeom>
              <a:noFill/>
              <a:ln w="1270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3" name="直接连接符 52"/>
              <p:cNvCxnSpPr/>
              <p:nvPr/>
            </p:nvCxnSpPr>
            <p:spPr>
              <a:xfrm>
                <a:off x="1281659" y="1386590"/>
                <a:ext cx="0" cy="158750"/>
              </a:xfrm>
              <a:prstGeom prst="line">
                <a:avLst/>
              </a:prstGeom>
              <a:noFill/>
              <a:ln w="1270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</p:grpSp>
      </p:grpSp>
      <p:pic>
        <p:nvPicPr>
          <p:cNvPr id="92" name="图片 91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537" y="1327007"/>
            <a:ext cx="2855400" cy="40708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本章重点介绍了</a:t>
            </a:r>
            <a:r>
              <a:rPr lang="zh-CN" altLang="en-US" dirty="0">
                <a:solidFill>
                  <a:srgbClr val="FF0000"/>
                </a:solidFill>
              </a:rPr>
              <a:t>形式化语言的基本理论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语言形式化描述方法</a:t>
            </a:r>
            <a:r>
              <a:rPr lang="zh-CN" altLang="en-US" dirty="0"/>
              <a:t>、语言的</a:t>
            </a:r>
            <a:r>
              <a:rPr lang="zh-CN" altLang="en-US" dirty="0">
                <a:solidFill>
                  <a:srgbClr val="FF0000"/>
                </a:solidFill>
              </a:rPr>
              <a:t>文法分类与特性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文法与句型分析</a:t>
            </a:r>
            <a:r>
              <a:rPr lang="zh-CN" altLang="en-US" dirty="0"/>
              <a:t>。</a:t>
            </a:r>
            <a:endParaRPr lang="zh-CN" altLang="en-US" dirty="0"/>
          </a:p>
          <a:p>
            <a:r>
              <a:rPr lang="zh-CN" altLang="en-US" dirty="0"/>
              <a:t>提出的基本概念有</a:t>
            </a:r>
            <a:r>
              <a:rPr lang="zh-CN" altLang="en-US" dirty="0">
                <a:solidFill>
                  <a:srgbClr val="FF0000"/>
                </a:solidFill>
              </a:rPr>
              <a:t>语言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文法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规则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推导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归约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句型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短语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句柄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语法树</a:t>
            </a:r>
            <a:r>
              <a:rPr lang="zh-CN" altLang="en-US" dirty="0"/>
              <a:t>和语法二义性等。其中，推导是最核心的、关键的概念。重点掌握的内容是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   ① </a:t>
            </a:r>
            <a:r>
              <a:rPr lang="zh-CN" altLang="en-US" dirty="0">
                <a:solidFill>
                  <a:srgbClr val="FF0000"/>
                </a:solidFill>
              </a:rPr>
              <a:t>设计</a:t>
            </a:r>
            <a:r>
              <a:rPr lang="zh-CN" altLang="en-US" dirty="0"/>
              <a:t>一个已知语言的</a:t>
            </a:r>
            <a:r>
              <a:rPr lang="zh-CN" altLang="en-US" dirty="0">
                <a:solidFill>
                  <a:srgbClr val="FF0000"/>
                </a:solidFill>
              </a:rPr>
              <a:t>文法</a:t>
            </a:r>
            <a:r>
              <a:rPr lang="zh-CN" altLang="en-US" dirty="0"/>
              <a:t>；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   ② 确定已知</a:t>
            </a:r>
            <a:r>
              <a:rPr lang="zh-CN" altLang="en-US" dirty="0">
                <a:solidFill>
                  <a:srgbClr val="FF0000"/>
                </a:solidFill>
              </a:rPr>
              <a:t>文法定义的语言</a:t>
            </a:r>
            <a:r>
              <a:rPr lang="zh-CN" altLang="en-US" dirty="0"/>
              <a:t>；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   ③ 求句型的</a:t>
            </a:r>
            <a:r>
              <a:rPr lang="zh-CN" altLang="en-US" dirty="0">
                <a:solidFill>
                  <a:srgbClr val="FF0000"/>
                </a:solidFill>
              </a:rPr>
              <a:t>短语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直接短语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句柄</a:t>
            </a:r>
            <a:r>
              <a:rPr lang="zh-CN" altLang="en-US" dirty="0"/>
              <a:t>。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   ④ </a:t>
            </a:r>
            <a:r>
              <a:rPr lang="zh-CN" altLang="en-US" dirty="0">
                <a:solidFill>
                  <a:srgbClr val="FF0000"/>
                </a:solidFill>
              </a:rPr>
              <a:t>文法二义性判定</a:t>
            </a:r>
            <a:r>
              <a:rPr lang="zh-CN" altLang="en-US" dirty="0"/>
              <a:t>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文法的直观概念</a:t>
            </a:r>
            <a:endParaRPr lang="zh-CN" altLang="en-US" dirty="0"/>
          </a:p>
        </p:txBody>
      </p:sp>
      <p:sp>
        <p:nvSpPr>
          <p:cNvPr id="13" name="内容占位符 12"/>
          <p:cNvSpPr>
            <a:spLocks noGrp="1"/>
          </p:cNvSpPr>
          <p:nvPr>
            <p:ph idx="1"/>
          </p:nvPr>
        </p:nvSpPr>
        <p:spPr>
          <a:xfrm>
            <a:off x="487822" y="992638"/>
            <a:ext cx="10515599" cy="4460510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 程序语言</a:t>
            </a:r>
            <a:r>
              <a:rPr lang="en-US" altLang="zh-CN" sz="3200" dirty="0"/>
              <a:t>-</a:t>
            </a:r>
            <a:r>
              <a:rPr lang="zh-CN" altLang="en-US" sz="3200" dirty="0"/>
              <a:t>形式语言</a:t>
            </a:r>
            <a:endParaRPr lang="en-US" altLang="zh-CN" sz="3200" dirty="0"/>
          </a:p>
          <a:p>
            <a:r>
              <a:rPr lang="zh-CN" altLang="en-US" sz="3200" dirty="0"/>
              <a:t> 形式语言是符号串集合</a:t>
            </a:r>
            <a:endParaRPr lang="en-US" altLang="zh-CN" sz="3200" dirty="0"/>
          </a:p>
          <a:p>
            <a:r>
              <a:rPr lang="zh-CN" altLang="en-US" sz="3200" dirty="0"/>
              <a:t> </a:t>
            </a:r>
            <a:r>
              <a:rPr lang="zh-CN" altLang="en-US" sz="3200" dirty="0">
                <a:solidFill>
                  <a:srgbClr val="FF0000"/>
                </a:solidFill>
              </a:rPr>
              <a:t>字母表</a:t>
            </a:r>
            <a:r>
              <a:rPr lang="zh-CN" altLang="en-US" sz="3200" dirty="0"/>
              <a:t>上的符号按一定的</a:t>
            </a:r>
            <a:r>
              <a:rPr lang="zh-CN" altLang="en-US" sz="3200" dirty="0">
                <a:solidFill>
                  <a:srgbClr val="FF0000"/>
                </a:solidFill>
              </a:rPr>
              <a:t>规则</a:t>
            </a:r>
            <a:r>
              <a:rPr lang="zh-CN" altLang="en-US" sz="3200" dirty="0"/>
              <a:t>组成的所有</a:t>
            </a:r>
            <a:r>
              <a:rPr lang="zh-CN" altLang="en-US" sz="3200" dirty="0">
                <a:solidFill>
                  <a:srgbClr val="FF0000"/>
                </a:solidFill>
              </a:rPr>
              <a:t>符号串集合</a:t>
            </a:r>
            <a:r>
              <a:rPr lang="zh-CN" altLang="en-US" sz="3200" dirty="0"/>
              <a:t>；其中的每个符号串称为一个</a:t>
            </a:r>
            <a:r>
              <a:rPr lang="zh-CN" altLang="en-US" sz="3200" dirty="0">
                <a:solidFill>
                  <a:srgbClr val="0000FF"/>
                </a:solidFill>
              </a:rPr>
              <a:t>句子</a:t>
            </a:r>
            <a:endParaRPr lang="zh-CN" altLang="en-US" sz="3200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zh-CN" altLang="en-US" sz="3200" dirty="0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A857A3-1012-4184-86F6-41658C62E65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advTm="1000"/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ags/tag4.xml><?xml version="1.0" encoding="utf-8"?>
<p:tagLst xmlns:p="http://schemas.openxmlformats.org/presentationml/2006/main">
  <p:tag name="COMMONDATA" val="eyJoZGlkIjoiOGI3MjFkZmJiZWY2MTE2Y2Q1NDg0OWUxYmZhMzVhZTc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自定义 1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6BE"/>
      </a:accent1>
      <a:accent2>
        <a:srgbClr val="ABA7A7"/>
      </a:accent2>
      <a:accent3>
        <a:srgbClr val="0066BE"/>
      </a:accent3>
      <a:accent4>
        <a:srgbClr val="ABA7A7"/>
      </a:accent4>
      <a:accent5>
        <a:srgbClr val="0237D8"/>
      </a:accent5>
      <a:accent6>
        <a:srgbClr val="ABA7A7"/>
      </a:accent6>
      <a:hlink>
        <a:srgbClr val="0066BE"/>
      </a:hlink>
      <a:folHlink>
        <a:srgbClr val="ABA7A7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57150">
          <a:solidFill>
            <a:srgbClr val="FF6600"/>
          </a:solidFill>
          <a:round/>
          <a:tailEnd type="triangle" w="med" len="med"/>
        </a:ln>
      </a:spPr>
      <a:bodyPr vert="horz" wrap="square" lIns="91440" tIns="45720" rIns="91440" bIns="45720" numCol="1" anchor="t" anchorCtr="0" compatLnSpc="1"/>
      <a:lstStyle>
        <a:defPPr>
          <a:defRPr sz="4000">
            <a:solidFill>
              <a:schemeClr val="bg2">
                <a:lumMod val="75000"/>
              </a:schemeClr>
            </a:solidFill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16257</Words>
  <Application>WPS 演示</Application>
  <PresentationFormat>宽屏</PresentationFormat>
  <Paragraphs>1825</Paragraphs>
  <Slides>81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81</vt:i4>
      </vt:variant>
    </vt:vector>
  </HeadingPairs>
  <TitlesOfParts>
    <vt:vector size="113" baseType="lpstr">
      <vt:lpstr>Arial</vt:lpstr>
      <vt:lpstr>宋体</vt:lpstr>
      <vt:lpstr>Wingdings</vt:lpstr>
      <vt:lpstr>微软雅黑</vt:lpstr>
      <vt:lpstr>Impact</vt:lpstr>
      <vt:lpstr>Segoe UI</vt:lpstr>
      <vt:lpstr>FZZhunYuan-M02</vt:lpstr>
      <vt:lpstr>Linux Biolinum O</vt:lpstr>
      <vt:lpstr>MV Boli</vt:lpstr>
      <vt:lpstr>黑体</vt:lpstr>
      <vt:lpstr>MS UI Gothic</vt:lpstr>
      <vt:lpstr>华文细黑</vt:lpstr>
      <vt:lpstr>Century</vt:lpstr>
      <vt:lpstr>Centaur</vt:lpstr>
      <vt:lpstr>PMingLiU-ExtB</vt:lpstr>
      <vt:lpstr>Times New Roman</vt:lpstr>
      <vt:lpstr>Tahoma</vt:lpstr>
      <vt:lpstr>Symbol</vt:lpstr>
      <vt:lpstr>Arial Unicode MS</vt:lpstr>
      <vt:lpstr>等线</vt:lpstr>
      <vt:lpstr>Cambria Math</vt:lpstr>
      <vt:lpstr>Arial</vt:lpstr>
      <vt:lpstr>Calibri</vt:lpstr>
      <vt:lpstr>MathJax_Math-italic</vt:lpstr>
      <vt:lpstr>日本青柳衡山毛笔字体</vt:lpstr>
      <vt:lpstr>-apple-system</vt:lpstr>
      <vt:lpstr>Office 主题​​</vt:lpstr>
      <vt:lpstr>1_nordridesign</vt:lpstr>
      <vt:lpstr>2_nordridesign</vt:lpstr>
      <vt:lpstr>自定义设计方案</vt:lpstr>
      <vt:lpstr>Office 主题</vt:lpstr>
      <vt:lpstr>3_nordridesign</vt:lpstr>
      <vt:lpstr>PowerPoint 演示文稿</vt:lpstr>
      <vt:lpstr>本章主要内容</vt:lpstr>
      <vt:lpstr>2.1 文法的直观概念</vt:lpstr>
      <vt:lpstr>2.1 文法的直观概念</vt:lpstr>
      <vt:lpstr>2.1 文法的直观概念</vt:lpstr>
      <vt:lpstr>2.1 文法的直观概念</vt:lpstr>
      <vt:lpstr>2.1 文法的直观概念</vt:lpstr>
      <vt:lpstr>2.1 文法的直观概念</vt:lpstr>
      <vt:lpstr>2.1 文法的直观概念</vt:lpstr>
      <vt:lpstr>本章主要内容</vt:lpstr>
      <vt:lpstr>2.2 符号和符号串</vt:lpstr>
      <vt:lpstr>2.2 符号和符号串</vt:lpstr>
      <vt:lpstr>2.2 符号和符号串</vt:lpstr>
      <vt:lpstr>2.2 符号和符号串</vt:lpstr>
      <vt:lpstr>2.2 符号和符号串</vt:lpstr>
      <vt:lpstr>2.2 符号和符号串</vt:lpstr>
      <vt:lpstr>2.2 符号和符号串</vt:lpstr>
      <vt:lpstr>本章主要内容</vt:lpstr>
      <vt:lpstr>2.3 文法与语言的形式化定义</vt:lpstr>
      <vt:lpstr>2.3 文法与语言的形式化定义</vt:lpstr>
      <vt:lpstr>2.3 文法与语言的形式化定义</vt:lpstr>
      <vt:lpstr>2.3 文法与语言的形式化定义</vt:lpstr>
      <vt:lpstr>2.3 文法与语言的形式化定义</vt:lpstr>
      <vt:lpstr>2.3 文法与语言的形式化定义</vt:lpstr>
      <vt:lpstr>2.3 文法与语言的形式化定义</vt:lpstr>
      <vt:lpstr>2.3 文法与语言的形式化定义</vt:lpstr>
      <vt:lpstr>2.3 文法与语言的形式化定义</vt:lpstr>
      <vt:lpstr>2.3 文法与语言的形式化定义</vt:lpstr>
      <vt:lpstr>2.3 文法与语言的形式化定义</vt:lpstr>
      <vt:lpstr>2.3 文法与语言的形式化定义</vt:lpstr>
      <vt:lpstr>2.3 文法与语言的形式化定义</vt:lpstr>
      <vt:lpstr>2.3 文法与语言的形式化定义</vt:lpstr>
      <vt:lpstr>2.3 文法与语言的形式化定义</vt:lpstr>
      <vt:lpstr>本章主要内容</vt:lpstr>
      <vt:lpstr>2.4 文法的类型</vt:lpstr>
      <vt:lpstr>2.4 文法的类型</vt:lpstr>
      <vt:lpstr>2.4 文法的类型</vt:lpstr>
      <vt:lpstr>2.4 文法的类型</vt:lpstr>
      <vt:lpstr>2.4 文法的类型</vt:lpstr>
      <vt:lpstr>2.4 文法的类型</vt:lpstr>
      <vt:lpstr>本章主要内容</vt:lpstr>
      <vt:lpstr>2.5 上下文无关文法及其语法树</vt:lpstr>
      <vt:lpstr>2.5 上下文无关文法及其语法树</vt:lpstr>
      <vt:lpstr>2.5 上下文无关文法及其语法树</vt:lpstr>
      <vt:lpstr>2.5 上下文无关文法及其语法树</vt:lpstr>
      <vt:lpstr>2.5 上下文无关文法及其语法树</vt:lpstr>
      <vt:lpstr>2.5 上下文无关文法及其语法树</vt:lpstr>
      <vt:lpstr>2.5 上下文无关文法及其语法树</vt:lpstr>
      <vt:lpstr>2.5 上下文无关文法及其语法树</vt:lpstr>
      <vt:lpstr>2.5 上下文无关文法及其语法树</vt:lpstr>
      <vt:lpstr>2.5 上下文无关文法及其语法树</vt:lpstr>
      <vt:lpstr>2.5 上下文无关文法及其语法树</vt:lpstr>
      <vt:lpstr>2.5 上下文无关文法及其语法树</vt:lpstr>
      <vt:lpstr>2.5 上下文无关文法及其语法树</vt:lpstr>
      <vt:lpstr>本章主要内容</vt:lpstr>
      <vt:lpstr>2.6 句型的分析</vt:lpstr>
      <vt:lpstr>2.6 句型的分析</vt:lpstr>
      <vt:lpstr>2.6 句型的分析</vt:lpstr>
      <vt:lpstr>2.6 句型的分析</vt:lpstr>
      <vt:lpstr>2.6 句型的分析</vt:lpstr>
      <vt:lpstr>2.6 句型的分析</vt:lpstr>
      <vt:lpstr>2.6 句型的分析</vt:lpstr>
      <vt:lpstr>2.6 句型的分析</vt:lpstr>
      <vt:lpstr>2.6 句型的分析</vt:lpstr>
      <vt:lpstr>2.6 句型的分析</vt:lpstr>
      <vt:lpstr>2.6 句型的分析</vt:lpstr>
      <vt:lpstr>2.6 句型的分析</vt:lpstr>
      <vt:lpstr>2.6 句型的分析</vt:lpstr>
      <vt:lpstr>2 .6 句型的分析</vt:lpstr>
      <vt:lpstr>本章主要内容</vt:lpstr>
      <vt:lpstr>2.7 补充说明-文法中的多余规则和epsilon (ε) 规则</vt:lpstr>
      <vt:lpstr>2.7 补充说明-文法中的多余规则和epsilon (ε) 规则</vt:lpstr>
      <vt:lpstr>2.7 补充说明-文法中的多余规则和epsilon (ε) 规则</vt:lpstr>
      <vt:lpstr>2.7 补充说明-文法中的多余规则和epsilon (ε) 规则</vt:lpstr>
      <vt:lpstr>2.7 补充说明-文法中的多余规则和epsilon (ε) 规则</vt:lpstr>
      <vt:lpstr>2.7 补充说明-文法中的多余规则和epsilon (ε) 规则</vt:lpstr>
      <vt:lpstr>2.7 补充说明-文法中的多余规则和epsilon (ε) 规则</vt:lpstr>
      <vt:lpstr>本章主要内容</vt:lpstr>
      <vt:lpstr>2.8 例题</vt:lpstr>
      <vt:lpstr>2.8 例题</vt:lpstr>
      <vt:lpstr>小结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tanzhihu</dc:creator>
  <cp:lastModifiedBy>逝风</cp:lastModifiedBy>
  <cp:revision>1830</cp:revision>
  <cp:lastPrinted>2022-03-27T06:05:00Z</cp:lastPrinted>
  <dcterms:created xsi:type="dcterms:W3CDTF">2018-05-09T10:41:00Z</dcterms:created>
  <dcterms:modified xsi:type="dcterms:W3CDTF">2022-06-22T10:39:22Z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2052-11.1.0.11830</vt:lpwstr>
  </property>
  <property fmtid="{D5CDD505-2E9C-101B-9397-08002B2CF9AE}" pid="3" name="ICV">
    <vt:lpwstr>A6A0E227FF73462AB20B42E47D5AAEBF</vt:lpwstr>
  </property>
</Properties>
</file>